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71" r:id="rId6"/>
    <p:sldId id="1975" r:id="rId7"/>
    <p:sldId id="1974" r:id="rId8"/>
    <p:sldId id="1976" r:id="rId9"/>
    <p:sldId id="1978" r:id="rId10"/>
    <p:sldId id="1977" r:id="rId11"/>
    <p:sldId id="1979" r:id="rId12"/>
    <p:sldId id="1980" r:id="rId13"/>
    <p:sldId id="1973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6D8B9A4-94C2-435D-B34D-54D3A5709327}" v="42" dt="2023-05-10T19:38:05.13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65" d="100"/>
          <a:sy n="65" d="100"/>
        </p:scale>
        <p:origin x="85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chartUserShapes" Target="../drawings/drawing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No. Cases</c:v>
                </c:pt>
              </c:strCache>
            </c:strRef>
          </c:tx>
          <c:spPr>
            <a:solidFill>
              <a:schemeClr val="tx1">
                <a:lumMod val="65000"/>
                <a:lumOff val="35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Sheet1!$A$2:$A$10</c:f>
              <c:strCache>
                <c:ptCount val="9"/>
                <c:pt idx="0">
                  <c:v>Jan-Mar 21</c:v>
                </c:pt>
                <c:pt idx="1">
                  <c:v>Apr-Jun 21</c:v>
                </c:pt>
                <c:pt idx="2">
                  <c:v>Jul-Sep 21</c:v>
                </c:pt>
                <c:pt idx="3">
                  <c:v>Oct-Dec 21</c:v>
                </c:pt>
                <c:pt idx="4">
                  <c:v>Jan-Mar 22</c:v>
                </c:pt>
                <c:pt idx="5">
                  <c:v>Apr-Jun 22</c:v>
                </c:pt>
                <c:pt idx="6">
                  <c:v>Jul-Sep 22</c:v>
                </c:pt>
                <c:pt idx="7">
                  <c:v>Oct-Dec 22</c:v>
                </c:pt>
                <c:pt idx="8">
                  <c:v>Jan-Mar 23</c:v>
                </c:pt>
              </c:strCache>
            </c:strRef>
          </c:cat>
          <c:val>
            <c:numRef>
              <c:f>Sheet1!$C$2:$C$10</c:f>
              <c:numCache>
                <c:formatCode>General</c:formatCode>
                <c:ptCount val="9"/>
                <c:pt idx="0">
                  <c:v>4</c:v>
                </c:pt>
                <c:pt idx="1">
                  <c:v>2</c:v>
                </c:pt>
                <c:pt idx="2">
                  <c:v>2</c:v>
                </c:pt>
                <c:pt idx="3">
                  <c:v>5</c:v>
                </c:pt>
                <c:pt idx="4">
                  <c:v>2</c:v>
                </c:pt>
                <c:pt idx="5">
                  <c:v>2</c:v>
                </c:pt>
                <c:pt idx="6">
                  <c:v>4</c:v>
                </c:pt>
                <c:pt idx="7">
                  <c:v>6</c:v>
                </c:pt>
                <c:pt idx="8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1FC-4A93-AF90-2AF6229DB87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axId val="1156621023"/>
        <c:axId val="1156624863"/>
      </c:barChar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Proportion of CS-SSI cases in the ward (Quartery)</c:v>
                </c:pt>
              </c:strCache>
            </c:strRef>
          </c:tx>
          <c:spPr>
            <a:ln w="28575" cap="rnd">
              <a:solidFill>
                <a:srgbClr val="FF0000"/>
              </a:solidFill>
              <a:round/>
            </a:ln>
            <a:effectLst/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rgbClr val="FF0000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Sheet1!$A$2:$A$10</c:f>
              <c:strCache>
                <c:ptCount val="9"/>
                <c:pt idx="0">
                  <c:v>Jan-Mar 21</c:v>
                </c:pt>
                <c:pt idx="1">
                  <c:v>Apr-Jun 21</c:v>
                </c:pt>
                <c:pt idx="2">
                  <c:v>Jul-Sep 21</c:v>
                </c:pt>
                <c:pt idx="3">
                  <c:v>Oct-Dec 21</c:v>
                </c:pt>
                <c:pt idx="4">
                  <c:v>Jan-Mar 22</c:v>
                </c:pt>
                <c:pt idx="5">
                  <c:v>Apr-Jun 22</c:v>
                </c:pt>
                <c:pt idx="6">
                  <c:v>Jul-Sep 22</c:v>
                </c:pt>
                <c:pt idx="7">
                  <c:v>Oct-Dec 22</c:v>
                </c:pt>
                <c:pt idx="8">
                  <c:v>Jan-Mar 23</c:v>
                </c:pt>
              </c:strCache>
            </c:strRef>
          </c:cat>
          <c:val>
            <c:numRef>
              <c:f>Sheet1!$B$2:$B$10</c:f>
              <c:numCache>
                <c:formatCode>0.00%</c:formatCode>
                <c:ptCount val="9"/>
                <c:pt idx="0">
                  <c:v>3.9E-2</c:v>
                </c:pt>
                <c:pt idx="1">
                  <c:v>0.02</c:v>
                </c:pt>
                <c:pt idx="2">
                  <c:v>2.1999999999999999E-2</c:v>
                </c:pt>
                <c:pt idx="3">
                  <c:v>4.1000000000000002E-2</c:v>
                </c:pt>
                <c:pt idx="4">
                  <c:v>2.8000000000000001E-2</c:v>
                </c:pt>
                <c:pt idx="5">
                  <c:v>2.3E-2</c:v>
                </c:pt>
                <c:pt idx="6">
                  <c:v>4.2999999999999997E-2</c:v>
                </c:pt>
                <c:pt idx="7">
                  <c:v>5.3999999999999999E-2</c:v>
                </c:pt>
                <c:pt idx="8">
                  <c:v>3.5000000000000003E-2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D74E-4992-A5A9-DC602FBF055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757717824"/>
        <c:axId val="2007735648"/>
      </c:lineChart>
      <c:catAx>
        <c:axId val="115662102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156624863"/>
        <c:crosses val="autoZero"/>
        <c:auto val="1"/>
        <c:lblAlgn val="ctr"/>
        <c:lblOffset val="100"/>
        <c:noMultiLvlLbl val="0"/>
      </c:catAx>
      <c:valAx>
        <c:axId val="1156624863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156621023"/>
        <c:crosses val="autoZero"/>
        <c:crossBetween val="between"/>
      </c:valAx>
      <c:valAx>
        <c:axId val="2007735648"/>
        <c:scaling>
          <c:orientation val="minMax"/>
        </c:scaling>
        <c:delete val="0"/>
        <c:axPos val="r"/>
        <c:numFmt formatCode="0.00%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757717824"/>
        <c:crosses val="max"/>
        <c:crossBetween val="between"/>
      </c:valAx>
      <c:catAx>
        <c:axId val="1757717824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2007735648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solidFill>
        <a:schemeClr val="accent1"/>
      </a:solidFill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userShapes r:id="rId4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8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GB" sz="2800" b="1" dirty="0"/>
              <a:t>Source</a:t>
            </a:r>
            <a:r>
              <a:rPr lang="en-GB" sz="2800" b="1" baseline="0" dirty="0"/>
              <a:t> Facility by Count</a:t>
            </a:r>
            <a:endParaRPr lang="en-US" sz="2800" b="1" dirty="0"/>
          </a:p>
        </c:rich>
      </c:tx>
      <c:layout>
        <c:manualLayout>
          <c:xMode val="edge"/>
          <c:yMode val="edge"/>
          <c:x val="0.36624654930775696"/>
          <c:y val="3.5523914807338706E-2"/>
        </c:manualLayout>
      </c:layout>
      <c:overlay val="0"/>
      <c:spPr>
        <a:noFill/>
        <a:ln>
          <a:solidFill>
            <a:schemeClr val="accent1"/>
          </a:solidFill>
        </a:ln>
        <a:effectLst/>
      </c:spPr>
      <c:txPr>
        <a:bodyPr rot="0" spcFirstLastPara="1" vertOverflow="ellipsis" vert="horz" wrap="square" anchor="ctr" anchorCtr="1"/>
        <a:lstStyle/>
        <a:p>
          <a:pPr>
            <a:defRPr sz="28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Source facility 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5F09-4444-AC38-C31CF4656F70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5F09-4444-AC38-C31CF4656F70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5F09-4444-AC38-C31CF4656F70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3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Sheet1!$A$2:$A$4</c:f>
              <c:strCache>
                <c:ptCount val="3"/>
                <c:pt idx="0">
                  <c:v>Thika Level 5 Hospital</c:v>
                </c:pt>
                <c:pt idx="1">
                  <c:v>Ruiru Level 4 Hospital</c:v>
                </c:pt>
                <c:pt idx="2">
                  <c:v>Others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18</c:v>
                </c:pt>
                <c:pt idx="1">
                  <c:v>9</c:v>
                </c:pt>
                <c:pt idx="2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DD6-4032-AC6C-F183D93C917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28575">
      <a:solidFill>
        <a:schemeClr val="accent1"/>
      </a:solidFill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200" b="1" i="0" u="none" strike="noStrike" kern="1200" cap="all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PRESENTING</a:t>
            </a:r>
            <a:r>
              <a:rPr lang="en-US" baseline="0" dirty="0"/>
              <a:t> SYMPTOMS (%)</a:t>
            </a:r>
            <a:endParaRPr lang="en-US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200" b="1" i="0" u="none" strike="noStrike" kern="1200" cap="all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view3D>
      <c:rotX val="5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6.6246770135127045E-2"/>
          <c:y val="0.19703797898930175"/>
          <c:w val="0.89794416492696627"/>
          <c:h val="0.76954258691681066"/>
        </c:manualLayout>
      </c:layout>
      <c:pie3DChart>
        <c:varyColors val="1"/>
        <c:ser>
          <c:idx val="0"/>
          <c:order val="0"/>
          <c:tx>
            <c:strRef>
              <c:f>'[Abstract data.xlsx]Sheet1'!$AN$17</c:f>
              <c:strCache>
                <c:ptCount val="1"/>
                <c:pt idx="0">
                  <c:v>Number</c:v>
                </c:pt>
              </c:strCache>
            </c:strRef>
          </c:tx>
          <c:dPt>
            <c:idx val="0"/>
            <c:bubble3D val="0"/>
            <c:spPr>
              <a:solidFill>
                <a:schemeClr val="accent1">
                  <a:alpha val="90000"/>
                </a:schemeClr>
              </a:solidFill>
              <a:ln w="19050">
                <a:solidFill>
                  <a:schemeClr val="accent1">
                    <a:lumMod val="75000"/>
                  </a:schemeClr>
                </a:solidFill>
              </a:ln>
              <a:effectLst>
                <a:innerShdw blurRad="114300">
                  <a:schemeClr val="accent1">
                    <a:lumMod val="75000"/>
                  </a:schemeClr>
                </a:innerShdw>
              </a:effectLst>
              <a:scene3d>
                <a:camera prst="orthographicFront"/>
                <a:lightRig rig="threePt" dir="t"/>
              </a:scene3d>
              <a:sp3d contourW="19050" prstMaterial="flat">
                <a:contourClr>
                  <a:schemeClr val="accent1">
                    <a:lumMod val="75000"/>
                  </a:schemeClr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FD5F-4C2C-ADE6-4BAD9CFB6C7F}"/>
              </c:ext>
            </c:extLst>
          </c:dPt>
          <c:dPt>
            <c:idx val="1"/>
            <c:bubble3D val="0"/>
            <c:spPr>
              <a:solidFill>
                <a:schemeClr val="accent2">
                  <a:alpha val="90000"/>
                </a:schemeClr>
              </a:solidFill>
              <a:ln w="19050">
                <a:solidFill>
                  <a:schemeClr val="accent2">
                    <a:lumMod val="75000"/>
                  </a:schemeClr>
                </a:solidFill>
              </a:ln>
              <a:effectLst>
                <a:innerShdw blurRad="114300">
                  <a:schemeClr val="accent2">
                    <a:lumMod val="75000"/>
                  </a:schemeClr>
                </a:innerShdw>
              </a:effectLst>
              <a:scene3d>
                <a:camera prst="orthographicFront"/>
                <a:lightRig rig="threePt" dir="t"/>
              </a:scene3d>
              <a:sp3d contourW="19050" prstMaterial="flat">
                <a:contourClr>
                  <a:schemeClr val="accent2">
                    <a:lumMod val="75000"/>
                  </a:schemeClr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FD5F-4C2C-ADE6-4BAD9CFB6C7F}"/>
              </c:ext>
            </c:extLst>
          </c:dPt>
          <c:dPt>
            <c:idx val="2"/>
            <c:bubble3D val="0"/>
            <c:spPr>
              <a:solidFill>
                <a:schemeClr val="accent3">
                  <a:alpha val="90000"/>
                </a:schemeClr>
              </a:solidFill>
              <a:ln w="19050">
                <a:solidFill>
                  <a:schemeClr val="accent3">
                    <a:lumMod val="75000"/>
                  </a:schemeClr>
                </a:solidFill>
              </a:ln>
              <a:effectLst>
                <a:innerShdw blurRad="114300">
                  <a:schemeClr val="accent3">
                    <a:lumMod val="75000"/>
                  </a:schemeClr>
                </a:innerShdw>
              </a:effectLst>
              <a:scene3d>
                <a:camera prst="orthographicFront"/>
                <a:lightRig rig="threePt" dir="t"/>
              </a:scene3d>
              <a:sp3d contourW="19050" prstMaterial="flat">
                <a:contourClr>
                  <a:schemeClr val="accent3">
                    <a:lumMod val="75000"/>
                  </a:schemeClr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5-FD5F-4C2C-ADE6-4BAD9CFB6C7F}"/>
              </c:ext>
            </c:extLst>
          </c:dPt>
          <c:dPt>
            <c:idx val="3"/>
            <c:bubble3D val="0"/>
            <c:spPr>
              <a:solidFill>
                <a:schemeClr val="accent4">
                  <a:alpha val="90000"/>
                </a:schemeClr>
              </a:solidFill>
              <a:ln w="19050">
                <a:solidFill>
                  <a:schemeClr val="accent4">
                    <a:lumMod val="75000"/>
                  </a:schemeClr>
                </a:solidFill>
              </a:ln>
              <a:effectLst>
                <a:innerShdw blurRad="114300">
                  <a:schemeClr val="accent4">
                    <a:lumMod val="75000"/>
                  </a:schemeClr>
                </a:innerShdw>
              </a:effectLst>
              <a:scene3d>
                <a:camera prst="orthographicFront"/>
                <a:lightRig rig="threePt" dir="t"/>
              </a:scene3d>
              <a:sp3d contourW="19050" prstMaterial="flat">
                <a:contourClr>
                  <a:schemeClr val="accent4">
                    <a:lumMod val="75000"/>
                  </a:schemeClr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7-FD5F-4C2C-ADE6-4BAD9CFB6C7F}"/>
              </c:ext>
            </c:extLst>
          </c:dPt>
          <c:dPt>
            <c:idx val="4"/>
            <c:bubble3D val="0"/>
            <c:spPr>
              <a:solidFill>
                <a:schemeClr val="accent5">
                  <a:alpha val="90000"/>
                </a:schemeClr>
              </a:solidFill>
              <a:ln w="19050">
                <a:solidFill>
                  <a:schemeClr val="accent5">
                    <a:lumMod val="75000"/>
                  </a:schemeClr>
                </a:solidFill>
              </a:ln>
              <a:effectLst>
                <a:innerShdw blurRad="114300">
                  <a:schemeClr val="accent5">
                    <a:lumMod val="75000"/>
                  </a:schemeClr>
                </a:innerShdw>
              </a:effectLst>
              <a:scene3d>
                <a:camera prst="orthographicFront"/>
                <a:lightRig rig="threePt" dir="t"/>
              </a:scene3d>
              <a:sp3d contourW="19050" prstMaterial="flat">
                <a:contourClr>
                  <a:schemeClr val="accent5">
                    <a:lumMod val="75000"/>
                  </a:schemeClr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9-FD5F-4C2C-ADE6-4BAD9CFB6C7F}"/>
              </c:ext>
            </c:extLst>
          </c:dPt>
          <c:dPt>
            <c:idx val="5"/>
            <c:bubble3D val="0"/>
            <c:spPr>
              <a:solidFill>
                <a:schemeClr val="accent6">
                  <a:alpha val="90000"/>
                </a:schemeClr>
              </a:solidFill>
              <a:ln w="19050">
                <a:solidFill>
                  <a:schemeClr val="accent6">
                    <a:lumMod val="75000"/>
                  </a:schemeClr>
                </a:solidFill>
              </a:ln>
              <a:effectLst>
                <a:innerShdw blurRad="114300">
                  <a:schemeClr val="accent6">
                    <a:lumMod val="75000"/>
                  </a:schemeClr>
                </a:innerShdw>
              </a:effectLst>
              <a:scene3d>
                <a:camera prst="orthographicFront"/>
                <a:lightRig rig="threePt" dir="t"/>
              </a:scene3d>
              <a:sp3d contourW="19050" prstMaterial="flat">
                <a:contourClr>
                  <a:schemeClr val="accent6">
                    <a:lumMod val="75000"/>
                  </a:schemeClr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B-FD5F-4C2C-ADE6-4BAD9CFB6C7F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  <a:alpha val="90000"/>
                </a:schemeClr>
              </a:solidFill>
              <a:ln w="19050">
                <a:solidFill>
                  <a:schemeClr val="accent1">
                    <a:lumMod val="60000"/>
                    <a:lumMod val="75000"/>
                  </a:schemeClr>
                </a:solidFill>
              </a:ln>
              <a:effectLst>
                <a:innerShdw blurRad="114300">
                  <a:schemeClr val="accent1">
                    <a:lumMod val="60000"/>
                    <a:lumMod val="75000"/>
                  </a:schemeClr>
                </a:innerShdw>
              </a:effectLst>
              <a:scene3d>
                <a:camera prst="orthographicFront"/>
                <a:lightRig rig="threePt" dir="t"/>
              </a:scene3d>
              <a:sp3d contourW="19050" prstMaterial="flat">
                <a:contourClr>
                  <a:schemeClr val="accent1">
                    <a:lumMod val="60000"/>
                    <a:lumMod val="75000"/>
                  </a:schemeClr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D-FD5F-4C2C-ADE6-4BAD9CFB6C7F}"/>
              </c:ext>
            </c:extLst>
          </c:dPt>
          <c:dLbls>
            <c:dLbl>
              <c:idx val="0"/>
              <c:layout>
                <c:manualLayout>
                  <c:x val="-0.1288875392348928"/>
                  <c:y val="0.12994581125705826"/>
                </c:manualLayout>
              </c:layout>
              <c:spPr>
                <a:solidFill>
                  <a:schemeClr val="lt1">
                    <a:alpha val="90000"/>
                  </a:schemeClr>
                </a:solidFill>
                <a:ln w="12700" cap="flat" cmpd="sng" algn="ctr">
                  <a:solidFill>
                    <a:schemeClr val="accent1"/>
                  </a:solidFill>
                  <a:round/>
                </a:ln>
                <a:effectLst>
                  <a:outerShdw blurRad="50800" dist="38100" dir="2700000" algn="tl" rotWithShape="0">
                    <a:schemeClr val="accent1">
                      <a:lumMod val="75000"/>
                      <a:alpha val="40000"/>
                    </a:schemeClr>
                  </a:outerShdw>
                </a:effectLst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0" i="0" u="none" strike="noStrike" kern="1200" baseline="0">
                      <a:solidFill>
                        <a:schemeClr val="accent1"/>
                      </a:solidFill>
                      <a:effectLst/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D5F-4C2C-ADE6-4BAD9CFB6C7F}"/>
                </c:ext>
              </c:extLst>
            </c:dLbl>
            <c:dLbl>
              <c:idx val="1"/>
              <c:spPr>
                <a:solidFill>
                  <a:schemeClr val="lt1">
                    <a:alpha val="90000"/>
                  </a:schemeClr>
                </a:solidFill>
                <a:ln w="12700" cap="flat" cmpd="sng" algn="ctr">
                  <a:solidFill>
                    <a:schemeClr val="accent2"/>
                  </a:solidFill>
                  <a:round/>
                </a:ln>
                <a:effectLst>
                  <a:outerShdw blurRad="50800" dist="38100" dir="2700000" algn="tl" rotWithShape="0">
                    <a:schemeClr val="accent2">
                      <a:lumMod val="75000"/>
                      <a:alpha val="40000"/>
                    </a:schemeClr>
                  </a:outerShdw>
                </a:effectLst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0" i="0" u="none" strike="noStrike" kern="1200" baseline="0">
                      <a:solidFill>
                        <a:schemeClr val="accent2"/>
                      </a:solidFill>
                      <a:effectLst/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in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3-FD5F-4C2C-ADE6-4BAD9CFB6C7F}"/>
                </c:ext>
              </c:extLst>
            </c:dLbl>
            <c:dLbl>
              <c:idx val="2"/>
              <c:spPr>
                <a:solidFill>
                  <a:schemeClr val="lt1">
                    <a:alpha val="90000"/>
                  </a:schemeClr>
                </a:solidFill>
                <a:ln w="12700" cap="flat" cmpd="sng" algn="ctr">
                  <a:solidFill>
                    <a:schemeClr val="accent3"/>
                  </a:solidFill>
                  <a:round/>
                </a:ln>
                <a:effectLst>
                  <a:outerShdw blurRad="50800" dist="38100" dir="2700000" algn="tl" rotWithShape="0">
                    <a:schemeClr val="accent3">
                      <a:lumMod val="75000"/>
                      <a:alpha val="40000"/>
                    </a:schemeClr>
                  </a:outerShdw>
                </a:effectLst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0" i="0" u="none" strike="noStrike" kern="1200" baseline="0">
                      <a:solidFill>
                        <a:schemeClr val="accent3"/>
                      </a:solidFill>
                      <a:effectLst/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in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5-FD5F-4C2C-ADE6-4BAD9CFB6C7F}"/>
                </c:ext>
              </c:extLst>
            </c:dLbl>
            <c:dLbl>
              <c:idx val="3"/>
              <c:layout>
                <c:manualLayout>
                  <c:x val="-7.7801396722709262E-2"/>
                  <c:y val="0.11759426094994407"/>
                </c:manualLayout>
              </c:layout>
              <c:spPr>
                <a:solidFill>
                  <a:schemeClr val="lt1">
                    <a:alpha val="90000"/>
                  </a:schemeClr>
                </a:solidFill>
                <a:ln w="12700" cap="flat" cmpd="sng" algn="ctr">
                  <a:solidFill>
                    <a:schemeClr val="accent4"/>
                  </a:solidFill>
                  <a:round/>
                </a:ln>
                <a:effectLst>
                  <a:outerShdw blurRad="50800" dist="38100" dir="2700000" algn="tl" rotWithShape="0">
                    <a:schemeClr val="accent4">
                      <a:lumMod val="75000"/>
                      <a:alpha val="40000"/>
                    </a:schemeClr>
                  </a:outerShdw>
                </a:effectLst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0" i="0" u="none" strike="noStrike" kern="1200" baseline="0">
                      <a:solidFill>
                        <a:schemeClr val="accent4"/>
                      </a:solidFill>
                      <a:effectLst/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FD5F-4C2C-ADE6-4BAD9CFB6C7F}"/>
                </c:ext>
              </c:extLst>
            </c:dLbl>
            <c:dLbl>
              <c:idx val="4"/>
              <c:layout>
                <c:manualLayout>
                  <c:x val="-0.18834440312773856"/>
                  <c:y val="5.02248215637323E-2"/>
                </c:manualLayout>
              </c:layout>
              <c:spPr>
                <a:solidFill>
                  <a:schemeClr val="lt1">
                    <a:alpha val="90000"/>
                  </a:schemeClr>
                </a:solidFill>
                <a:ln w="12700" cap="flat" cmpd="sng" algn="ctr">
                  <a:solidFill>
                    <a:schemeClr val="accent5"/>
                  </a:solidFill>
                  <a:round/>
                </a:ln>
                <a:effectLst>
                  <a:outerShdw blurRad="50800" dist="38100" dir="2700000" algn="tl" rotWithShape="0">
                    <a:schemeClr val="accent5">
                      <a:lumMod val="75000"/>
                      <a:alpha val="40000"/>
                    </a:schemeClr>
                  </a:outerShdw>
                </a:effectLst>
              </c:spPr>
              <c:txPr>
                <a:bodyPr rot="0" spcFirstLastPara="1" vertOverflow="clip" horzOverflow="clip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330" b="0" i="0" u="none" strike="noStrike" kern="1200" baseline="0">
                      <a:solidFill>
                        <a:schemeClr val="accent5"/>
                      </a:solidFill>
                      <a:effectLst/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0133965377427545"/>
                      <c:h val="0.11687683184839784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9-FD5F-4C2C-ADE6-4BAD9CFB6C7F}"/>
                </c:ext>
              </c:extLst>
            </c:dLbl>
            <c:dLbl>
              <c:idx val="5"/>
              <c:layout>
                <c:manualLayout>
                  <c:x val="-8.6503986366614938E-2"/>
                  <c:y val="-2.2026915432835342E-2"/>
                </c:manualLayout>
              </c:layout>
              <c:spPr>
                <a:solidFill>
                  <a:schemeClr val="lt1">
                    <a:alpha val="90000"/>
                  </a:schemeClr>
                </a:solidFill>
                <a:ln w="12700" cap="flat" cmpd="sng" algn="ctr">
                  <a:solidFill>
                    <a:schemeClr val="accent6"/>
                  </a:solidFill>
                  <a:round/>
                </a:ln>
                <a:effectLst>
                  <a:outerShdw blurRad="50800" dist="38100" dir="2700000" algn="tl" rotWithShape="0">
                    <a:schemeClr val="accent6">
                      <a:lumMod val="75000"/>
                      <a:alpha val="40000"/>
                    </a:schemeClr>
                  </a:outerShdw>
                </a:effectLst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0" i="0" u="none" strike="noStrike" kern="1200" baseline="0">
                      <a:solidFill>
                        <a:schemeClr val="accent6"/>
                      </a:solidFill>
                      <a:effectLst/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FD5F-4C2C-ADE6-4BAD9CFB6C7F}"/>
                </c:ext>
              </c:extLst>
            </c:dLbl>
            <c:dLbl>
              <c:idx val="6"/>
              <c:layout>
                <c:manualLayout>
                  <c:x val="0.33220577072950108"/>
                  <c:y val="-1.1221274230553094E-2"/>
                </c:manualLayout>
              </c:layout>
              <c:spPr>
                <a:solidFill>
                  <a:schemeClr val="lt1">
                    <a:alpha val="90000"/>
                  </a:schemeClr>
                </a:solidFill>
                <a:ln w="12700" cap="flat" cmpd="sng" algn="ctr">
                  <a:solidFill>
                    <a:schemeClr val="accent1">
                      <a:lumMod val="60000"/>
                    </a:schemeClr>
                  </a:solidFill>
                  <a:round/>
                </a:ln>
                <a:effectLst>
                  <a:outerShdw blurRad="50800" dist="38100" dir="2700000" algn="tl" rotWithShape="0">
                    <a:schemeClr val="accent1">
                      <a:lumMod val="60000"/>
                      <a:lumMod val="75000"/>
                      <a:alpha val="40000"/>
                    </a:schemeClr>
                  </a:outerShdw>
                </a:effectLst>
              </c:spPr>
              <c:txPr>
                <a:bodyPr rot="0" spcFirstLastPara="1" vertOverflow="clip" horzOverflow="clip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330" b="0" i="0" u="none" strike="noStrike" kern="1200" baseline="0">
                      <a:solidFill>
                        <a:schemeClr val="accent1">
                          <a:lumMod val="60000"/>
                        </a:schemeClr>
                      </a:solidFill>
                      <a:effectLst/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9858500620878431"/>
                      <c:h val="9.3066539722282848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D-FD5F-4C2C-ADE6-4BAD9CFB6C7F}"/>
                </c:ext>
              </c:extLst>
            </c:dLbl>
            <c:spPr>
              <a:solidFill>
                <a:prstClr val="white">
                  <a:alpha val="90000"/>
                </a:prstClr>
              </a:solidFill>
              <a:ln w="12700" cap="flat" cmpd="sng" algn="ctr">
                <a:solidFill>
                  <a:srgbClr val="4472C4"/>
                </a:solidFill>
                <a:round/>
              </a:ln>
              <a:effectLst>
                <a:outerShdw blurRad="50800" dist="38100" dir="2700000" algn="tl" rotWithShape="0">
                  <a:srgbClr val="4472C4">
                    <a:lumMod val="75000"/>
                    <a:alpha val="40000"/>
                  </a:srgbClr>
                </a:outerShdw>
              </a:effectLst>
            </c:spPr>
            <c:txPr>
              <a:bodyPr rot="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330" b="0" i="0" u="none" strike="noStrike" kern="1200" baseline="0">
                    <a:solidFill>
                      <a:schemeClr val="accent1"/>
                    </a:solidFill>
                    <a:effectLst/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tx1">
                      <a:lumMod val="35000"/>
                      <a:lumOff val="65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'[Abstract data.xlsx]Sheet1'!$AM$18:$AM$24</c:f>
              <c:strCache>
                <c:ptCount val="7"/>
                <c:pt idx="0">
                  <c:v>Tenderness</c:v>
                </c:pt>
                <c:pt idx="1">
                  <c:v>Foul smelling Pus from the wound</c:v>
                </c:pt>
                <c:pt idx="2">
                  <c:v>Bleeding from incision</c:v>
                </c:pt>
                <c:pt idx="3">
                  <c:v>Wound gaping</c:v>
                </c:pt>
                <c:pt idx="4">
                  <c:v>Fever</c:v>
                </c:pt>
                <c:pt idx="5">
                  <c:v>Vomiting</c:v>
                </c:pt>
                <c:pt idx="6">
                  <c:v>Per vaginal bleeding</c:v>
                </c:pt>
              </c:strCache>
            </c:strRef>
          </c:cat>
          <c:val>
            <c:numRef>
              <c:f>'[Abstract data.xlsx]Sheet1'!$AN$18:$AN$24</c:f>
              <c:numCache>
                <c:formatCode>General</c:formatCode>
                <c:ptCount val="7"/>
                <c:pt idx="0">
                  <c:v>14</c:v>
                </c:pt>
                <c:pt idx="1">
                  <c:v>13</c:v>
                </c:pt>
                <c:pt idx="2">
                  <c:v>10</c:v>
                </c:pt>
                <c:pt idx="3">
                  <c:v>5</c:v>
                </c:pt>
                <c:pt idx="4">
                  <c:v>2</c:v>
                </c:pt>
                <c:pt idx="5">
                  <c:v>1</c:v>
                </c:pt>
                <c:pt idx="6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FD5F-4C2C-ADE6-4BAD9CFB6C7F}"/>
            </c:ext>
          </c:extLst>
        </c:ser>
        <c:dLbls>
          <c:dLblPos val="inEnd"/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solidFill>
        <a:schemeClr val="accent1"/>
      </a:solidFill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63">
  <cs:axisTitle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587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>
      <cs:styleClr val="auto"/>
    </cs:lnRef>
    <cs:fillRef idx="0"/>
    <cs:effectRef idx="0">
      <cs:styleClr val="auto"/>
    </cs:effectRef>
    <cs:fontRef idx="minor">
      <cs:styleClr val="auto"/>
    </cs:fontRef>
    <cs:spPr>
      <a:solidFill>
        <a:schemeClr val="lt1">
          <a:alpha val="90000"/>
        </a:schemeClr>
      </a:solidFill>
      <a:ln w="12700" cap="flat" cmpd="sng" algn="ctr">
        <a:solidFill>
          <a:schemeClr val="phClr"/>
        </a:solidFill>
        <a:round/>
      </a:ln>
      <a:effectLst>
        <a:outerShdw blurRad="50800" dist="38100" dir="2700000" algn="tl" rotWithShape="0">
          <a:schemeClr val="phClr">
            <a:lumMod val="75000"/>
            <a:alpha val="40000"/>
          </a:schemeClr>
        </a:outerShdw>
      </a:effectLst>
    </cs:spPr>
    <cs:defRPr sz="1330" b="0" i="0" u="none" strike="noStrike" kern="1200" baseline="0">
      <a:effectLst/>
    </cs:defRPr>
    <cs:bodyPr rot="0" spcFirstLastPara="1" vertOverflow="clip" horzOverflow="clip" vert="horz" wrap="square" lIns="38100" tIns="19050" rIns="38100" bIns="19050" anchor="ctr" anchorCtr="1">
      <a:spAutoFit/>
    </cs:bodyPr>
  </cs:dataLabel>
  <cs:dataLabelCallout>
    <cs:lnRef idx="0">
      <cs:styleClr val="auto"/>
    </cs:lnRef>
    <cs:fillRef idx="0"/>
    <cs:effectRef idx="0">
      <cs:styleClr val="auto"/>
    </cs:effectRef>
    <cs:fontRef idx="minor">
      <cs:styleClr val="auto"/>
    </cs:fontRef>
    <cs:spPr>
      <a:solidFill>
        <a:schemeClr val="lt1">
          <a:alpha val="90000"/>
        </a:schemeClr>
      </a:solidFill>
      <a:ln w="12700" cap="flat" cmpd="sng" algn="ctr">
        <a:solidFill>
          <a:schemeClr val="phClr"/>
        </a:solidFill>
        <a:round/>
      </a:ln>
      <a:effectLst>
        <a:outerShdw blurRad="50800" dist="38100" dir="2700000" algn="tl" rotWithShape="0">
          <a:schemeClr val="phClr">
            <a:lumMod val="75000"/>
            <a:alpha val="40000"/>
          </a:schemeClr>
        </a:outerShdw>
      </a:effectLst>
    </cs:spPr>
    <cs:defRPr sz="1330" b="0" i="0" u="none" strike="noStrike" kern="1200" baseline="0">
      <a:effectLst/>
    </cs:defRPr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solidFill>
        <a:schemeClr val="phClr">
          <a:alpha val="70000"/>
        </a:schemeClr>
      </a:solidFill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tx1"/>
    </cs:fontRef>
    <cs:spPr>
      <a:solidFill>
        <a:schemeClr val="phClr">
          <a:alpha val="90000"/>
        </a:schemeClr>
      </a:solidFill>
      <a:ln w="19050">
        <a:solidFill>
          <a:schemeClr val="phClr">
            <a:lumMod val="75000"/>
          </a:schemeClr>
        </a:solidFill>
      </a:ln>
      <a:effectLst>
        <a:innerShdw blurRad="114300">
          <a:schemeClr val="phClr">
            <a:lumMod val="75000"/>
          </a:schemeClr>
        </a:innerShdw>
      </a:effectLst>
      <a:scene3d>
        <a:camera prst="orthographicFront"/>
        <a:lightRig rig="threePt" dir="t"/>
      </a:scene3d>
      <a:sp3d contourW="19050" prstMaterial="flat">
        <a:contourClr>
          <a:schemeClr val="accent4">
            <a:lumMod val="75000"/>
          </a:schemeClr>
        </a:contourClr>
      </a:sp3d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200" b="1" kern="1200" cap="all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587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 spc="20" baseline="0"/>
  </cs:valueAxis>
  <cs:wall>
    <cs:lnRef idx="0"/>
    <cs:fillRef idx="0"/>
    <cs:effectRef idx="0"/>
    <cs:fontRef idx="minor">
      <a:schemeClr val="dk1"/>
    </cs:fontRef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605C17F-FE35-4F3D-A4FB-B01CD5206ABF}" type="doc">
      <dgm:prSet loTypeId="urn:microsoft.com/office/officeart/2005/8/layout/chevron2" loCatId="process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4D5EFE4B-733E-47B9-B0CF-4EF90049C5B2}">
      <dgm:prSet phldrT="[Text]"/>
      <dgm:spPr/>
      <dgm:t>
        <a:bodyPr/>
        <a:lstStyle/>
        <a:p>
          <a:r>
            <a:rPr lang="en-GB" dirty="0"/>
            <a:t>Step 1</a:t>
          </a:r>
          <a:endParaRPr lang="en-US" dirty="0"/>
        </a:p>
      </dgm:t>
    </dgm:pt>
    <dgm:pt modelId="{BE203B4A-083D-4F99-96CB-A90863719F31}" type="parTrans" cxnId="{6DB957F9-798F-4F8B-8E69-25AA22E60579}">
      <dgm:prSet/>
      <dgm:spPr/>
      <dgm:t>
        <a:bodyPr/>
        <a:lstStyle/>
        <a:p>
          <a:endParaRPr lang="en-US"/>
        </a:p>
      </dgm:t>
    </dgm:pt>
    <dgm:pt modelId="{502C363E-ED5C-4484-B4C9-75EA8151F0F1}" type="sibTrans" cxnId="{6DB957F9-798F-4F8B-8E69-25AA22E60579}">
      <dgm:prSet/>
      <dgm:spPr/>
      <dgm:t>
        <a:bodyPr/>
        <a:lstStyle/>
        <a:p>
          <a:endParaRPr lang="en-US"/>
        </a:p>
      </dgm:t>
    </dgm:pt>
    <dgm:pt modelId="{40495C8A-4C68-4F64-B393-772FB5F12EF6}">
      <dgm:prSet phldrT="[Text]"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en-GB" dirty="0"/>
            <a:t>Reviewed the admission register at </a:t>
          </a:r>
          <a:r>
            <a:rPr lang="en-GB" dirty="0">
              <a:highlight>
                <a:srgbClr val="FFFF00"/>
              </a:highlight>
            </a:rPr>
            <a:t>Gynaecology ward </a:t>
          </a:r>
          <a:r>
            <a:rPr lang="en-GB" dirty="0"/>
            <a:t>for the period Jan 2021 to March 2023 (2 years 2, months).</a:t>
          </a:r>
          <a:endParaRPr lang="en-US" dirty="0"/>
        </a:p>
      </dgm:t>
    </dgm:pt>
    <dgm:pt modelId="{C12B9576-D9C0-47E1-BBA5-E4C5D9C7A713}" type="parTrans" cxnId="{853A6666-DD47-44B8-BE21-089A8D9EFFAC}">
      <dgm:prSet/>
      <dgm:spPr/>
      <dgm:t>
        <a:bodyPr/>
        <a:lstStyle/>
        <a:p>
          <a:endParaRPr lang="en-US"/>
        </a:p>
      </dgm:t>
    </dgm:pt>
    <dgm:pt modelId="{310CDDF3-BEFE-4CE7-8B2C-A32A95DF3B88}" type="sibTrans" cxnId="{853A6666-DD47-44B8-BE21-089A8D9EFFAC}">
      <dgm:prSet/>
      <dgm:spPr/>
      <dgm:t>
        <a:bodyPr/>
        <a:lstStyle/>
        <a:p>
          <a:endParaRPr lang="en-US"/>
        </a:p>
      </dgm:t>
    </dgm:pt>
    <dgm:pt modelId="{CD7A1AFB-DFA6-42AD-B014-BAB497AF06EE}">
      <dgm:prSet phldrT="[Text]"/>
      <dgm:spPr/>
      <dgm:t>
        <a:bodyPr/>
        <a:lstStyle/>
        <a:p>
          <a:r>
            <a:rPr lang="en-GB" dirty="0"/>
            <a:t>Step 2</a:t>
          </a:r>
          <a:endParaRPr lang="en-US" dirty="0"/>
        </a:p>
      </dgm:t>
    </dgm:pt>
    <dgm:pt modelId="{A63726CD-DAC9-4B78-AB22-324F2D18E73B}" type="parTrans" cxnId="{D3E64A0C-B3D7-488F-A1FE-AD68451C2E49}">
      <dgm:prSet/>
      <dgm:spPr/>
      <dgm:t>
        <a:bodyPr/>
        <a:lstStyle/>
        <a:p>
          <a:endParaRPr lang="en-US"/>
        </a:p>
      </dgm:t>
    </dgm:pt>
    <dgm:pt modelId="{C0B22271-E82E-49D2-9FAC-51301E208DF9}" type="sibTrans" cxnId="{D3E64A0C-B3D7-488F-A1FE-AD68451C2E49}">
      <dgm:prSet/>
      <dgm:spPr/>
      <dgm:t>
        <a:bodyPr/>
        <a:lstStyle/>
        <a:p>
          <a:endParaRPr lang="en-US"/>
        </a:p>
      </dgm:t>
    </dgm:pt>
    <dgm:pt modelId="{01CB68EB-4946-44D5-921A-FA5014D5EB4F}">
      <dgm:prSet phldrT="[Text]"/>
      <dgm:spPr/>
      <dgm:t>
        <a:bodyPr/>
        <a:lstStyle/>
        <a:p>
          <a:r>
            <a:rPr lang="en-GB" dirty="0"/>
            <a:t>Retrieved patient files for descriptive characterization of patients admitted with C-section Surgical Site infections</a:t>
          </a:r>
          <a:endParaRPr lang="en-US" dirty="0"/>
        </a:p>
      </dgm:t>
    </dgm:pt>
    <dgm:pt modelId="{9519EB2A-4BA9-4D16-9E69-20F1BE64A595}" type="parTrans" cxnId="{172709B3-BC70-4740-AB46-5938DD57CAA1}">
      <dgm:prSet/>
      <dgm:spPr/>
      <dgm:t>
        <a:bodyPr/>
        <a:lstStyle/>
        <a:p>
          <a:endParaRPr lang="en-US"/>
        </a:p>
      </dgm:t>
    </dgm:pt>
    <dgm:pt modelId="{3B5FA0E5-0B34-44D1-BE17-573F698BC707}" type="sibTrans" cxnId="{172709B3-BC70-4740-AB46-5938DD57CAA1}">
      <dgm:prSet/>
      <dgm:spPr/>
      <dgm:t>
        <a:bodyPr/>
        <a:lstStyle/>
        <a:p>
          <a:endParaRPr lang="en-US"/>
        </a:p>
      </dgm:t>
    </dgm:pt>
    <dgm:pt modelId="{DBB3064B-B7E0-4964-AEBA-7546501AB8C2}" type="pres">
      <dgm:prSet presAssocID="{A605C17F-FE35-4F3D-A4FB-B01CD5206ABF}" presName="linearFlow" presStyleCnt="0">
        <dgm:presLayoutVars>
          <dgm:dir/>
          <dgm:animLvl val="lvl"/>
          <dgm:resizeHandles val="exact"/>
        </dgm:presLayoutVars>
      </dgm:prSet>
      <dgm:spPr/>
    </dgm:pt>
    <dgm:pt modelId="{5F492721-565A-461C-81AF-646D562281F1}" type="pres">
      <dgm:prSet presAssocID="{4D5EFE4B-733E-47B9-B0CF-4EF90049C5B2}" presName="composite" presStyleCnt="0"/>
      <dgm:spPr/>
    </dgm:pt>
    <dgm:pt modelId="{5CB8D691-C24A-4454-B8EB-13B825589D50}" type="pres">
      <dgm:prSet presAssocID="{4D5EFE4B-733E-47B9-B0CF-4EF90049C5B2}" presName="parentText" presStyleLbl="alignNode1" presStyleIdx="0" presStyleCnt="2">
        <dgm:presLayoutVars>
          <dgm:chMax val="1"/>
          <dgm:bulletEnabled val="1"/>
        </dgm:presLayoutVars>
      </dgm:prSet>
      <dgm:spPr/>
    </dgm:pt>
    <dgm:pt modelId="{A7D6C0D8-3484-426E-823D-82CC7477A7C3}" type="pres">
      <dgm:prSet presAssocID="{4D5EFE4B-733E-47B9-B0CF-4EF90049C5B2}" presName="descendantText" presStyleLbl="alignAcc1" presStyleIdx="0" presStyleCnt="2">
        <dgm:presLayoutVars>
          <dgm:bulletEnabled val="1"/>
        </dgm:presLayoutVars>
      </dgm:prSet>
      <dgm:spPr/>
    </dgm:pt>
    <dgm:pt modelId="{6707F936-EC9A-4870-982F-AC64A1EACB0B}" type="pres">
      <dgm:prSet presAssocID="{502C363E-ED5C-4484-B4C9-75EA8151F0F1}" presName="sp" presStyleCnt="0"/>
      <dgm:spPr/>
    </dgm:pt>
    <dgm:pt modelId="{2BFCF47B-BD8D-4F9C-86A0-AB8A169EDD3B}" type="pres">
      <dgm:prSet presAssocID="{CD7A1AFB-DFA6-42AD-B014-BAB497AF06EE}" presName="composite" presStyleCnt="0"/>
      <dgm:spPr/>
    </dgm:pt>
    <dgm:pt modelId="{0616526C-5BB8-40E1-9C6A-D24A6D5B3738}" type="pres">
      <dgm:prSet presAssocID="{CD7A1AFB-DFA6-42AD-B014-BAB497AF06EE}" presName="parentText" presStyleLbl="alignNode1" presStyleIdx="1" presStyleCnt="2">
        <dgm:presLayoutVars>
          <dgm:chMax val="1"/>
          <dgm:bulletEnabled val="1"/>
        </dgm:presLayoutVars>
      </dgm:prSet>
      <dgm:spPr/>
    </dgm:pt>
    <dgm:pt modelId="{67F51919-B21F-4B8F-A9F9-55837E2830C2}" type="pres">
      <dgm:prSet presAssocID="{CD7A1AFB-DFA6-42AD-B014-BAB497AF06EE}" presName="descendantText" presStyleLbl="alignAcc1" presStyleIdx="1" presStyleCnt="2">
        <dgm:presLayoutVars>
          <dgm:bulletEnabled val="1"/>
        </dgm:presLayoutVars>
      </dgm:prSet>
      <dgm:spPr/>
    </dgm:pt>
  </dgm:ptLst>
  <dgm:cxnLst>
    <dgm:cxn modelId="{D3E64A0C-B3D7-488F-A1FE-AD68451C2E49}" srcId="{A605C17F-FE35-4F3D-A4FB-B01CD5206ABF}" destId="{CD7A1AFB-DFA6-42AD-B014-BAB497AF06EE}" srcOrd="1" destOrd="0" parTransId="{A63726CD-DAC9-4B78-AB22-324F2D18E73B}" sibTransId="{C0B22271-E82E-49D2-9FAC-51301E208DF9}"/>
    <dgm:cxn modelId="{A1491723-94D7-48C5-A573-29DD279B428C}" type="presOf" srcId="{4D5EFE4B-733E-47B9-B0CF-4EF90049C5B2}" destId="{5CB8D691-C24A-4454-B8EB-13B825589D50}" srcOrd="0" destOrd="0" presId="urn:microsoft.com/office/officeart/2005/8/layout/chevron2"/>
    <dgm:cxn modelId="{A3B5063E-E4DC-4C6C-AED4-D26167144BA0}" type="presOf" srcId="{CD7A1AFB-DFA6-42AD-B014-BAB497AF06EE}" destId="{0616526C-5BB8-40E1-9C6A-D24A6D5B3738}" srcOrd="0" destOrd="0" presId="urn:microsoft.com/office/officeart/2005/8/layout/chevron2"/>
    <dgm:cxn modelId="{40252363-12AA-4EDA-BC47-EA3C37DFC485}" type="presOf" srcId="{01CB68EB-4946-44D5-921A-FA5014D5EB4F}" destId="{67F51919-B21F-4B8F-A9F9-55837E2830C2}" srcOrd="0" destOrd="0" presId="urn:microsoft.com/office/officeart/2005/8/layout/chevron2"/>
    <dgm:cxn modelId="{853A6666-DD47-44B8-BE21-089A8D9EFFAC}" srcId="{4D5EFE4B-733E-47B9-B0CF-4EF90049C5B2}" destId="{40495C8A-4C68-4F64-B393-772FB5F12EF6}" srcOrd="0" destOrd="0" parTransId="{C12B9576-D9C0-47E1-BBA5-E4C5D9C7A713}" sibTransId="{310CDDF3-BEFE-4CE7-8B2C-A32A95DF3B88}"/>
    <dgm:cxn modelId="{AAC13D71-31BD-4FE7-A1D7-FCC6102170CD}" type="presOf" srcId="{A605C17F-FE35-4F3D-A4FB-B01CD5206ABF}" destId="{DBB3064B-B7E0-4964-AEBA-7546501AB8C2}" srcOrd="0" destOrd="0" presId="urn:microsoft.com/office/officeart/2005/8/layout/chevron2"/>
    <dgm:cxn modelId="{CED95AA2-1BF4-4687-A816-1E4AA7B93D99}" type="presOf" srcId="{40495C8A-4C68-4F64-B393-772FB5F12EF6}" destId="{A7D6C0D8-3484-426E-823D-82CC7477A7C3}" srcOrd="0" destOrd="0" presId="urn:microsoft.com/office/officeart/2005/8/layout/chevron2"/>
    <dgm:cxn modelId="{172709B3-BC70-4740-AB46-5938DD57CAA1}" srcId="{CD7A1AFB-DFA6-42AD-B014-BAB497AF06EE}" destId="{01CB68EB-4946-44D5-921A-FA5014D5EB4F}" srcOrd="0" destOrd="0" parTransId="{9519EB2A-4BA9-4D16-9E69-20F1BE64A595}" sibTransId="{3B5FA0E5-0B34-44D1-BE17-573F698BC707}"/>
    <dgm:cxn modelId="{6DB957F9-798F-4F8B-8E69-25AA22E60579}" srcId="{A605C17F-FE35-4F3D-A4FB-B01CD5206ABF}" destId="{4D5EFE4B-733E-47B9-B0CF-4EF90049C5B2}" srcOrd="0" destOrd="0" parTransId="{BE203B4A-083D-4F99-96CB-A90863719F31}" sibTransId="{502C363E-ED5C-4484-B4C9-75EA8151F0F1}"/>
    <dgm:cxn modelId="{32C39BB8-296C-4BCE-990C-BE3C6A0C9477}" type="presParOf" srcId="{DBB3064B-B7E0-4964-AEBA-7546501AB8C2}" destId="{5F492721-565A-461C-81AF-646D562281F1}" srcOrd="0" destOrd="0" presId="urn:microsoft.com/office/officeart/2005/8/layout/chevron2"/>
    <dgm:cxn modelId="{4AE04605-1A70-453D-A686-53604AA27F07}" type="presParOf" srcId="{5F492721-565A-461C-81AF-646D562281F1}" destId="{5CB8D691-C24A-4454-B8EB-13B825589D50}" srcOrd="0" destOrd="0" presId="urn:microsoft.com/office/officeart/2005/8/layout/chevron2"/>
    <dgm:cxn modelId="{480D4A73-4D5B-487F-BB95-448F8FC57C4E}" type="presParOf" srcId="{5F492721-565A-461C-81AF-646D562281F1}" destId="{A7D6C0D8-3484-426E-823D-82CC7477A7C3}" srcOrd="1" destOrd="0" presId="urn:microsoft.com/office/officeart/2005/8/layout/chevron2"/>
    <dgm:cxn modelId="{DD2676BA-C614-447B-8C5C-95C94D24308F}" type="presParOf" srcId="{DBB3064B-B7E0-4964-AEBA-7546501AB8C2}" destId="{6707F936-EC9A-4870-982F-AC64A1EACB0B}" srcOrd="1" destOrd="0" presId="urn:microsoft.com/office/officeart/2005/8/layout/chevron2"/>
    <dgm:cxn modelId="{2D8D84DB-DD0F-4AE0-BCE1-CBF4BBAF4495}" type="presParOf" srcId="{DBB3064B-B7E0-4964-AEBA-7546501AB8C2}" destId="{2BFCF47B-BD8D-4F9C-86A0-AB8A169EDD3B}" srcOrd="2" destOrd="0" presId="urn:microsoft.com/office/officeart/2005/8/layout/chevron2"/>
    <dgm:cxn modelId="{442F8195-1999-4C84-90D8-56310B60692A}" type="presParOf" srcId="{2BFCF47B-BD8D-4F9C-86A0-AB8A169EDD3B}" destId="{0616526C-5BB8-40E1-9C6A-D24A6D5B3738}" srcOrd="0" destOrd="0" presId="urn:microsoft.com/office/officeart/2005/8/layout/chevron2"/>
    <dgm:cxn modelId="{6DB14D0F-BAA2-4B2F-9F03-2B43BA2937F6}" type="presParOf" srcId="{2BFCF47B-BD8D-4F9C-86A0-AB8A169EDD3B}" destId="{67F51919-B21F-4B8F-A9F9-55837E2830C2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FDE9339-2A50-4CD6-A5A6-BB963C90D072}" type="doc">
      <dgm:prSet loTypeId="urn:microsoft.com/office/officeart/2008/layout/VerticalCurvedList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C60D3F6D-9803-49C4-85EA-34739DF6B7ED}">
      <dgm:prSet phldrT="[Text]"/>
      <dgm:spPr/>
      <dgm:t>
        <a:bodyPr/>
        <a:lstStyle/>
        <a:p>
          <a:r>
            <a:rPr lang="en-US" dirty="0"/>
            <a:t>8  out of 30 patients had culture request on their files</a:t>
          </a:r>
        </a:p>
      </dgm:t>
    </dgm:pt>
    <dgm:pt modelId="{E7C525AE-20B3-4191-9840-D4F552331B4F}" type="parTrans" cxnId="{56520D46-7562-4ADA-853A-A716F3135F78}">
      <dgm:prSet/>
      <dgm:spPr/>
      <dgm:t>
        <a:bodyPr/>
        <a:lstStyle/>
        <a:p>
          <a:endParaRPr lang="en-US"/>
        </a:p>
      </dgm:t>
    </dgm:pt>
    <dgm:pt modelId="{07848C6A-100D-47D6-A0C3-436C91EB2581}" type="sibTrans" cxnId="{56520D46-7562-4ADA-853A-A716F3135F78}">
      <dgm:prSet/>
      <dgm:spPr/>
      <dgm:t>
        <a:bodyPr/>
        <a:lstStyle/>
        <a:p>
          <a:endParaRPr lang="en-US"/>
        </a:p>
      </dgm:t>
    </dgm:pt>
    <dgm:pt modelId="{C53728CA-BF1A-4E5A-9B52-EFB709C69EAE}">
      <dgm:prSet/>
      <dgm:spPr/>
      <dgm:t>
        <a:bodyPr/>
        <a:lstStyle/>
        <a:p>
          <a:r>
            <a:rPr lang="en-US"/>
            <a:t>3  had  results where 2 had no growth obtained and 1 isolated  corynebacteriam.</a:t>
          </a:r>
          <a:endParaRPr lang="en-US" dirty="0"/>
        </a:p>
      </dgm:t>
    </dgm:pt>
    <dgm:pt modelId="{19BDDA0E-9A86-474D-BEAF-0BB0F03A8F0C}" type="parTrans" cxnId="{0945633F-87C6-4FAE-9039-C07746D7C25E}">
      <dgm:prSet/>
      <dgm:spPr/>
      <dgm:t>
        <a:bodyPr/>
        <a:lstStyle/>
        <a:p>
          <a:endParaRPr lang="en-US"/>
        </a:p>
      </dgm:t>
    </dgm:pt>
    <dgm:pt modelId="{9565513C-2316-4BD0-9A46-705D6E73C28B}" type="sibTrans" cxnId="{0945633F-87C6-4FAE-9039-C07746D7C25E}">
      <dgm:prSet/>
      <dgm:spPr/>
      <dgm:t>
        <a:bodyPr/>
        <a:lstStyle/>
        <a:p>
          <a:endParaRPr lang="en-US"/>
        </a:p>
      </dgm:t>
    </dgm:pt>
    <dgm:pt modelId="{EE7FD1DA-8EDB-42FC-8D25-682FEBE1321D}">
      <dgm:prSet/>
      <dgm:spPr/>
      <dgm:t>
        <a:bodyPr/>
        <a:lstStyle/>
        <a:p>
          <a:r>
            <a:rPr lang="en-US"/>
            <a:t>No antibiotics sensitivity results</a:t>
          </a:r>
          <a:endParaRPr lang="en-US" dirty="0">
            <a:ea typeface="Calibri"/>
            <a:cs typeface="Calibri"/>
          </a:endParaRPr>
        </a:p>
      </dgm:t>
    </dgm:pt>
    <dgm:pt modelId="{A64F10E7-1B73-4EAD-98A1-04544BEF71FD}" type="parTrans" cxnId="{E6A9F901-6EC9-4E78-B429-867BF502036C}">
      <dgm:prSet/>
      <dgm:spPr/>
      <dgm:t>
        <a:bodyPr/>
        <a:lstStyle/>
        <a:p>
          <a:endParaRPr lang="en-US"/>
        </a:p>
      </dgm:t>
    </dgm:pt>
    <dgm:pt modelId="{70CBF6AA-16AB-40B9-B34B-CD579572132B}" type="sibTrans" cxnId="{E6A9F901-6EC9-4E78-B429-867BF502036C}">
      <dgm:prSet/>
      <dgm:spPr/>
      <dgm:t>
        <a:bodyPr/>
        <a:lstStyle/>
        <a:p>
          <a:endParaRPr lang="en-US"/>
        </a:p>
      </dgm:t>
    </dgm:pt>
    <dgm:pt modelId="{97BA12A3-46AA-4FFB-BFFC-92D7268C4DB4}">
      <dgm:prSet/>
      <dgm:spPr/>
      <dgm:t>
        <a:bodyPr/>
        <a:lstStyle/>
        <a:p>
          <a:r>
            <a:rPr lang="en-US"/>
            <a:t>Most patients (79%) were readmitted between day 7 and day 14 post c/s</a:t>
          </a:r>
          <a:endParaRPr lang="en-US" dirty="0">
            <a:ea typeface="Calibri"/>
            <a:cs typeface="Calibri"/>
          </a:endParaRPr>
        </a:p>
      </dgm:t>
    </dgm:pt>
    <dgm:pt modelId="{6A0FB69E-5BB5-4ADF-AC1D-006C9C259F71}" type="parTrans" cxnId="{E635E1BB-245B-4E94-A3AD-ADA611CBE58C}">
      <dgm:prSet/>
      <dgm:spPr/>
      <dgm:t>
        <a:bodyPr/>
        <a:lstStyle/>
        <a:p>
          <a:endParaRPr lang="en-US"/>
        </a:p>
      </dgm:t>
    </dgm:pt>
    <dgm:pt modelId="{30A4D717-C068-4942-A9A3-422DE3092164}" type="sibTrans" cxnId="{E635E1BB-245B-4E94-A3AD-ADA611CBE58C}">
      <dgm:prSet/>
      <dgm:spPr/>
      <dgm:t>
        <a:bodyPr/>
        <a:lstStyle/>
        <a:p>
          <a:endParaRPr lang="en-US"/>
        </a:p>
      </dgm:t>
    </dgm:pt>
    <dgm:pt modelId="{DC74A471-6417-41AD-9AA5-A09C731F7FB5}" type="pres">
      <dgm:prSet presAssocID="{0FDE9339-2A50-4CD6-A5A6-BB963C90D072}" presName="Name0" presStyleCnt="0">
        <dgm:presLayoutVars>
          <dgm:chMax val="7"/>
          <dgm:chPref val="7"/>
          <dgm:dir/>
        </dgm:presLayoutVars>
      </dgm:prSet>
      <dgm:spPr/>
    </dgm:pt>
    <dgm:pt modelId="{27D867D0-49A0-4281-8B23-EB98C46462B9}" type="pres">
      <dgm:prSet presAssocID="{0FDE9339-2A50-4CD6-A5A6-BB963C90D072}" presName="Name1" presStyleCnt="0"/>
      <dgm:spPr/>
    </dgm:pt>
    <dgm:pt modelId="{35D45649-C8AF-4ED0-B075-073AFD515900}" type="pres">
      <dgm:prSet presAssocID="{0FDE9339-2A50-4CD6-A5A6-BB963C90D072}" presName="cycle" presStyleCnt="0"/>
      <dgm:spPr/>
    </dgm:pt>
    <dgm:pt modelId="{7C0528A2-9141-4C47-8B4C-360F2CD6B7F4}" type="pres">
      <dgm:prSet presAssocID="{0FDE9339-2A50-4CD6-A5A6-BB963C90D072}" presName="srcNode" presStyleLbl="node1" presStyleIdx="0" presStyleCnt="4"/>
      <dgm:spPr/>
    </dgm:pt>
    <dgm:pt modelId="{D16AD8FC-CEC3-4828-91BA-F372BA53FE22}" type="pres">
      <dgm:prSet presAssocID="{0FDE9339-2A50-4CD6-A5A6-BB963C90D072}" presName="conn" presStyleLbl="parChTrans1D2" presStyleIdx="0" presStyleCnt="1"/>
      <dgm:spPr/>
    </dgm:pt>
    <dgm:pt modelId="{8BF8FF9C-5316-40FB-9FFE-C8DF67934093}" type="pres">
      <dgm:prSet presAssocID="{0FDE9339-2A50-4CD6-A5A6-BB963C90D072}" presName="extraNode" presStyleLbl="node1" presStyleIdx="0" presStyleCnt="4"/>
      <dgm:spPr/>
    </dgm:pt>
    <dgm:pt modelId="{5ECD9412-BB01-4A03-8B9E-4F304178BC46}" type="pres">
      <dgm:prSet presAssocID="{0FDE9339-2A50-4CD6-A5A6-BB963C90D072}" presName="dstNode" presStyleLbl="node1" presStyleIdx="0" presStyleCnt="4"/>
      <dgm:spPr/>
    </dgm:pt>
    <dgm:pt modelId="{0D18C941-F179-4A0B-9A67-1E2FAFC733B8}" type="pres">
      <dgm:prSet presAssocID="{C60D3F6D-9803-49C4-85EA-34739DF6B7ED}" presName="text_1" presStyleLbl="node1" presStyleIdx="0" presStyleCnt="4">
        <dgm:presLayoutVars>
          <dgm:bulletEnabled val="1"/>
        </dgm:presLayoutVars>
      </dgm:prSet>
      <dgm:spPr/>
    </dgm:pt>
    <dgm:pt modelId="{DF78DC1F-8632-49FE-903C-D092361573D0}" type="pres">
      <dgm:prSet presAssocID="{C60D3F6D-9803-49C4-85EA-34739DF6B7ED}" presName="accent_1" presStyleCnt="0"/>
      <dgm:spPr/>
    </dgm:pt>
    <dgm:pt modelId="{08F3731D-A94D-49B7-9C13-7B2C2A729B67}" type="pres">
      <dgm:prSet presAssocID="{C60D3F6D-9803-49C4-85EA-34739DF6B7ED}" presName="accentRepeatNode" presStyleLbl="solidFgAcc1" presStyleIdx="0" presStyleCnt="4"/>
      <dgm:spPr/>
    </dgm:pt>
    <dgm:pt modelId="{CB3F0E90-0E80-48F7-896C-84066703C9D6}" type="pres">
      <dgm:prSet presAssocID="{C53728CA-BF1A-4E5A-9B52-EFB709C69EAE}" presName="text_2" presStyleLbl="node1" presStyleIdx="1" presStyleCnt="4">
        <dgm:presLayoutVars>
          <dgm:bulletEnabled val="1"/>
        </dgm:presLayoutVars>
      </dgm:prSet>
      <dgm:spPr/>
    </dgm:pt>
    <dgm:pt modelId="{E83D1D0C-4468-4A7B-9FA0-A22098369FF7}" type="pres">
      <dgm:prSet presAssocID="{C53728CA-BF1A-4E5A-9B52-EFB709C69EAE}" presName="accent_2" presStyleCnt="0"/>
      <dgm:spPr/>
    </dgm:pt>
    <dgm:pt modelId="{72924AB1-E539-474C-B98C-09EBB98C8F47}" type="pres">
      <dgm:prSet presAssocID="{C53728CA-BF1A-4E5A-9B52-EFB709C69EAE}" presName="accentRepeatNode" presStyleLbl="solidFgAcc1" presStyleIdx="1" presStyleCnt="4"/>
      <dgm:spPr/>
    </dgm:pt>
    <dgm:pt modelId="{C56DB1B6-6E75-49F0-AA59-463ABC240935}" type="pres">
      <dgm:prSet presAssocID="{EE7FD1DA-8EDB-42FC-8D25-682FEBE1321D}" presName="text_3" presStyleLbl="node1" presStyleIdx="2" presStyleCnt="4">
        <dgm:presLayoutVars>
          <dgm:bulletEnabled val="1"/>
        </dgm:presLayoutVars>
      </dgm:prSet>
      <dgm:spPr/>
    </dgm:pt>
    <dgm:pt modelId="{991194C8-6A69-44B1-89DF-4ECD3A8C1555}" type="pres">
      <dgm:prSet presAssocID="{EE7FD1DA-8EDB-42FC-8D25-682FEBE1321D}" presName="accent_3" presStyleCnt="0"/>
      <dgm:spPr/>
    </dgm:pt>
    <dgm:pt modelId="{B3F64221-8C9B-4BF8-9C24-93A65D288A99}" type="pres">
      <dgm:prSet presAssocID="{EE7FD1DA-8EDB-42FC-8D25-682FEBE1321D}" presName="accentRepeatNode" presStyleLbl="solidFgAcc1" presStyleIdx="2" presStyleCnt="4"/>
      <dgm:spPr/>
    </dgm:pt>
    <dgm:pt modelId="{128577DC-3C4C-4B10-81A7-CDC57BC7DEDF}" type="pres">
      <dgm:prSet presAssocID="{97BA12A3-46AA-4FFB-BFFC-92D7268C4DB4}" presName="text_4" presStyleLbl="node1" presStyleIdx="3" presStyleCnt="4">
        <dgm:presLayoutVars>
          <dgm:bulletEnabled val="1"/>
        </dgm:presLayoutVars>
      </dgm:prSet>
      <dgm:spPr/>
    </dgm:pt>
    <dgm:pt modelId="{DB34D95D-1849-490B-882B-755856F94BED}" type="pres">
      <dgm:prSet presAssocID="{97BA12A3-46AA-4FFB-BFFC-92D7268C4DB4}" presName="accent_4" presStyleCnt="0"/>
      <dgm:spPr/>
    </dgm:pt>
    <dgm:pt modelId="{94CF41EA-B85C-4ADE-B95D-0014BB9F84C6}" type="pres">
      <dgm:prSet presAssocID="{97BA12A3-46AA-4FFB-BFFC-92D7268C4DB4}" presName="accentRepeatNode" presStyleLbl="solidFgAcc1" presStyleIdx="3" presStyleCnt="4"/>
      <dgm:spPr/>
    </dgm:pt>
  </dgm:ptLst>
  <dgm:cxnLst>
    <dgm:cxn modelId="{E6A9F901-6EC9-4E78-B429-867BF502036C}" srcId="{0FDE9339-2A50-4CD6-A5A6-BB963C90D072}" destId="{EE7FD1DA-8EDB-42FC-8D25-682FEBE1321D}" srcOrd="2" destOrd="0" parTransId="{A64F10E7-1B73-4EAD-98A1-04544BEF71FD}" sibTransId="{70CBF6AA-16AB-40B9-B34B-CD579572132B}"/>
    <dgm:cxn modelId="{35705031-5651-47B6-AD06-43AD28BD4B0A}" type="presOf" srcId="{0FDE9339-2A50-4CD6-A5A6-BB963C90D072}" destId="{DC74A471-6417-41AD-9AA5-A09C731F7FB5}" srcOrd="0" destOrd="0" presId="urn:microsoft.com/office/officeart/2008/layout/VerticalCurvedList"/>
    <dgm:cxn modelId="{1EAC853C-16D2-43F3-B121-BCA21702D6AD}" type="presOf" srcId="{EE7FD1DA-8EDB-42FC-8D25-682FEBE1321D}" destId="{C56DB1B6-6E75-49F0-AA59-463ABC240935}" srcOrd="0" destOrd="0" presId="urn:microsoft.com/office/officeart/2008/layout/VerticalCurvedList"/>
    <dgm:cxn modelId="{0945633F-87C6-4FAE-9039-C07746D7C25E}" srcId="{0FDE9339-2A50-4CD6-A5A6-BB963C90D072}" destId="{C53728CA-BF1A-4E5A-9B52-EFB709C69EAE}" srcOrd="1" destOrd="0" parTransId="{19BDDA0E-9A86-474D-BEAF-0BB0F03A8F0C}" sibTransId="{9565513C-2316-4BD0-9A46-705D6E73C28B}"/>
    <dgm:cxn modelId="{49DEEB44-6B9E-44B5-A8CF-53513D7D062A}" type="presOf" srcId="{C53728CA-BF1A-4E5A-9B52-EFB709C69EAE}" destId="{CB3F0E90-0E80-48F7-896C-84066703C9D6}" srcOrd="0" destOrd="0" presId="urn:microsoft.com/office/officeart/2008/layout/VerticalCurvedList"/>
    <dgm:cxn modelId="{56520D46-7562-4ADA-853A-A716F3135F78}" srcId="{0FDE9339-2A50-4CD6-A5A6-BB963C90D072}" destId="{C60D3F6D-9803-49C4-85EA-34739DF6B7ED}" srcOrd="0" destOrd="0" parTransId="{E7C525AE-20B3-4191-9840-D4F552331B4F}" sibTransId="{07848C6A-100D-47D6-A0C3-436C91EB2581}"/>
    <dgm:cxn modelId="{E635E1BB-245B-4E94-A3AD-ADA611CBE58C}" srcId="{0FDE9339-2A50-4CD6-A5A6-BB963C90D072}" destId="{97BA12A3-46AA-4FFB-BFFC-92D7268C4DB4}" srcOrd="3" destOrd="0" parTransId="{6A0FB69E-5BB5-4ADF-AC1D-006C9C259F71}" sibTransId="{30A4D717-C068-4942-A9A3-422DE3092164}"/>
    <dgm:cxn modelId="{929EFDBC-BDA6-4490-B8DD-F4363DD0004B}" type="presOf" srcId="{97BA12A3-46AA-4FFB-BFFC-92D7268C4DB4}" destId="{128577DC-3C4C-4B10-81A7-CDC57BC7DEDF}" srcOrd="0" destOrd="0" presId="urn:microsoft.com/office/officeart/2008/layout/VerticalCurvedList"/>
    <dgm:cxn modelId="{8AE784C0-8EC4-48FA-9028-23A3BB534AA7}" type="presOf" srcId="{07848C6A-100D-47D6-A0C3-436C91EB2581}" destId="{D16AD8FC-CEC3-4828-91BA-F372BA53FE22}" srcOrd="0" destOrd="0" presId="urn:microsoft.com/office/officeart/2008/layout/VerticalCurvedList"/>
    <dgm:cxn modelId="{9667DDDE-79F8-4D0B-806C-858ECBABB234}" type="presOf" srcId="{C60D3F6D-9803-49C4-85EA-34739DF6B7ED}" destId="{0D18C941-F179-4A0B-9A67-1E2FAFC733B8}" srcOrd="0" destOrd="0" presId="urn:microsoft.com/office/officeart/2008/layout/VerticalCurvedList"/>
    <dgm:cxn modelId="{1746FA3D-0529-474F-9469-50EFFFFEEBDE}" type="presParOf" srcId="{DC74A471-6417-41AD-9AA5-A09C731F7FB5}" destId="{27D867D0-49A0-4281-8B23-EB98C46462B9}" srcOrd="0" destOrd="0" presId="urn:microsoft.com/office/officeart/2008/layout/VerticalCurvedList"/>
    <dgm:cxn modelId="{77B9654F-BF3D-4A09-A4E3-43E312D7C5A3}" type="presParOf" srcId="{27D867D0-49A0-4281-8B23-EB98C46462B9}" destId="{35D45649-C8AF-4ED0-B075-073AFD515900}" srcOrd="0" destOrd="0" presId="urn:microsoft.com/office/officeart/2008/layout/VerticalCurvedList"/>
    <dgm:cxn modelId="{DA7C007F-8ED0-49D6-B354-DD0528C03E38}" type="presParOf" srcId="{35D45649-C8AF-4ED0-B075-073AFD515900}" destId="{7C0528A2-9141-4C47-8B4C-360F2CD6B7F4}" srcOrd="0" destOrd="0" presId="urn:microsoft.com/office/officeart/2008/layout/VerticalCurvedList"/>
    <dgm:cxn modelId="{50C415C9-DA5B-43F0-B0D2-4C700267C80D}" type="presParOf" srcId="{35D45649-C8AF-4ED0-B075-073AFD515900}" destId="{D16AD8FC-CEC3-4828-91BA-F372BA53FE22}" srcOrd="1" destOrd="0" presId="urn:microsoft.com/office/officeart/2008/layout/VerticalCurvedList"/>
    <dgm:cxn modelId="{487BCDC1-8BF9-46D8-A732-D18F0FCB2EFD}" type="presParOf" srcId="{35D45649-C8AF-4ED0-B075-073AFD515900}" destId="{8BF8FF9C-5316-40FB-9FFE-C8DF67934093}" srcOrd="2" destOrd="0" presId="urn:microsoft.com/office/officeart/2008/layout/VerticalCurvedList"/>
    <dgm:cxn modelId="{19653826-9913-4AA3-9C9C-17603269C4AD}" type="presParOf" srcId="{35D45649-C8AF-4ED0-B075-073AFD515900}" destId="{5ECD9412-BB01-4A03-8B9E-4F304178BC46}" srcOrd="3" destOrd="0" presId="urn:microsoft.com/office/officeart/2008/layout/VerticalCurvedList"/>
    <dgm:cxn modelId="{2FD8140D-2C30-4B38-AEA6-0ED3D205E659}" type="presParOf" srcId="{27D867D0-49A0-4281-8B23-EB98C46462B9}" destId="{0D18C941-F179-4A0B-9A67-1E2FAFC733B8}" srcOrd="1" destOrd="0" presId="urn:microsoft.com/office/officeart/2008/layout/VerticalCurvedList"/>
    <dgm:cxn modelId="{C441C00D-AA8E-43F1-9B4B-FC65E6DFB5A6}" type="presParOf" srcId="{27D867D0-49A0-4281-8B23-EB98C46462B9}" destId="{DF78DC1F-8632-49FE-903C-D092361573D0}" srcOrd="2" destOrd="0" presId="urn:microsoft.com/office/officeart/2008/layout/VerticalCurvedList"/>
    <dgm:cxn modelId="{4BDD22F9-65E3-47FE-AF21-9F151616654E}" type="presParOf" srcId="{DF78DC1F-8632-49FE-903C-D092361573D0}" destId="{08F3731D-A94D-49B7-9C13-7B2C2A729B67}" srcOrd="0" destOrd="0" presId="urn:microsoft.com/office/officeart/2008/layout/VerticalCurvedList"/>
    <dgm:cxn modelId="{F253C35D-E8DF-487A-B4D0-1BC4C57239A3}" type="presParOf" srcId="{27D867D0-49A0-4281-8B23-EB98C46462B9}" destId="{CB3F0E90-0E80-48F7-896C-84066703C9D6}" srcOrd="3" destOrd="0" presId="urn:microsoft.com/office/officeart/2008/layout/VerticalCurvedList"/>
    <dgm:cxn modelId="{28112F56-0371-451E-8369-3715CA6AA763}" type="presParOf" srcId="{27D867D0-49A0-4281-8B23-EB98C46462B9}" destId="{E83D1D0C-4468-4A7B-9FA0-A22098369FF7}" srcOrd="4" destOrd="0" presId="urn:microsoft.com/office/officeart/2008/layout/VerticalCurvedList"/>
    <dgm:cxn modelId="{96CE3B65-9100-4F18-A69C-7FF59E9D38DB}" type="presParOf" srcId="{E83D1D0C-4468-4A7B-9FA0-A22098369FF7}" destId="{72924AB1-E539-474C-B98C-09EBB98C8F47}" srcOrd="0" destOrd="0" presId="urn:microsoft.com/office/officeart/2008/layout/VerticalCurvedList"/>
    <dgm:cxn modelId="{F60A6C63-1167-4545-A53A-29F82B923430}" type="presParOf" srcId="{27D867D0-49A0-4281-8B23-EB98C46462B9}" destId="{C56DB1B6-6E75-49F0-AA59-463ABC240935}" srcOrd="5" destOrd="0" presId="urn:microsoft.com/office/officeart/2008/layout/VerticalCurvedList"/>
    <dgm:cxn modelId="{0EA32069-88AD-4519-9B7B-B55AE41336D8}" type="presParOf" srcId="{27D867D0-49A0-4281-8B23-EB98C46462B9}" destId="{991194C8-6A69-44B1-89DF-4ECD3A8C1555}" srcOrd="6" destOrd="0" presId="urn:microsoft.com/office/officeart/2008/layout/VerticalCurvedList"/>
    <dgm:cxn modelId="{C913CAA1-838E-4078-B7B0-1D57A6F149D4}" type="presParOf" srcId="{991194C8-6A69-44B1-89DF-4ECD3A8C1555}" destId="{B3F64221-8C9B-4BF8-9C24-93A65D288A99}" srcOrd="0" destOrd="0" presId="urn:microsoft.com/office/officeart/2008/layout/VerticalCurvedList"/>
    <dgm:cxn modelId="{9D60E513-3491-49E0-BF55-BC0F6859D693}" type="presParOf" srcId="{27D867D0-49A0-4281-8B23-EB98C46462B9}" destId="{128577DC-3C4C-4B10-81A7-CDC57BC7DEDF}" srcOrd="7" destOrd="0" presId="urn:microsoft.com/office/officeart/2008/layout/VerticalCurvedList"/>
    <dgm:cxn modelId="{EFF71A54-393C-4813-9F5F-BC4212C8B949}" type="presParOf" srcId="{27D867D0-49A0-4281-8B23-EB98C46462B9}" destId="{DB34D95D-1849-490B-882B-755856F94BED}" srcOrd="8" destOrd="0" presId="urn:microsoft.com/office/officeart/2008/layout/VerticalCurvedList"/>
    <dgm:cxn modelId="{7F7DC930-CFE4-4B71-8179-C9846B9F9EDD}" type="presParOf" srcId="{DB34D95D-1849-490B-882B-755856F94BED}" destId="{94CF41EA-B85C-4ADE-B95D-0014BB9F84C6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CB8D691-C24A-4454-B8EB-13B825589D50}">
      <dsp:nvSpPr>
        <dsp:cNvPr id="0" name=""/>
        <dsp:cNvSpPr/>
      </dsp:nvSpPr>
      <dsp:spPr>
        <a:xfrm rot="5400000">
          <a:off x="-427037" y="430174"/>
          <a:ext cx="2846916" cy="1992841"/>
        </a:xfrm>
        <a:prstGeom prst="chevron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marL="0" lvl="0" indent="0" algn="ctr" defTabSz="2489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5600" kern="1200" dirty="0"/>
            <a:t>Step 1</a:t>
          </a:r>
          <a:endParaRPr lang="en-US" sz="5600" kern="1200" dirty="0"/>
        </a:p>
      </dsp:txBody>
      <dsp:txXfrm rot="-5400000">
        <a:off x="1" y="999558"/>
        <a:ext cx="1992841" cy="854075"/>
      </dsp:txXfrm>
    </dsp:sp>
    <dsp:sp modelId="{A7D6C0D8-3484-426E-823D-82CC7477A7C3}">
      <dsp:nvSpPr>
        <dsp:cNvPr id="0" name=""/>
        <dsp:cNvSpPr/>
      </dsp:nvSpPr>
      <dsp:spPr>
        <a:xfrm rot="5400000">
          <a:off x="4135172" y="-2139193"/>
          <a:ext cx="1850495" cy="6135158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6248" tIns="18415" rIns="18415" bIns="18415" numCol="1" spcCol="1270" anchor="ctr" anchorCtr="0">
          <a:noAutofit/>
        </a:bodyPr>
        <a:lstStyle/>
        <a:p>
          <a:pPr marL="285750" lvl="1" indent="-285750" algn="l" defTabSz="128905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r>
            <a:rPr lang="en-GB" sz="2900" kern="1200" dirty="0"/>
            <a:t>Reviewed the admission register at </a:t>
          </a:r>
          <a:r>
            <a:rPr lang="en-GB" sz="2900" kern="1200" dirty="0">
              <a:highlight>
                <a:srgbClr val="FFFF00"/>
              </a:highlight>
            </a:rPr>
            <a:t>Gynaecology ward </a:t>
          </a:r>
          <a:r>
            <a:rPr lang="en-GB" sz="2900" kern="1200" dirty="0"/>
            <a:t>for the period Jan 2021 to March 2023 (2 years 2, months).</a:t>
          </a:r>
          <a:endParaRPr lang="en-US" sz="2900" kern="1200" dirty="0"/>
        </a:p>
      </dsp:txBody>
      <dsp:txXfrm rot="-5400000">
        <a:off x="1992841" y="93472"/>
        <a:ext cx="6044824" cy="1669827"/>
      </dsp:txXfrm>
    </dsp:sp>
    <dsp:sp modelId="{0616526C-5BB8-40E1-9C6A-D24A6D5B3738}">
      <dsp:nvSpPr>
        <dsp:cNvPr id="0" name=""/>
        <dsp:cNvSpPr/>
      </dsp:nvSpPr>
      <dsp:spPr>
        <a:xfrm rot="5400000">
          <a:off x="-427037" y="2995650"/>
          <a:ext cx="2846916" cy="1992841"/>
        </a:xfrm>
        <a:prstGeom prst="chevron">
          <a:avLst/>
        </a:prstGeom>
        <a:solidFill>
          <a:schemeClr val="accent5">
            <a:hueOff val="-6758543"/>
            <a:satOff val="-17419"/>
            <a:lumOff val="-11765"/>
            <a:alphaOff val="0"/>
          </a:schemeClr>
        </a:solidFill>
        <a:ln w="12700" cap="flat" cmpd="sng" algn="ctr">
          <a:solidFill>
            <a:schemeClr val="accent5">
              <a:hueOff val="-6758543"/>
              <a:satOff val="-17419"/>
              <a:lumOff val="-11765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marL="0" lvl="0" indent="0" algn="ctr" defTabSz="2489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5600" kern="1200" dirty="0"/>
            <a:t>Step 2</a:t>
          </a:r>
          <a:endParaRPr lang="en-US" sz="5600" kern="1200" dirty="0"/>
        </a:p>
      </dsp:txBody>
      <dsp:txXfrm rot="-5400000">
        <a:off x="1" y="3565034"/>
        <a:ext cx="1992841" cy="854075"/>
      </dsp:txXfrm>
    </dsp:sp>
    <dsp:sp modelId="{67F51919-B21F-4B8F-A9F9-55837E2830C2}">
      <dsp:nvSpPr>
        <dsp:cNvPr id="0" name=""/>
        <dsp:cNvSpPr/>
      </dsp:nvSpPr>
      <dsp:spPr>
        <a:xfrm rot="5400000">
          <a:off x="4135172" y="426281"/>
          <a:ext cx="1850495" cy="6135158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-6758543"/>
              <a:satOff val="-17419"/>
              <a:lumOff val="-11765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6248" tIns="18415" rIns="18415" bIns="18415" numCol="1" spcCol="1270" anchor="ctr" anchorCtr="0">
          <a:noAutofit/>
        </a:bodyPr>
        <a:lstStyle/>
        <a:p>
          <a:pPr marL="285750" lvl="1" indent="-285750" algn="l" defTabSz="1289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2900" kern="1200" dirty="0"/>
            <a:t>Retrieved patient files for descriptive characterization of patients admitted with C-section Surgical Site infections</a:t>
          </a:r>
          <a:endParaRPr lang="en-US" sz="2900" kern="1200" dirty="0"/>
        </a:p>
      </dsp:txBody>
      <dsp:txXfrm rot="-5400000">
        <a:off x="1992841" y="2658946"/>
        <a:ext cx="6044824" cy="166982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16AD8FC-CEC3-4828-91BA-F372BA53FE22}">
      <dsp:nvSpPr>
        <dsp:cNvPr id="0" name=""/>
        <dsp:cNvSpPr/>
      </dsp:nvSpPr>
      <dsp:spPr>
        <a:xfrm>
          <a:off x="-5623000" y="-860792"/>
          <a:ext cx="6694795" cy="6694795"/>
        </a:xfrm>
        <a:prstGeom prst="blockArc">
          <a:avLst>
            <a:gd name="adj1" fmla="val 18900000"/>
            <a:gd name="adj2" fmla="val 2700000"/>
            <a:gd name="adj3" fmla="val 323"/>
          </a:avLst>
        </a:pr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D18C941-F179-4A0B-9A67-1E2FAFC733B8}">
      <dsp:nvSpPr>
        <dsp:cNvPr id="0" name=""/>
        <dsp:cNvSpPr/>
      </dsp:nvSpPr>
      <dsp:spPr>
        <a:xfrm>
          <a:off x="561056" y="382340"/>
          <a:ext cx="10890344" cy="765078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7281" tIns="58420" rIns="58420" bIns="5842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 dirty="0"/>
            <a:t>8  out of 30 patients had culture request on their files</a:t>
          </a:r>
        </a:p>
      </dsp:txBody>
      <dsp:txXfrm>
        <a:off x="561056" y="382340"/>
        <a:ext cx="10890344" cy="765078"/>
      </dsp:txXfrm>
    </dsp:sp>
    <dsp:sp modelId="{08F3731D-A94D-49B7-9C13-7B2C2A729B67}">
      <dsp:nvSpPr>
        <dsp:cNvPr id="0" name=""/>
        <dsp:cNvSpPr/>
      </dsp:nvSpPr>
      <dsp:spPr>
        <a:xfrm>
          <a:off x="82882" y="286705"/>
          <a:ext cx="956348" cy="956348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B3F0E90-0E80-48F7-896C-84066703C9D6}">
      <dsp:nvSpPr>
        <dsp:cNvPr id="0" name=""/>
        <dsp:cNvSpPr/>
      </dsp:nvSpPr>
      <dsp:spPr>
        <a:xfrm>
          <a:off x="999693" y="1530157"/>
          <a:ext cx="10451707" cy="765078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7281" tIns="58420" rIns="58420" bIns="5842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/>
            <a:t>3  had  results where 2 had no growth obtained and 1 isolated  corynebacteriam.</a:t>
          </a:r>
          <a:endParaRPr lang="en-US" sz="2300" kern="1200" dirty="0"/>
        </a:p>
      </dsp:txBody>
      <dsp:txXfrm>
        <a:off x="999693" y="1530157"/>
        <a:ext cx="10451707" cy="765078"/>
      </dsp:txXfrm>
    </dsp:sp>
    <dsp:sp modelId="{72924AB1-E539-474C-B98C-09EBB98C8F47}">
      <dsp:nvSpPr>
        <dsp:cNvPr id="0" name=""/>
        <dsp:cNvSpPr/>
      </dsp:nvSpPr>
      <dsp:spPr>
        <a:xfrm>
          <a:off x="521519" y="1434522"/>
          <a:ext cx="956348" cy="956348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56DB1B6-6E75-49F0-AA59-463ABC240935}">
      <dsp:nvSpPr>
        <dsp:cNvPr id="0" name=""/>
        <dsp:cNvSpPr/>
      </dsp:nvSpPr>
      <dsp:spPr>
        <a:xfrm>
          <a:off x="999693" y="2677974"/>
          <a:ext cx="10451707" cy="765078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7281" tIns="58420" rIns="58420" bIns="5842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/>
            <a:t>No antibiotics sensitivity results</a:t>
          </a:r>
          <a:endParaRPr lang="en-US" sz="2300" kern="1200" dirty="0">
            <a:ea typeface="Calibri"/>
            <a:cs typeface="Calibri"/>
          </a:endParaRPr>
        </a:p>
      </dsp:txBody>
      <dsp:txXfrm>
        <a:off x="999693" y="2677974"/>
        <a:ext cx="10451707" cy="765078"/>
      </dsp:txXfrm>
    </dsp:sp>
    <dsp:sp modelId="{B3F64221-8C9B-4BF8-9C24-93A65D288A99}">
      <dsp:nvSpPr>
        <dsp:cNvPr id="0" name=""/>
        <dsp:cNvSpPr/>
      </dsp:nvSpPr>
      <dsp:spPr>
        <a:xfrm>
          <a:off x="521519" y="2582339"/>
          <a:ext cx="956348" cy="956348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28577DC-3C4C-4B10-81A7-CDC57BC7DEDF}">
      <dsp:nvSpPr>
        <dsp:cNvPr id="0" name=""/>
        <dsp:cNvSpPr/>
      </dsp:nvSpPr>
      <dsp:spPr>
        <a:xfrm>
          <a:off x="561056" y="3825791"/>
          <a:ext cx="10890344" cy="765078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7281" tIns="58420" rIns="58420" bIns="5842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/>
            <a:t>Most patients (79%) were readmitted between day 7 and day 14 post c/s</a:t>
          </a:r>
          <a:endParaRPr lang="en-US" sz="2300" kern="1200" dirty="0">
            <a:ea typeface="Calibri"/>
            <a:cs typeface="Calibri"/>
          </a:endParaRPr>
        </a:p>
      </dsp:txBody>
      <dsp:txXfrm>
        <a:off x="561056" y="3825791"/>
        <a:ext cx="10890344" cy="765078"/>
      </dsp:txXfrm>
    </dsp:sp>
    <dsp:sp modelId="{94CF41EA-B85C-4ADE-B95D-0014BB9F84C6}">
      <dsp:nvSpPr>
        <dsp:cNvPr id="0" name=""/>
        <dsp:cNvSpPr/>
      </dsp:nvSpPr>
      <dsp:spPr>
        <a:xfrm>
          <a:off x="82882" y="3730156"/>
          <a:ext cx="956348" cy="956348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0.32345</cdr:x>
      <cdr:y>0.88413</cdr:y>
    </cdr:from>
    <cdr:to>
      <cdr:x>0.42768</cdr:x>
      <cdr:y>1</cdr:y>
    </cdr:to>
    <cdr:sp macro="" textlink="">
      <cdr:nvSpPr>
        <cdr:cNvPr id="2" name="Oval 1">
          <a:extLst xmlns:a="http://schemas.openxmlformats.org/drawingml/2006/main">
            <a:ext uri="{FF2B5EF4-FFF2-40B4-BE49-F238E27FC236}">
              <a16:creationId xmlns:a16="http://schemas.microsoft.com/office/drawing/2014/main" id="{73A0A45F-06BE-C2E2-6722-97E6B0F0CF02}"/>
            </a:ext>
          </a:extLst>
        </cdr:cNvPr>
        <cdr:cNvSpPr/>
      </cdr:nvSpPr>
      <cdr:spPr>
        <a:xfrm xmlns:a="http://schemas.openxmlformats.org/drawingml/2006/main">
          <a:off x="1876321" y="3938572"/>
          <a:ext cx="604685" cy="516193"/>
        </a:xfrm>
        <a:prstGeom xmlns:a="http://schemas.openxmlformats.org/drawingml/2006/main" prst="ellipse">
          <a:avLst/>
        </a:prstGeom>
        <a:noFill xmlns:a="http://schemas.openxmlformats.org/drawingml/2006/main"/>
        <a:ln xmlns:a="http://schemas.openxmlformats.org/drawingml/2006/main">
          <a:solidFill>
            <a:srgbClr val="FF0000"/>
          </a:solidFill>
        </a:ln>
      </cdr:spPr>
      <cdr:style>
        <a:lnRef xmlns:a="http://schemas.openxmlformats.org/drawingml/2006/main" idx="2">
          <a:schemeClr val="accent6"/>
        </a:lnRef>
        <a:fillRef xmlns:a="http://schemas.openxmlformats.org/drawingml/2006/main" idx="1">
          <a:schemeClr val="lt1"/>
        </a:fillRef>
        <a:effectRef xmlns:a="http://schemas.openxmlformats.org/drawingml/2006/main" idx="0">
          <a:schemeClr val="accent6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en-US"/>
        </a:p>
      </cdr:txBody>
    </cdr:sp>
  </cdr:relSizeAnchor>
  <cdr:relSizeAnchor xmlns:cdr="http://schemas.openxmlformats.org/drawingml/2006/chartDrawing">
    <cdr:from>
      <cdr:x>0.70989</cdr:x>
      <cdr:y>0.88744</cdr:y>
    </cdr:from>
    <cdr:to>
      <cdr:x>0.80395</cdr:x>
      <cdr:y>1</cdr:y>
    </cdr:to>
    <cdr:sp macro="" textlink="">
      <cdr:nvSpPr>
        <cdr:cNvPr id="3" name="Oval 2">
          <a:extLst xmlns:a="http://schemas.openxmlformats.org/drawingml/2006/main">
            <a:ext uri="{FF2B5EF4-FFF2-40B4-BE49-F238E27FC236}">
              <a16:creationId xmlns:a16="http://schemas.microsoft.com/office/drawing/2014/main" id="{3CA8E1CC-6120-78FC-A6D5-CD7431A2C5A8}"/>
            </a:ext>
          </a:extLst>
        </cdr:cNvPr>
        <cdr:cNvSpPr/>
      </cdr:nvSpPr>
      <cdr:spPr>
        <a:xfrm xmlns:a="http://schemas.openxmlformats.org/drawingml/2006/main">
          <a:off x="4118076" y="3953319"/>
          <a:ext cx="545690" cy="501446"/>
        </a:xfrm>
        <a:prstGeom xmlns:a="http://schemas.openxmlformats.org/drawingml/2006/main" prst="ellipse">
          <a:avLst/>
        </a:prstGeom>
        <a:noFill xmlns:a="http://schemas.openxmlformats.org/drawingml/2006/main"/>
        <a:ln xmlns:a="http://schemas.openxmlformats.org/drawingml/2006/main">
          <a:solidFill>
            <a:srgbClr val="FF0000"/>
          </a:solidFill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en-US"/>
        </a:p>
      </cdr:txBody>
    </cdr:sp>
  </cdr:relSizeAnchor>
</c:userShap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42BF2A-B2B8-CDBF-63A3-535CEACDB94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53B7F6E-05E9-8DCB-6226-D5E5D11C53D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C111B32-FC0A-8E1E-EB99-AE2A4B2AC1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8C0A35-8AEA-494F-8301-1A5F3C0E1BB8}" type="datetimeFigureOut">
              <a:rPr lang="en-US" smtClean="0"/>
              <a:t>5/10/2023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BFE1F0D-3C3C-E8FE-7723-158E52BD5A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0EBCD34-5933-15DB-E935-5081D3A9CD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9453C7-04AD-41CB-8765-1A083C8AAC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6483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12BBD7-BBA2-9E71-A28E-C3D8CFFD70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FC9DFAA-D80B-1693-4D9D-AFC2DFC504B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B78E326-4645-3C10-EEF0-AD288A4847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8C0A35-8AEA-494F-8301-1A5F3C0E1BB8}" type="datetimeFigureOut">
              <a:rPr lang="en-US" smtClean="0"/>
              <a:t>5/10/2023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CF4DAA-F65B-D60B-F8C0-E14612ACA0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5ACE34-35A5-20A4-C9E0-F0506C76BF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9453C7-04AD-41CB-8765-1A083C8AAC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69152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61FAB41-BC24-61B2-D678-5F9BD7C70F1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D14E550-A3E6-E66F-2691-229B808E6CB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F8B1CFB-B8A8-EA63-67E3-1E75A5DBCB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8C0A35-8AEA-494F-8301-1A5F3C0E1BB8}" type="datetimeFigureOut">
              <a:rPr lang="en-US" smtClean="0"/>
              <a:t>5/10/2023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0919024-DD0C-798B-4532-1467E3CFA4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310598-C581-3C4F-4EE9-7C125795F1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9453C7-04AD-41CB-8765-1A083C8AAC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73592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B7C1FC-0B02-82ED-F38F-48CE5E8988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7C06BB-03B7-054A-6131-3FDE9EECCC2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A32B66-781A-D4D2-B422-1B730434B9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8C0A35-8AEA-494F-8301-1A5F3C0E1BB8}" type="datetimeFigureOut">
              <a:rPr lang="en-US" smtClean="0"/>
              <a:t>5/10/2023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DF1DAAF-55F5-0F67-26C9-F55AFBAE63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C5BC374-B4F2-0D84-178B-F38AF21D65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9453C7-04AD-41CB-8765-1A083C8AAC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22223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13FF05-6BCD-D549-5641-F87BD79797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A9F52F9-39B6-0ABA-350F-49A9CCE0717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C682862-75DF-E692-4074-73A6E3C9B0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8C0A35-8AEA-494F-8301-1A5F3C0E1BB8}" type="datetimeFigureOut">
              <a:rPr lang="en-US" smtClean="0"/>
              <a:t>5/10/2023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3659F7E-F797-8CE6-6373-E7B07168FF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D5B1B9-2873-3BE9-27BE-26F9F9FB08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9453C7-04AD-41CB-8765-1A083C8AAC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65982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8737EB-9BDE-722F-EED5-7F54132804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CB51EA-2862-39AD-2A00-0F838DE6C6B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5EB51A5-71B2-841C-02FA-89FE94B9691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08021B9-C3DA-A85B-7ECA-1847E2156D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8C0A35-8AEA-494F-8301-1A5F3C0E1BB8}" type="datetimeFigureOut">
              <a:rPr lang="en-US" smtClean="0"/>
              <a:t>5/10/2023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480119E-2267-6A9C-4A7A-B7A4965DC6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9B5DCFE-445D-11EF-B8A4-4A469CA909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9453C7-04AD-41CB-8765-1A083C8AAC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22569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A3E187-2686-20AE-C4DF-540B0F64D6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8F2CBC6-C4A1-FD07-0FBF-76042D76DA1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A5E4BA4-3F07-9B9D-4B43-74E7B7D96DD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F6979D2-37A9-E1E8-F367-BAB3A355F8B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0485548-7453-0CAF-3C28-AC72A2A43D5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9C90E1D-9C31-D5B3-AE14-94258DD909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8C0A35-8AEA-494F-8301-1A5F3C0E1BB8}" type="datetimeFigureOut">
              <a:rPr lang="en-US" smtClean="0"/>
              <a:t>5/10/2023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B3B367B-1C78-7658-09F4-BDAAB0F296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FDA80AF-8790-8C8A-7CD7-DED16C2330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9453C7-04AD-41CB-8765-1A083C8AAC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64805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305874-836B-245D-BF89-761F70B51E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BE30133-2328-9278-791F-A6276B5449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8C0A35-8AEA-494F-8301-1A5F3C0E1BB8}" type="datetimeFigureOut">
              <a:rPr lang="en-US" smtClean="0"/>
              <a:t>5/10/2023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D4E4E5A-D102-F1C6-2DF6-A6C05A8965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2F1D393-7D85-FAA7-1241-1486E90F06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9453C7-04AD-41CB-8765-1A083C8AAC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81650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084CEE2-5EB0-DA72-B910-59531575E6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8C0A35-8AEA-494F-8301-1A5F3C0E1BB8}" type="datetimeFigureOut">
              <a:rPr lang="en-US" smtClean="0"/>
              <a:t>5/10/2023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2E7A2BD-1704-550E-858F-E591900B9A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899A257-DA9D-1C2E-1784-096F674FFF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9453C7-04AD-41CB-8765-1A083C8AAC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16052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B5C62B-9EBA-C820-F2FB-C3C77AE6B2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156C9D-85D3-5E50-6227-BBD0217F96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5D4CC5E-63FA-61E7-2417-AE293D35281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FFBD655-BB46-9AFE-7EAF-8A05BF6DF9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8C0A35-8AEA-494F-8301-1A5F3C0E1BB8}" type="datetimeFigureOut">
              <a:rPr lang="en-US" smtClean="0"/>
              <a:t>5/10/2023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EB78FCD-C2D7-8F83-EA4F-D9FA9C2C6C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DEC192B-EC8D-9845-9303-009DDC8163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9453C7-04AD-41CB-8765-1A083C8AAC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77612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3F7201-771C-DBC1-7D13-433ED5FE03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8AA48CD-2F9C-CE5F-5549-81975738612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E3D814B-BDA7-F4D3-87CD-6D6FE7A5FC2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865AB76-33B2-A2C5-B4F0-6B7FC7BECA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8C0A35-8AEA-494F-8301-1A5F3C0E1BB8}" type="datetimeFigureOut">
              <a:rPr lang="en-US" smtClean="0"/>
              <a:t>5/10/2023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7FA8493-5F15-5042-1B15-CE76E556A3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788B28D-B35E-5A99-78C0-C3AE54AFE0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9453C7-04AD-41CB-8765-1A083C8AAC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25403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C1809C5-C537-1D38-F45A-698CF05D06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FCB26B0-2668-083D-F239-318E456B7A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F476388-6E8D-E5E0-4956-7EADB7BE2B4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8C0A35-8AEA-494F-8301-1A5F3C0E1BB8}" type="datetimeFigureOut">
              <a:rPr lang="en-US" smtClean="0"/>
              <a:t>5/10/2023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7DB682B-9A20-832E-2529-44668A5E0F0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04541E-3FC0-B566-68F0-34BCCCAEA0F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9453C7-04AD-41CB-8765-1A083C8AAC5D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3" descr="TransparentGOK%20Logo%20(2)">
            <a:extLst>
              <a:ext uri="{FF2B5EF4-FFF2-40B4-BE49-F238E27FC236}">
                <a16:creationId xmlns:a16="http://schemas.microsoft.com/office/drawing/2014/main" id="{2D459FB9-4E0A-30F5-7C06-D31E619DD9A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10668000" y="-8856"/>
            <a:ext cx="1597708" cy="1352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2" descr="May be an image of banner and text">
            <a:extLst>
              <a:ext uri="{FF2B5EF4-FFF2-40B4-BE49-F238E27FC236}">
                <a16:creationId xmlns:a16="http://schemas.microsoft.com/office/drawing/2014/main" id="{160242B6-4A02-462D-35B3-C93DA2AAFA81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68716" y="5698626"/>
            <a:ext cx="1219199" cy="11360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>
            <a:extLst>
              <a:ext uri="{FF2B5EF4-FFF2-40B4-BE49-F238E27FC236}">
                <a16:creationId xmlns:a16="http://schemas.microsoft.com/office/drawing/2014/main" id="{6DE119FF-7D4D-2BF6-5BA2-904DB2012E74}"/>
              </a:ext>
            </a:extLst>
          </p:cNvPr>
          <p:cNvGrpSpPr/>
          <p:nvPr userDrawn="1"/>
        </p:nvGrpSpPr>
        <p:grpSpPr>
          <a:xfrm>
            <a:off x="8728178" y="6095249"/>
            <a:ext cx="3082822" cy="626226"/>
            <a:chOff x="3374759" y="5873159"/>
            <a:chExt cx="5024747" cy="806878"/>
          </a:xfrm>
        </p:grpSpPr>
        <p:pic>
          <p:nvPicPr>
            <p:cNvPr id="12" name="Picture 11" descr="Text&#10;&#10;Description automatically generated">
              <a:extLst>
                <a:ext uri="{FF2B5EF4-FFF2-40B4-BE49-F238E27FC236}">
                  <a16:creationId xmlns:a16="http://schemas.microsoft.com/office/drawing/2014/main" id="{94983683-F2EE-7171-5A9C-3E699BF5520F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1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142853" y="5940131"/>
              <a:ext cx="2256653" cy="695028"/>
            </a:xfrm>
            <a:prstGeom prst="rect">
              <a:avLst/>
            </a:prstGeom>
          </p:spPr>
        </p:pic>
        <p:pic>
          <p:nvPicPr>
            <p:cNvPr id="13" name="Picture 12">
              <a:extLst>
                <a:ext uri="{FF2B5EF4-FFF2-40B4-BE49-F238E27FC236}">
                  <a16:creationId xmlns:a16="http://schemas.microsoft.com/office/drawing/2014/main" id="{E488E2ED-7F4C-DF1D-0D0E-8871023B6FED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1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3374759" y="5873159"/>
              <a:ext cx="2386611" cy="806878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5697518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4DE8AE-6674-6B0B-6083-FA31F81A2E1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47519" y="825909"/>
            <a:ext cx="9568080" cy="2125837"/>
          </a:xfrm>
        </p:spPr>
        <p:txBody>
          <a:bodyPr>
            <a:noAutofit/>
          </a:bodyPr>
          <a:lstStyle/>
          <a:p>
            <a:r>
              <a:rPr lang="en-GB" sz="3600" b="1" dirty="0">
                <a:latin typeface="Verdana" panose="020B0604030504040204" pitchFamily="34" charset="0"/>
                <a:ea typeface="Verdana" panose="020B0604030504040204" pitchFamily="34" charset="0"/>
              </a:rPr>
              <a:t>THE BURDEN OF CESARIAN SECTION SURGICAL SITE INFECTION IN GYNECOLOGY WARD OF THIKA LEVEL 5 HOSPITAL </a:t>
            </a:r>
            <a:endParaRPr lang="en-US" sz="3600" b="1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909186F-4BD1-CAE4-391A-2A3683DF747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585995"/>
            <a:ext cx="9144000" cy="1655762"/>
          </a:xfrm>
        </p:spPr>
        <p:txBody>
          <a:bodyPr>
            <a:normAutofit/>
          </a:bodyPr>
          <a:lstStyle/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By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Beatrice Mwai​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Pauline </a:t>
            </a:r>
            <a:r>
              <a:rPr lang="en-US" sz="2400" dirty="0" err="1">
                <a:latin typeface="Verdana" panose="020B0604030504040204" pitchFamily="34" charset="0"/>
                <a:ea typeface="Verdana" panose="020B0604030504040204" pitchFamily="34" charset="0"/>
              </a:rPr>
              <a:t>Nganga</a:t>
            </a:r>
            <a:endParaRPr lang="en-US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1803869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81E6A45-A288-48FD-9C60-226773413A6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1203742"/>
          </a:xfrm>
        </p:spPr>
        <p:txBody>
          <a:bodyPr/>
          <a:lstStyle/>
          <a:p>
            <a:r>
              <a:rPr lang="en-GB" b="1" dirty="0"/>
              <a:t>Thank You</a:t>
            </a:r>
            <a:endParaRPr lang="en-KE" b="1" dirty="0"/>
          </a:p>
        </p:txBody>
      </p:sp>
      <p:sp>
        <p:nvSpPr>
          <p:cNvPr id="2" name="Subtitle 1">
            <a:extLst>
              <a:ext uri="{FF2B5EF4-FFF2-40B4-BE49-F238E27FC236}">
                <a16:creationId xmlns:a16="http://schemas.microsoft.com/office/drawing/2014/main" id="{33A4EC58-30EA-55D0-76C7-C6C8CAABD30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727158"/>
            <a:ext cx="9144000" cy="2791326"/>
          </a:xfrm>
        </p:spPr>
        <p:txBody>
          <a:bodyPr vert="horz" lIns="91440" tIns="45720" rIns="91440" bIns="45720" rtlCol="0" anchor="t">
            <a:normAutofit fontScale="92500" lnSpcReduction="10000"/>
          </a:bodyPr>
          <a:lstStyle/>
          <a:p>
            <a:r>
              <a:rPr lang="en-GB" sz="2800" dirty="0">
                <a:latin typeface="Verdana" panose="020B0604030504040204" pitchFamily="34" charset="0"/>
                <a:ea typeface="Verdana" panose="020B0604030504040204" pitchFamily="34" charset="0"/>
              </a:rPr>
              <a:t>This work is supported by US </a:t>
            </a:r>
            <a:r>
              <a:rPr lang="en-GB" sz="2800" dirty="0" err="1">
                <a:latin typeface="Verdana" panose="020B0604030504040204" pitchFamily="34" charset="0"/>
                <a:ea typeface="Verdana" panose="020B0604030504040204" pitchFamily="34" charset="0"/>
              </a:rPr>
              <a:t>Centers</a:t>
            </a:r>
            <a:r>
              <a:rPr lang="en-GB" sz="2800" dirty="0">
                <a:latin typeface="Verdana" panose="020B0604030504040204" pitchFamily="34" charset="0"/>
                <a:ea typeface="Verdana" panose="020B0604030504040204" pitchFamily="34" charset="0"/>
              </a:rPr>
              <a:t> for Disease Control and  implemented in collaboration with the Ministry of Health and Kiambu County Health Department. </a:t>
            </a:r>
          </a:p>
          <a:p>
            <a:r>
              <a:rPr lang="en-GB" sz="2800" b="0" dirty="0"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 The findings and conclusions in this presentation are those of the author(s) and do not necessarily represent the views of the </a:t>
            </a:r>
            <a:r>
              <a:rPr lang="en-GB" sz="2800" b="0" dirty="0" err="1"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Centers</a:t>
            </a:r>
            <a:r>
              <a:rPr lang="en-GB" sz="2800" b="0" dirty="0"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 for Disease Control and Prevention/Agency</a:t>
            </a:r>
            <a:endParaRPr lang="en-KE" sz="28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844517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454AF8-45CE-9A54-F917-E8A46EC19C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7" y="176981"/>
            <a:ext cx="10905066" cy="791848"/>
          </a:xfrm>
        </p:spPr>
        <p:txBody>
          <a:bodyPr>
            <a:normAutofit/>
          </a:bodyPr>
          <a:lstStyle/>
          <a:p>
            <a:pPr algn="ctr"/>
            <a:r>
              <a:rPr lang="en-US" sz="3600" b="1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SSI Case Definition</a:t>
            </a:r>
            <a:endParaRPr lang="en-KE" sz="3600" b="1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A05388-09E0-9CE8-AB5D-4233DAE9E8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8269" y="1209368"/>
            <a:ext cx="11435462" cy="4731620"/>
          </a:xfrm>
          <a:solidFill>
            <a:schemeClr val="accent3">
              <a:lumMod val="20000"/>
              <a:lumOff val="80000"/>
            </a:schemeClr>
          </a:solidFill>
        </p:spPr>
        <p:txBody>
          <a:bodyPr>
            <a:normAutofit lnSpcReduction="10000"/>
          </a:bodyPr>
          <a:lstStyle/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A patient within 30 days of the C-section, with the following observed or reported:</a:t>
            </a:r>
          </a:p>
          <a:p>
            <a:pPr lvl="1"/>
            <a:r>
              <a:rPr lang="en-US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A purulent (pus) discharge in, or coming from, the wound (including evidence of an abscess) </a:t>
            </a:r>
          </a:p>
          <a:p>
            <a:pPr marL="3657600" lvl="8" indent="0">
              <a:buNone/>
            </a:pPr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OR</a:t>
            </a:r>
          </a:p>
          <a:p>
            <a:pPr lvl="1"/>
            <a:r>
              <a:rPr lang="en-US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Evidence of fever (either measured or by report of symptoms of a fever such as sweating, shivering) with painful, spreading (worsening) erythema (redness, swelling, warmth) surrounding the surgical site </a:t>
            </a:r>
          </a:p>
          <a:p>
            <a:pPr marL="3657600" lvl="8" indent="0">
              <a:buNone/>
            </a:pPr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OR</a:t>
            </a:r>
          </a:p>
          <a:p>
            <a:pPr lvl="1"/>
            <a:r>
              <a:rPr lang="en-US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Deliberate reopening of surgical wound by a clinician</a:t>
            </a:r>
          </a:p>
          <a:p>
            <a:pPr marL="3657600" lvl="8" indent="0">
              <a:buNone/>
            </a:pPr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OR</a:t>
            </a:r>
          </a:p>
          <a:p>
            <a:pPr lvl="1"/>
            <a:r>
              <a:rPr lang="en-US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Diagnosis of a CS SSI by a clinician upon physical review of the wound.</a:t>
            </a:r>
          </a:p>
        </p:txBody>
      </p:sp>
    </p:spTree>
    <p:extLst>
      <p:ext uri="{BB962C8B-B14F-4D97-AF65-F5344CB8AC3E}">
        <p14:creationId xmlns:p14="http://schemas.microsoft.com/office/powerpoint/2010/main" val="435163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4F01DD-021E-2798-A38E-E734B498CE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9102213" cy="829085"/>
          </a:xfrm>
        </p:spPr>
        <p:txBody>
          <a:bodyPr/>
          <a:lstStyle/>
          <a:p>
            <a:r>
              <a:rPr lang="en-GB" b="1" dirty="0">
                <a:latin typeface="Verdana" panose="020B0604030504040204" pitchFamily="34" charset="0"/>
                <a:ea typeface="Verdana" panose="020B0604030504040204" pitchFamily="34" charset="0"/>
              </a:rPr>
              <a:t>Methodology</a:t>
            </a:r>
            <a:endParaRPr lang="en-US" b="1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9BFAB9-AAB1-B967-588F-E615249A40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6253" y="2662706"/>
            <a:ext cx="3291348" cy="2688970"/>
          </a:xfrm>
          <a:solidFill>
            <a:schemeClr val="accent2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3600" dirty="0">
                <a:latin typeface="Verdana" panose="020B0604030504040204" pitchFamily="34" charset="0"/>
                <a:ea typeface="Verdana" panose="020B0604030504040204" pitchFamily="34" charset="0"/>
              </a:rPr>
              <a:t>Do we have Surgical Site Infections at Thika Level 5 Hospital?</a:t>
            </a:r>
            <a:endParaRPr lang="en-US" sz="36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613130F1-2177-589C-C72A-160B496BA86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943749818"/>
              </p:ext>
            </p:extLst>
          </p:nvPr>
        </p:nvGraphicFramePr>
        <p:xfrm>
          <a:off x="3949290" y="1297858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5542465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Graphic spid="5" grpId="0">
        <p:bldAsOne/>
      </p:bldGraphic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D0460F-B62C-5E04-C1C6-F4A704FFB0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3144" y="480688"/>
            <a:ext cx="10508227" cy="522203"/>
          </a:xfrm>
        </p:spPr>
        <p:txBody>
          <a:bodyPr>
            <a:noAutofit/>
          </a:bodyPr>
          <a:lstStyle/>
          <a:p>
            <a:r>
              <a:rPr lang="en-GB" sz="2800" b="1" dirty="0">
                <a:latin typeface="Verdana" panose="020B0604030504040204" pitchFamily="34" charset="0"/>
                <a:ea typeface="Verdana" panose="020B0604030504040204" pitchFamily="34" charset="0"/>
              </a:rPr>
              <a:t>Burden of Cs-SSI Cases in Gynaecology Ward</a:t>
            </a:r>
            <a:endParaRPr lang="en-US" sz="2800" b="1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365B228B-0975-7F05-A030-8566DD26748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364219303"/>
              </p:ext>
            </p:extLst>
          </p:nvPr>
        </p:nvGraphicFramePr>
        <p:xfrm>
          <a:off x="6250040" y="1282358"/>
          <a:ext cx="5801032" cy="445476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92E5EB06-6A52-28A1-F627-4FF364BB864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40844045"/>
              </p:ext>
            </p:extLst>
          </p:nvPr>
        </p:nvGraphicFramePr>
        <p:xfrm>
          <a:off x="140929" y="1286644"/>
          <a:ext cx="5801032" cy="484064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788233">
                  <a:extLst>
                    <a:ext uri="{9D8B030D-6E8A-4147-A177-3AD203B41FA5}">
                      <a16:colId xmlns:a16="http://schemas.microsoft.com/office/drawing/2014/main" val="4024643372"/>
                    </a:ext>
                  </a:extLst>
                </a:gridCol>
                <a:gridCol w="1658372">
                  <a:extLst>
                    <a:ext uri="{9D8B030D-6E8A-4147-A177-3AD203B41FA5}">
                      <a16:colId xmlns:a16="http://schemas.microsoft.com/office/drawing/2014/main" val="245536039"/>
                    </a:ext>
                  </a:extLst>
                </a:gridCol>
                <a:gridCol w="1033158">
                  <a:extLst>
                    <a:ext uri="{9D8B030D-6E8A-4147-A177-3AD203B41FA5}">
                      <a16:colId xmlns:a16="http://schemas.microsoft.com/office/drawing/2014/main" val="4021019558"/>
                    </a:ext>
                  </a:extLst>
                </a:gridCol>
                <a:gridCol w="1321269">
                  <a:extLst>
                    <a:ext uri="{9D8B030D-6E8A-4147-A177-3AD203B41FA5}">
                      <a16:colId xmlns:a16="http://schemas.microsoft.com/office/drawing/2014/main" val="1399111"/>
                    </a:ext>
                  </a:extLst>
                </a:gridCol>
              </a:tblGrid>
              <a:tr h="689048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60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Months</a:t>
                      </a:r>
                      <a:endParaRPr lang="en-US" sz="140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60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 </a:t>
                      </a:r>
                      <a:endParaRPr lang="en-US" sz="140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60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Total Admission</a:t>
                      </a:r>
                      <a:endParaRPr lang="en-US" sz="140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6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CS-SSI cases</a:t>
                      </a:r>
                      <a:endParaRPr lang="en-US" sz="1400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6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%</a:t>
                      </a:r>
                      <a:endParaRPr lang="en-US" sz="1400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591300894"/>
                  </a:ext>
                </a:extLst>
              </a:tr>
              <a:tr h="461289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4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Jan-Mar 2021</a:t>
                      </a:r>
                      <a:endParaRPr lang="en-US" sz="1400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80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103</a:t>
                      </a:r>
                      <a:endParaRPr lang="en-US" sz="280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80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4</a:t>
                      </a:r>
                      <a:endParaRPr lang="en-US" sz="280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80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3.9</a:t>
                      </a:r>
                      <a:endParaRPr lang="en-US" sz="280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552341305"/>
                  </a:ext>
                </a:extLst>
              </a:tr>
              <a:tr h="461289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4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April-Jun 2021</a:t>
                      </a:r>
                      <a:endParaRPr lang="en-US" sz="1400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8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98</a:t>
                      </a:r>
                      <a:endParaRPr lang="en-US" sz="2800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80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2</a:t>
                      </a:r>
                      <a:endParaRPr lang="en-US" sz="280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80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2.0</a:t>
                      </a:r>
                      <a:endParaRPr lang="en-US" sz="280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928016341"/>
                  </a:ext>
                </a:extLst>
              </a:tr>
              <a:tr h="461289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4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July-Sept 20.21</a:t>
                      </a:r>
                      <a:endParaRPr lang="en-US" sz="1400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80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90</a:t>
                      </a:r>
                      <a:endParaRPr lang="en-US" sz="280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80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2</a:t>
                      </a:r>
                      <a:endParaRPr lang="en-US" sz="280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80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2.2</a:t>
                      </a:r>
                      <a:endParaRPr lang="en-US" sz="280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36777305"/>
                  </a:ext>
                </a:extLst>
              </a:tr>
              <a:tr h="461289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4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Oct-Dec 2021</a:t>
                      </a:r>
                      <a:endParaRPr lang="en-US" sz="1400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8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123</a:t>
                      </a:r>
                      <a:endParaRPr lang="en-US" sz="2800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8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5</a:t>
                      </a:r>
                      <a:endParaRPr lang="en-US" sz="2800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8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4.1</a:t>
                      </a:r>
                      <a:endParaRPr lang="en-US" sz="2800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328588199"/>
                  </a:ext>
                </a:extLst>
              </a:tr>
              <a:tr h="461289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4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Jan-Mar 2022</a:t>
                      </a:r>
                      <a:endParaRPr lang="en-US" sz="1400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80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71</a:t>
                      </a:r>
                      <a:endParaRPr lang="en-US" sz="280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8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2</a:t>
                      </a:r>
                      <a:endParaRPr lang="en-US" sz="2800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80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2.8</a:t>
                      </a:r>
                      <a:endParaRPr lang="en-US" sz="280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734833840"/>
                  </a:ext>
                </a:extLst>
              </a:tr>
              <a:tr h="461289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4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April-Jun 2022</a:t>
                      </a:r>
                      <a:endParaRPr lang="en-US" sz="1400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80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85</a:t>
                      </a:r>
                      <a:endParaRPr lang="en-US" sz="280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80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2</a:t>
                      </a:r>
                      <a:endParaRPr lang="en-US" sz="280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80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2.3</a:t>
                      </a:r>
                      <a:endParaRPr lang="en-US" sz="280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611216337"/>
                  </a:ext>
                </a:extLst>
              </a:tr>
              <a:tr h="461289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40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July-Sept 2022</a:t>
                      </a:r>
                      <a:endParaRPr lang="en-US" sz="140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80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93</a:t>
                      </a:r>
                      <a:endParaRPr lang="en-US" sz="280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80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4</a:t>
                      </a:r>
                      <a:endParaRPr lang="en-US" sz="280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80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4.3</a:t>
                      </a:r>
                      <a:endParaRPr lang="en-US" sz="280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671635614"/>
                  </a:ext>
                </a:extLst>
              </a:tr>
              <a:tr h="461289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40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Oct-Dec 2022</a:t>
                      </a:r>
                      <a:endParaRPr lang="en-US" sz="140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80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111</a:t>
                      </a:r>
                      <a:endParaRPr lang="en-US" sz="280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80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6</a:t>
                      </a:r>
                      <a:endParaRPr lang="en-US" sz="280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80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5.4</a:t>
                      </a:r>
                      <a:endParaRPr lang="en-US" sz="280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012650667"/>
                  </a:ext>
                </a:extLst>
              </a:tr>
              <a:tr h="461289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4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Jan-Mar 2023</a:t>
                      </a:r>
                      <a:endParaRPr lang="en-US" sz="1400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80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85</a:t>
                      </a:r>
                      <a:endParaRPr lang="en-US" sz="280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80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3</a:t>
                      </a:r>
                      <a:endParaRPr lang="en-US" sz="280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8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3.5</a:t>
                      </a:r>
                      <a:endParaRPr lang="en-US" sz="2800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77358505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491870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6" grpId="0">
        <p:bldAsOne/>
      </p:bldGraphic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D94567-7693-7696-497F-18572D8A15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8484" y="188146"/>
            <a:ext cx="10515600" cy="1006474"/>
          </a:xfrm>
        </p:spPr>
        <p:txBody>
          <a:bodyPr>
            <a:normAutofit/>
          </a:bodyPr>
          <a:lstStyle/>
          <a:p>
            <a:r>
              <a:rPr lang="en-GB" sz="2800" b="1" dirty="0">
                <a:latin typeface="Verdana" panose="020B0604030504040204" pitchFamily="34" charset="0"/>
                <a:ea typeface="Verdana" panose="020B0604030504040204" pitchFamily="34" charset="0"/>
              </a:rPr>
              <a:t>Where was the C-Section done?</a:t>
            </a:r>
            <a:endParaRPr lang="en-US" sz="2800" b="1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2CDE0348-B7B1-7D40-2C5B-264C0F52477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463250399"/>
              </p:ext>
            </p:extLst>
          </p:nvPr>
        </p:nvGraphicFramePr>
        <p:xfrm>
          <a:off x="6297561" y="1696065"/>
          <a:ext cx="5705168" cy="379571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7" name="Chart 6">
            <a:extLst>
              <a:ext uri="{FF2B5EF4-FFF2-40B4-BE49-F238E27FC236}">
                <a16:creationId xmlns:a16="http://schemas.microsoft.com/office/drawing/2014/main" id="{D492C91A-88D6-535C-2BEF-09810545056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867171671"/>
              </p:ext>
            </p:extLst>
          </p:nvPr>
        </p:nvGraphicFramePr>
        <p:xfrm>
          <a:off x="189271" y="1696065"/>
          <a:ext cx="5680587" cy="516193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8117445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6" grpId="0">
        <p:bldAsOne/>
      </p:bldGraphic>
      <p:bldGraphic spid="7" grpId="0">
        <p:bldAsOne/>
      </p:bldGraphic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955A2079-FA98-4876-80F0-72364A7D2E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9F96C41-145C-0849-8865-7B6F27578A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6675" y="347651"/>
            <a:ext cx="10515600" cy="1133499"/>
          </a:xfrm>
        </p:spPr>
        <p:txBody>
          <a:bodyPr>
            <a:normAutofit/>
          </a:bodyPr>
          <a:lstStyle/>
          <a:p>
            <a:pPr algn="ctr"/>
            <a:r>
              <a:rPr lang="en-GB" sz="3600" b="1" dirty="0">
                <a:latin typeface="Verdana" panose="020B0604030504040204" pitchFamily="34" charset="0"/>
                <a:ea typeface="Verdana" panose="020B0604030504040204" pitchFamily="34" charset="0"/>
              </a:rPr>
              <a:t>Drugs used for treatment</a:t>
            </a:r>
            <a:endParaRPr lang="en-US" sz="3600" b="1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graphicFrame>
        <p:nvGraphicFramePr>
          <p:cNvPr id="4" name="Content Placeholder 10">
            <a:extLst>
              <a:ext uri="{FF2B5EF4-FFF2-40B4-BE49-F238E27FC236}">
                <a16:creationId xmlns:a16="http://schemas.microsoft.com/office/drawing/2014/main" id="{B922A3E5-FF17-0FD5-917D-C47E6475670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18904042"/>
              </p:ext>
            </p:extLst>
          </p:nvPr>
        </p:nvGraphicFramePr>
        <p:xfrm>
          <a:off x="1460090" y="1371600"/>
          <a:ext cx="9660193" cy="4866968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477802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29685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8531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19508"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2800" b="1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Type of Antibiotic</a:t>
                      </a:r>
                      <a:endParaRPr lang="en-US" sz="2800" b="1"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773" marR="68773" marT="0" marB="0"/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2800" b="1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No of patients</a:t>
                      </a:r>
                      <a:endParaRPr lang="en-US" sz="2800" b="1"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773" marR="68773" marT="0" marB="0"/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2800" b="1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%</a:t>
                      </a:r>
                      <a:endParaRPr lang="en-US" sz="2800" b="1"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773" marR="68773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347460"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2800" b="0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Metronidazole</a:t>
                      </a:r>
                    </a:p>
                    <a:p>
                      <a:pPr indent="0">
                        <a:buNone/>
                      </a:pPr>
                      <a:r>
                        <a:rPr lang="en-US" sz="2800" b="0" dirty="0" err="1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Floxapen</a:t>
                      </a:r>
                      <a:endParaRPr lang="en-US" sz="2800" b="0" dirty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  <a:p>
                      <a:pPr indent="0">
                        <a:buNone/>
                      </a:pPr>
                      <a:r>
                        <a:rPr lang="en-US" sz="2800" b="0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Ceftriaxone</a:t>
                      </a:r>
                    </a:p>
                    <a:p>
                      <a:pPr indent="0">
                        <a:buNone/>
                      </a:pPr>
                      <a:r>
                        <a:rPr lang="en-US" sz="2800" b="0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Clindamycin</a:t>
                      </a:r>
                    </a:p>
                    <a:p>
                      <a:pPr indent="0">
                        <a:buNone/>
                      </a:pPr>
                      <a:r>
                        <a:rPr lang="en-US" sz="2800" b="0" dirty="0" err="1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Ceftazidim</a:t>
                      </a:r>
                      <a:endParaRPr lang="en-US" sz="2800" b="0" dirty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  <a:p>
                      <a:pPr indent="0">
                        <a:buNone/>
                      </a:pPr>
                      <a:r>
                        <a:rPr lang="en-US" sz="2800" b="0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Gentamycin</a:t>
                      </a:r>
                    </a:p>
                    <a:p>
                      <a:pPr indent="0">
                        <a:buNone/>
                      </a:pPr>
                      <a:r>
                        <a:rPr lang="en-US" sz="2800" b="0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Meropenem</a:t>
                      </a:r>
                    </a:p>
                    <a:p>
                      <a:pPr indent="0">
                        <a:buNone/>
                      </a:pPr>
                      <a:r>
                        <a:rPr lang="en-US" sz="2800" b="0" dirty="0" err="1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Amoxyclav</a:t>
                      </a:r>
                      <a:endParaRPr lang="en-US" sz="2800" b="0" dirty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  <a:p>
                      <a:pPr indent="0">
                        <a:buNone/>
                      </a:pPr>
                      <a:r>
                        <a:rPr lang="en-US" sz="2800" b="0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Vancomycin</a:t>
                      </a:r>
                      <a:endParaRPr lang="en-US" sz="2800" b="0" dirty="0"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773" marR="68773" marT="0" marB="0"/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2800" b="0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30</a:t>
                      </a:r>
                    </a:p>
                    <a:p>
                      <a:pPr indent="0">
                        <a:buNone/>
                      </a:pPr>
                      <a:r>
                        <a:rPr lang="en-US" sz="2800" b="0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17</a:t>
                      </a:r>
                    </a:p>
                    <a:p>
                      <a:pPr indent="0">
                        <a:buNone/>
                      </a:pPr>
                      <a:r>
                        <a:rPr lang="en-US" sz="2800" b="0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19</a:t>
                      </a:r>
                    </a:p>
                    <a:p>
                      <a:pPr indent="0">
                        <a:buNone/>
                      </a:pPr>
                      <a:r>
                        <a:rPr lang="en-US" sz="2800" b="0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3</a:t>
                      </a:r>
                    </a:p>
                    <a:p>
                      <a:pPr indent="0">
                        <a:buNone/>
                      </a:pPr>
                      <a:r>
                        <a:rPr lang="en-US" sz="2800" b="0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3</a:t>
                      </a:r>
                    </a:p>
                    <a:p>
                      <a:pPr indent="0">
                        <a:buNone/>
                      </a:pPr>
                      <a:r>
                        <a:rPr lang="en-US" sz="2800" b="0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5</a:t>
                      </a:r>
                    </a:p>
                    <a:p>
                      <a:pPr indent="0">
                        <a:buNone/>
                      </a:pPr>
                      <a:r>
                        <a:rPr lang="en-US" sz="2800" b="0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</a:t>
                      </a:r>
                    </a:p>
                    <a:p>
                      <a:pPr indent="0">
                        <a:buNone/>
                      </a:pPr>
                      <a:r>
                        <a:rPr lang="en-US" sz="2800" b="0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2</a:t>
                      </a:r>
                    </a:p>
                    <a:p>
                      <a:pPr indent="0">
                        <a:buNone/>
                      </a:pPr>
                      <a:r>
                        <a:rPr lang="en-US" sz="2800" b="0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</a:t>
                      </a:r>
                      <a:endParaRPr lang="en-US" sz="2800" b="0" dirty="0"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773" marR="68773" marT="0" marB="0"/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2800" b="0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100</a:t>
                      </a:r>
                    </a:p>
                    <a:p>
                      <a:pPr indent="0">
                        <a:buNone/>
                      </a:pPr>
                      <a:r>
                        <a:rPr lang="en-US" sz="2800" b="0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56.6</a:t>
                      </a:r>
                    </a:p>
                    <a:p>
                      <a:pPr indent="0">
                        <a:buNone/>
                      </a:pPr>
                      <a:r>
                        <a:rPr lang="en-US" sz="2800" b="0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63.3</a:t>
                      </a:r>
                    </a:p>
                    <a:p>
                      <a:pPr indent="0">
                        <a:buNone/>
                      </a:pPr>
                      <a:r>
                        <a:rPr lang="en-US" sz="2800" b="0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10</a:t>
                      </a:r>
                    </a:p>
                    <a:p>
                      <a:pPr indent="0">
                        <a:buNone/>
                      </a:pPr>
                      <a:r>
                        <a:rPr lang="en-US" sz="2800" b="0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10</a:t>
                      </a:r>
                    </a:p>
                    <a:p>
                      <a:pPr indent="0">
                        <a:buNone/>
                      </a:pPr>
                      <a:r>
                        <a:rPr lang="en-US" sz="2800" b="0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16.6</a:t>
                      </a:r>
                    </a:p>
                    <a:p>
                      <a:pPr indent="0">
                        <a:buNone/>
                      </a:pPr>
                      <a:r>
                        <a:rPr lang="en-US" sz="2800" b="0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3.3</a:t>
                      </a:r>
                    </a:p>
                    <a:p>
                      <a:pPr indent="0">
                        <a:buNone/>
                      </a:pPr>
                      <a:r>
                        <a:rPr lang="en-US" sz="2800" b="0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6.6</a:t>
                      </a:r>
                    </a:p>
                    <a:p>
                      <a:pPr indent="0">
                        <a:buNone/>
                      </a:pPr>
                      <a:r>
                        <a:rPr lang="en-US" sz="2800" b="0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3.3</a:t>
                      </a:r>
                      <a:endParaRPr lang="en-US" sz="2800" b="0" dirty="0"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773" marR="68773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025133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B9E9F1-CAE6-1AAB-C643-184FDE146F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9869129" cy="814746"/>
          </a:xfrm>
        </p:spPr>
        <p:txBody>
          <a:bodyPr>
            <a:normAutofit/>
          </a:bodyPr>
          <a:lstStyle/>
          <a:p>
            <a:r>
              <a:rPr lang="en-GB" sz="2800" b="1" dirty="0">
                <a:latin typeface="Verdana" panose="020B0604030504040204" pitchFamily="34" charset="0"/>
                <a:ea typeface="Verdana" panose="020B0604030504040204" pitchFamily="34" charset="0"/>
              </a:rPr>
              <a:t>Length of hospitalization and Cost implication</a:t>
            </a:r>
            <a:endParaRPr lang="en-US" sz="2800" b="1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FD089C35-67A6-4DDF-964C-5970C29E08B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72542339"/>
              </p:ext>
            </p:extLst>
          </p:nvPr>
        </p:nvGraphicFramePr>
        <p:xfrm>
          <a:off x="349044" y="1297858"/>
          <a:ext cx="5358581" cy="342518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81023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5348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9486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852648"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2800" b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Range in days</a:t>
                      </a:r>
                      <a:endParaRPr lang="en-US" sz="2800" b="0">
                        <a:latin typeface="Times New Roman" panose="02020603050405020304" pitchFamily="18" charset="0"/>
                        <a:ea typeface="Calibri" panose="020F050202020403020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28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Number of patients</a:t>
                      </a:r>
                      <a:endParaRPr lang="en-US" sz="2800" b="0" dirty="0">
                        <a:latin typeface="Times New Roman" panose="02020603050405020304" pitchFamily="18" charset="0"/>
                        <a:ea typeface="Calibri" panose="020F050202020403020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2800" b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  <a:endParaRPr lang="en-US" sz="2800" b="0">
                        <a:latin typeface="Times New Roman" panose="02020603050405020304" pitchFamily="18" charset="0"/>
                        <a:ea typeface="Calibri" panose="020F050202020403020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71745"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28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1-5</a:t>
                      </a:r>
                    </a:p>
                    <a:p>
                      <a:pPr indent="0">
                        <a:buNone/>
                      </a:pPr>
                      <a:r>
                        <a:rPr lang="en-US" sz="28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6-10</a:t>
                      </a:r>
                    </a:p>
                    <a:p>
                      <a:pPr indent="0">
                        <a:buNone/>
                      </a:pPr>
                      <a:r>
                        <a:rPr lang="en-US" sz="28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11-15</a:t>
                      </a:r>
                    </a:p>
                    <a:p>
                      <a:pPr indent="0">
                        <a:buNone/>
                      </a:pPr>
                      <a:r>
                        <a:rPr lang="en-US" sz="28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&gt;15</a:t>
                      </a:r>
                    </a:p>
                    <a:p>
                      <a:pPr indent="0">
                        <a:buNone/>
                      </a:pPr>
                      <a:r>
                        <a:rPr lang="en-US" sz="28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Total</a:t>
                      </a:r>
                      <a:endParaRPr lang="en-US" sz="2800" b="0" dirty="0">
                        <a:latin typeface="Times New Roman" panose="02020603050405020304" pitchFamily="18" charset="0"/>
                        <a:ea typeface="Calibri" panose="020F050202020403020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2800" b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</a:t>
                      </a:r>
                    </a:p>
                    <a:p>
                      <a:pPr indent="0">
                        <a:buNone/>
                      </a:pPr>
                      <a:r>
                        <a:rPr lang="en-US" sz="2800" b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  <a:p>
                      <a:pPr indent="0">
                        <a:buNone/>
                      </a:pPr>
                      <a:r>
                        <a:rPr lang="en-US" sz="2800" b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</a:p>
                    <a:p>
                      <a:pPr indent="0">
                        <a:buNone/>
                      </a:pPr>
                      <a:r>
                        <a:rPr lang="en-US" sz="2800" b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</a:p>
                    <a:p>
                      <a:pPr indent="0">
                        <a:buNone/>
                      </a:pPr>
                      <a:r>
                        <a:rPr lang="en-US" sz="2800" b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</a:t>
                      </a:r>
                      <a:endParaRPr lang="en-US" sz="2800" b="0">
                        <a:latin typeface="Times New Roman" panose="02020603050405020304" pitchFamily="18" charset="0"/>
                        <a:ea typeface="Calibri" panose="020F050202020403020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28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43.3</a:t>
                      </a:r>
                    </a:p>
                    <a:p>
                      <a:pPr indent="0">
                        <a:buNone/>
                      </a:pPr>
                      <a:r>
                        <a:rPr lang="en-US" sz="28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13.3</a:t>
                      </a:r>
                    </a:p>
                    <a:p>
                      <a:pPr indent="0">
                        <a:buNone/>
                      </a:pPr>
                      <a:r>
                        <a:rPr lang="en-US" sz="28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23.3</a:t>
                      </a:r>
                    </a:p>
                    <a:p>
                      <a:pPr indent="0">
                        <a:buNone/>
                      </a:pPr>
                      <a:r>
                        <a:rPr lang="en-US" sz="28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</a:t>
                      </a:r>
                      <a:endParaRPr lang="en-US" sz="2800" b="1" dirty="0">
                        <a:latin typeface="Times New Roman" panose="02020603050405020304" pitchFamily="18" charset="0"/>
                        <a:ea typeface="Calibri" panose="020F050202020403020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5" name="Content Placeholder 3">
            <a:extLst>
              <a:ext uri="{FF2B5EF4-FFF2-40B4-BE49-F238E27FC236}">
                <a16:creationId xmlns:a16="http://schemas.microsoft.com/office/drawing/2014/main" id="{C00DD864-AC68-13CA-7AB1-A892383698C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45426667"/>
              </p:ext>
            </p:extLst>
          </p:nvPr>
        </p:nvGraphicFramePr>
        <p:xfrm>
          <a:off x="5943601" y="1297858"/>
          <a:ext cx="5899355" cy="342518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96645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8492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4798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025542"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28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Mode of payment</a:t>
                      </a:r>
                      <a:endParaRPr lang="en-US" sz="2800" b="1" dirty="0">
                        <a:latin typeface="Times New Roman" panose="02020603050405020304" pitchFamily="18" charset="0"/>
                        <a:ea typeface="Calibri" panose="020F050202020403020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2800" b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Amount paid</a:t>
                      </a:r>
                      <a:endParaRPr lang="en-US" sz="2800" b="1">
                        <a:latin typeface="Times New Roman" panose="02020603050405020304" pitchFamily="18" charset="0"/>
                        <a:ea typeface="Calibri" panose="020F050202020403020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2800" b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Percentage</a:t>
                      </a:r>
                      <a:endParaRPr lang="en-US" sz="2800" b="1">
                        <a:latin typeface="Times New Roman" panose="02020603050405020304" pitchFamily="18" charset="0"/>
                        <a:ea typeface="Calibri" panose="020F050202020403020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99643"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28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Cash</a:t>
                      </a:r>
                    </a:p>
                    <a:p>
                      <a:pPr indent="0">
                        <a:buNone/>
                      </a:pPr>
                      <a:r>
                        <a:rPr lang="en-US" sz="28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NHIF</a:t>
                      </a:r>
                    </a:p>
                    <a:p>
                      <a:pPr indent="0">
                        <a:buNone/>
                      </a:pPr>
                      <a:r>
                        <a:rPr lang="en-US" sz="28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Waived</a:t>
                      </a:r>
                      <a:endParaRPr lang="en-US" sz="2800" b="0" dirty="0">
                        <a:latin typeface="Times New Roman" panose="02020603050405020304" pitchFamily="18" charset="0"/>
                        <a:ea typeface="Calibri" panose="020F050202020403020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28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225269</a:t>
                      </a:r>
                    </a:p>
                    <a:p>
                      <a:pPr indent="0">
                        <a:buNone/>
                      </a:pPr>
                      <a:r>
                        <a:rPr lang="en-US" sz="28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54790</a:t>
                      </a:r>
                    </a:p>
                    <a:p>
                      <a:pPr indent="0">
                        <a:buNone/>
                      </a:pPr>
                      <a:r>
                        <a:rPr lang="en-US" sz="28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82205</a:t>
                      </a:r>
                      <a:endParaRPr lang="en-US" sz="2800" b="0" dirty="0">
                        <a:latin typeface="Times New Roman" panose="02020603050405020304" pitchFamily="18" charset="0"/>
                        <a:ea typeface="Calibri" panose="020F050202020403020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28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62.2% </a:t>
                      </a:r>
                    </a:p>
                    <a:p>
                      <a:pPr indent="0">
                        <a:buNone/>
                      </a:pPr>
                      <a:r>
                        <a:rPr lang="en-US" sz="28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15.1%</a:t>
                      </a:r>
                    </a:p>
                    <a:p>
                      <a:pPr indent="0">
                        <a:buNone/>
                      </a:pPr>
                      <a:r>
                        <a:rPr lang="en-US" sz="28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22.7%</a:t>
                      </a:r>
                      <a:endParaRPr lang="en-US" sz="2800" b="0" dirty="0">
                        <a:latin typeface="Times New Roman" panose="02020603050405020304" pitchFamily="18" charset="0"/>
                        <a:ea typeface="Calibri" panose="020F050202020403020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86CE6A46-DC5E-F11B-7612-35835E518A15}"/>
              </a:ext>
            </a:extLst>
          </p:cNvPr>
          <p:cNvSpPr txBox="1"/>
          <p:nvPr/>
        </p:nvSpPr>
        <p:spPr>
          <a:xfrm>
            <a:off x="349043" y="4959977"/>
            <a:ext cx="5358581" cy="120032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The average length of stay was 10.8 days with the longest being 33 days and the shortest 2 days</a:t>
            </a:r>
            <a:endParaRPr lang="en-US" sz="2400" dirty="0">
              <a:latin typeface="Verdana" panose="020B0604030504040204" pitchFamily="34" charset="0"/>
              <a:ea typeface="Verdana" panose="020B0604030504040204" pitchFamily="34" charset="0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5543514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06CB66-A21D-1FD4-9A3A-E6CAEF5402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9854381" cy="888488"/>
          </a:xfrm>
        </p:spPr>
        <p:txBody>
          <a:bodyPr>
            <a:normAutofit/>
          </a:bodyPr>
          <a:lstStyle/>
          <a:p>
            <a:r>
              <a:rPr lang="en-GB" sz="3600" b="1" dirty="0">
                <a:latin typeface="Verdana" panose="020B0604030504040204" pitchFamily="34" charset="0"/>
                <a:ea typeface="Verdana" panose="020B0604030504040204" pitchFamily="34" charset="0"/>
              </a:rPr>
              <a:t>Other Findings </a:t>
            </a:r>
            <a:endParaRPr lang="en-US" sz="3600" b="1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25DB3AC7-9897-028A-96CA-B7AB32944C2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859507312"/>
              </p:ext>
            </p:extLst>
          </p:nvPr>
        </p:nvGraphicFramePr>
        <p:xfrm>
          <a:off x="469490" y="1253614"/>
          <a:ext cx="11520948" cy="497321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8875587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B6865B-8569-3013-2B12-A8F7F50467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9810135" cy="799998"/>
          </a:xfrm>
        </p:spPr>
        <p:txBody>
          <a:bodyPr>
            <a:normAutofit/>
          </a:bodyPr>
          <a:lstStyle/>
          <a:p>
            <a:r>
              <a:rPr lang="en-GB" sz="2800" b="1" dirty="0">
                <a:latin typeface="Verdana" panose="020B0604030504040204" pitchFamily="34" charset="0"/>
                <a:ea typeface="Verdana" panose="020B0604030504040204" pitchFamily="34" charset="0"/>
              </a:rPr>
              <a:t>Summary</a:t>
            </a:r>
            <a:endParaRPr lang="en-US" sz="2800" b="1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33DE19-94D2-7B31-03AF-F1B07AF329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>
                <a:latin typeface="Verdana" panose="020B0604030504040204" pitchFamily="34" charset="0"/>
                <a:ea typeface="Verdana" panose="020B0604030504040204" pitchFamily="34" charset="0"/>
              </a:rPr>
              <a:t>Majority of C-section SSI cases are admitted in Thika Level Hospital were patients operated in the facility.  </a:t>
            </a:r>
          </a:p>
          <a:p>
            <a:r>
              <a:rPr lang="en-US" dirty="0">
                <a:latin typeface="Verdana" panose="020B0604030504040204" pitchFamily="34" charset="0"/>
                <a:ea typeface="Verdana" panose="020B0604030504040204" pitchFamily="34" charset="0"/>
              </a:rPr>
              <a:t>The main presenting symptoms are tenderness, Pus, bleeding and wound gaping</a:t>
            </a:r>
          </a:p>
          <a:p>
            <a:r>
              <a:rPr lang="en-US" sz="2800" dirty="0">
                <a:latin typeface="Verdana" panose="020B0604030504040204" pitchFamily="34" charset="0"/>
                <a:ea typeface="Verdana" panose="020B0604030504040204" pitchFamily="34" charset="0"/>
              </a:rPr>
              <a:t>The average length of hospitalization was 10.8 days with the longest being 33 days and the shortest 2 days. </a:t>
            </a:r>
            <a:endParaRPr lang="en-US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r>
              <a:rPr lang="en-US" dirty="0">
                <a:latin typeface="Verdana" panose="020B0604030504040204" pitchFamily="34" charset="0"/>
                <a:ea typeface="Verdana" panose="020B0604030504040204" pitchFamily="34" charset="0"/>
              </a:rPr>
              <a:t>CS-SSIs have cost implication to the patients and the health care system.</a:t>
            </a:r>
          </a:p>
          <a:p>
            <a:r>
              <a:rPr lang="en-US" dirty="0">
                <a:latin typeface="Verdana" panose="020B0604030504040204" pitchFamily="34" charset="0"/>
                <a:ea typeface="Verdana" panose="020B0604030504040204" pitchFamily="34" charset="0"/>
              </a:rPr>
              <a:t>Low utilization of culture and sensitivity test could potentially explain the empirical use of antibiotics</a:t>
            </a:r>
          </a:p>
          <a:p>
            <a:endParaRPr lang="en-US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35634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B40ECF8A72FEE48A1095DED310EA555" ma:contentTypeVersion="6" ma:contentTypeDescription="Create a new document." ma:contentTypeScope="" ma:versionID="5ca70dad0f9113915bed04bdceaae290">
  <xsd:schema xmlns:xsd="http://www.w3.org/2001/XMLSchema" xmlns:xs="http://www.w3.org/2001/XMLSchema" xmlns:p="http://schemas.microsoft.com/office/2006/metadata/properties" xmlns:ns2="74f48567-4ed8-4aac-9dd6-305cc0d284bf" xmlns:ns3="944c9c09-cc95-41ed-b0ba-586d69bcb642" targetNamespace="http://schemas.microsoft.com/office/2006/metadata/properties" ma:root="true" ma:fieldsID="1816131d91cb7c261439676e5d1300a2" ns2:_="" ns3:_="">
    <xsd:import namespace="74f48567-4ed8-4aac-9dd6-305cc0d284bf"/>
    <xsd:import namespace="944c9c09-cc95-41ed-b0ba-586d69bcb64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4f48567-4ed8-4aac-9dd6-305cc0d284b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44c9c09-cc95-41ed-b0ba-586d69bcb642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FBFD9B46-04E4-47EC-8671-5D41EDF26E3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4f48567-4ed8-4aac-9dd6-305cc0d284bf"/>
    <ds:schemaRef ds:uri="944c9c09-cc95-41ed-b0ba-586d69bcb64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99C64987-64D3-4794-92F4-011D13ED901A}">
  <ds:schemaRefs>
    <ds:schemaRef ds:uri="http://purl.org/dc/dcmitype/"/>
    <ds:schemaRef ds:uri="944c9c09-cc95-41ed-b0ba-586d69bcb642"/>
    <ds:schemaRef ds:uri="http://purl.org/dc/elements/1.1/"/>
    <ds:schemaRef ds:uri="74f48567-4ed8-4aac-9dd6-305cc0d284bf"/>
    <ds:schemaRef ds:uri="http://schemas.microsoft.com/office/2006/documentManagement/types"/>
    <ds:schemaRef ds:uri="http://www.w3.org/XML/1998/namespace"/>
    <ds:schemaRef ds:uri="http://schemas.microsoft.com/office/infopath/2007/PartnerControls"/>
    <ds:schemaRef ds:uri="http://schemas.openxmlformats.org/package/2006/metadata/core-properties"/>
    <ds:schemaRef ds:uri="http://schemas.microsoft.com/office/2006/metadata/properties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0A9F4BAF-7326-44C7-BA59-121C50FE0EE2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307</TotalTime>
  <Words>567</Words>
  <Application>Microsoft Office PowerPoint</Application>
  <PresentationFormat>Widescreen</PresentationFormat>
  <Paragraphs>147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Arial</vt:lpstr>
      <vt:lpstr>Calibri</vt:lpstr>
      <vt:lpstr>Calibri Light</vt:lpstr>
      <vt:lpstr>Times New Roman</vt:lpstr>
      <vt:lpstr>Verdana</vt:lpstr>
      <vt:lpstr>Office Theme</vt:lpstr>
      <vt:lpstr>THE BURDEN OF CESARIAN SECTION SURGICAL SITE INFECTION IN GYNECOLOGY WARD OF THIKA LEVEL 5 HOSPITAL </vt:lpstr>
      <vt:lpstr>SSI Case Definition</vt:lpstr>
      <vt:lpstr>Methodology</vt:lpstr>
      <vt:lpstr>Burden of Cs-SSI Cases in Gynaecology Ward</vt:lpstr>
      <vt:lpstr>Where was the C-Section done?</vt:lpstr>
      <vt:lpstr>Drugs used for treatment</vt:lpstr>
      <vt:lpstr>Length of hospitalization and Cost implication</vt:lpstr>
      <vt:lpstr>Other Findings </vt:lpstr>
      <vt:lpstr>Summary</vt:lpstr>
      <vt:lpstr>Thank You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cost implication of switching antibiotic prophylaxis protocol for Cesarean Section (CS) to match WHO recommendations, in Thika Level 5 Hospital</dc:title>
  <dc:creator>Maurice Mbogori</dc:creator>
  <cp:lastModifiedBy>Maurice Mbogori</cp:lastModifiedBy>
  <cp:revision>8</cp:revision>
  <dcterms:created xsi:type="dcterms:W3CDTF">2023-05-10T04:13:12Z</dcterms:created>
  <dcterms:modified xsi:type="dcterms:W3CDTF">2023-05-10T19:40:08Z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0x0101007B40ECF8A72FEE48A1095DED310EA555</vt:lpwstr>
  </property>
</Properties>
</file>