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989" r:id="rId3"/>
    <p:sldId id="264" r:id="rId4"/>
    <p:sldId id="258" r:id="rId5"/>
    <p:sldId id="1990" r:id="rId6"/>
    <p:sldId id="1991" r:id="rId7"/>
    <p:sldId id="1992" r:id="rId8"/>
    <p:sldId id="1993" r:id="rId9"/>
    <p:sldId id="1994" r:id="rId10"/>
    <p:sldId id="19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4E6EDF-8C24-AF44-4567-68AC7E5ED1FF}" name="George Owiso" initials="GO" userId="S::gowiso@itech-kenya.org::3721e2d3-c916-4019-a965-79a13e767cf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BF2A-B2B8-CDBF-63A3-535CEACD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B7F6E-05E9-8DCB-6226-D5E5D11C5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1B32-FC0A-8E1E-EB99-AE2A4B2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E1F0D-3C3C-E8FE-7723-158E52BD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CD34-5933-15DB-E935-5081D3A9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BBD7-BBA2-9E71-A28E-C3D8CFFD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9DFAA-D80B-1693-4D9D-AFC2DFC50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8E326-4645-3C10-EEF0-AD288A48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DAA-F65B-D60B-F8C0-E14612AC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ACE34-35A5-20A4-C9E0-F0506C76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FAB41-BC24-61B2-D678-5F9BD7C70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E550-A3E6-E66F-2691-229B808E6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B1CFB-B8A8-EA63-67E3-1E75A5DB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19024-DD0C-798B-4532-1467E3C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0598-C581-3C4F-4EE9-7C125795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541371"/>
            <a:ext cx="10363200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829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1FC-0B02-82ED-F38F-48CE5E89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06BB-03B7-054A-6131-3FDE9EECC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2B66-781A-D4D2-B422-1B73043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DAAF-55F5-0F67-26C9-F55AFBAE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C374-B4F2-0D84-178B-F38AF2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FF05-6BCD-D549-5641-F87BD797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F52F9-39B6-0ABA-350F-49A9CCE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82862-75DF-E692-4074-73A6E3C9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9F7E-F797-8CE6-6373-E7B07168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1B9-2873-3BE9-27BE-26F9F9FB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7EB-9BDE-722F-EED5-7F5413280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51EA-2862-39AD-2A00-0F838DE6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B51A5-71B2-841C-02FA-89FE94B96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21B9-C3DA-A85B-7ECA-1847E215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119E-2267-6A9C-4A7A-B7A4965D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DCFE-445D-11EF-B8A4-4A469CA9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E187-2686-20AE-C4DF-540B0F64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BC6-C4A1-FD07-0FBF-76042D76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4BA4-3F07-9B9D-4B43-74E7B7D96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979D2-37A9-E1E8-F367-BAB3A355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85548-7453-0CAF-3C28-AC72A2A43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90E1D-9C31-D5B3-AE14-94258DD9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B367B-1C78-7658-09F4-BDAAB0F2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A80AF-8790-8C8A-7CD7-DED16C23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5874-836B-245D-BF89-761F70B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30133-2328-9278-791F-A6276B54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E4E5A-D102-F1C6-2DF6-A6C05A89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1D393-7D85-FAA7-1241-1486E90F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4CEE2-5EB0-DA72-B910-5953157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7A2BD-1704-550E-858F-E591900B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A257-DA9D-1C2E-1784-096F674F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5C62B-9EBA-C820-F2FB-C3C77AE6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6C9D-85D3-5E50-6227-BBD0217F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4CC5E-63FA-61E7-2417-AE293D35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BD655-BB46-9AFE-7EAF-8A05BF6D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78FCD-C2D7-8F83-EA4F-D9FA9C2C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C192B-EC8D-9845-9303-009DDC81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7201-771C-DBC1-7D13-433ED5FE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A48CD-2F9C-CE5F-5549-819757386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14B-BDA7-F4D3-87CD-6D6FE7A5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5AB76-33B2-A2C5-B4F0-6B7FC7BE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A8493-5F15-5042-1B15-CE76E556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B28D-B35E-5A99-78C0-C3AE54AF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809C5-C537-1D38-F45A-698CF05D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26B0-2668-083D-F239-318E456B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6388-6E8D-E5E0-4956-7EADB7BE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682B-9A20-832E-2529-44668A5E0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541E-3FC0-B566-68F0-34BCCCAE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 descr="TransparentGOK%20Logo%20(2)">
            <a:extLst>
              <a:ext uri="{FF2B5EF4-FFF2-40B4-BE49-F238E27FC236}">
                <a16:creationId xmlns:a16="http://schemas.microsoft.com/office/drawing/2014/main" id="{2D459FB9-4E0A-30F5-7C06-D31E619DD9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668000" y="-8856"/>
            <a:ext cx="1597708" cy="135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May be an image of banner and text">
            <a:extLst>
              <a:ext uri="{FF2B5EF4-FFF2-40B4-BE49-F238E27FC236}">
                <a16:creationId xmlns:a16="http://schemas.microsoft.com/office/drawing/2014/main" id="{160242B6-4A02-462D-35B3-C93DA2AAF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716" y="5698626"/>
            <a:ext cx="1219199" cy="113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DE119FF-7D4D-2BF6-5BA2-904DB2012E74}"/>
              </a:ext>
            </a:extLst>
          </p:cNvPr>
          <p:cNvGrpSpPr/>
          <p:nvPr userDrawn="1"/>
        </p:nvGrpSpPr>
        <p:grpSpPr>
          <a:xfrm>
            <a:off x="8728178" y="6095249"/>
            <a:ext cx="3082822" cy="626226"/>
            <a:chOff x="3374759" y="5873159"/>
            <a:chExt cx="5024747" cy="806878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94983683-F2EE-7171-5A9C-3E699BF55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2853" y="5940131"/>
              <a:ext cx="2256653" cy="69502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8E2ED-7F4C-DF1D-0D0E-8871023B6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4759" y="5873159"/>
              <a:ext cx="2386611" cy="806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7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132"/>
            <a:ext cx="12192000" cy="6831223"/>
          </a:xfrm>
          <a:custGeom>
            <a:avLst/>
            <a:gdLst/>
            <a:ahLst/>
            <a:cxnLst/>
            <a:rect l="l" t="t" r="r" b="b"/>
            <a:pathLst>
              <a:path w="5854700" h="3280410">
                <a:moveTo>
                  <a:pt x="0" y="0"/>
                </a:moveTo>
                <a:lnTo>
                  <a:pt x="5854699" y="0"/>
                </a:lnTo>
                <a:lnTo>
                  <a:pt x="5854699" y="3280157"/>
                </a:lnTo>
                <a:lnTo>
                  <a:pt x="0" y="3280157"/>
                </a:lnTo>
                <a:lnTo>
                  <a:pt x="0" y="0"/>
                </a:lnTo>
                <a:close/>
              </a:path>
            </a:pathLst>
          </a:custGeom>
          <a:solidFill>
            <a:srgbClr val="74C3BF"/>
          </a:solidFill>
        </p:spPr>
        <p:txBody>
          <a:bodyPr wrap="square" lIns="0" tIns="0" rIns="0" bIns="0" rtlCol="0"/>
          <a:lstStyle/>
          <a:p>
            <a:endParaRPr sz="3748"/>
          </a:p>
        </p:txBody>
      </p:sp>
      <p:grpSp>
        <p:nvGrpSpPr>
          <p:cNvPr id="3" name="object 3"/>
          <p:cNvGrpSpPr/>
          <p:nvPr/>
        </p:nvGrpSpPr>
        <p:grpSpPr>
          <a:xfrm>
            <a:off x="0" y="4134"/>
            <a:ext cx="12094147" cy="6332699"/>
            <a:chOff x="0" y="0"/>
            <a:chExt cx="5807710" cy="304101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45235" cy="1194435"/>
            </a:xfrm>
            <a:custGeom>
              <a:avLst/>
              <a:gdLst/>
              <a:ahLst/>
              <a:cxnLst/>
              <a:rect l="l" t="t" r="r" b="b"/>
              <a:pathLst>
                <a:path w="1245235" h="1194435">
                  <a:moveTo>
                    <a:pt x="680074" y="1022609"/>
                  </a:moveTo>
                  <a:lnTo>
                    <a:pt x="57350" y="1022609"/>
                  </a:lnTo>
                  <a:lnTo>
                    <a:pt x="106606" y="1021992"/>
                  </a:lnTo>
                  <a:lnTo>
                    <a:pt x="155647" y="1018969"/>
                  </a:lnTo>
                  <a:lnTo>
                    <a:pt x="204386" y="1013561"/>
                  </a:lnTo>
                  <a:lnTo>
                    <a:pt x="252737" y="1005791"/>
                  </a:lnTo>
                  <a:lnTo>
                    <a:pt x="300614" y="995682"/>
                  </a:lnTo>
                  <a:lnTo>
                    <a:pt x="347929" y="983257"/>
                  </a:lnTo>
                  <a:lnTo>
                    <a:pt x="394597" y="968537"/>
                  </a:lnTo>
                  <a:lnTo>
                    <a:pt x="440531" y="951547"/>
                  </a:lnTo>
                  <a:lnTo>
                    <a:pt x="485645" y="932309"/>
                  </a:lnTo>
                  <a:lnTo>
                    <a:pt x="529852" y="910844"/>
                  </a:lnTo>
                  <a:lnTo>
                    <a:pt x="573066" y="887177"/>
                  </a:lnTo>
                  <a:lnTo>
                    <a:pt x="615200" y="861330"/>
                  </a:lnTo>
                  <a:lnTo>
                    <a:pt x="656168" y="833325"/>
                  </a:lnTo>
                  <a:lnTo>
                    <a:pt x="695884" y="803185"/>
                  </a:lnTo>
                  <a:lnTo>
                    <a:pt x="734261" y="770933"/>
                  </a:lnTo>
                  <a:lnTo>
                    <a:pt x="770986" y="736810"/>
                  </a:lnTo>
                  <a:lnTo>
                    <a:pt x="805783" y="701095"/>
                  </a:lnTo>
                  <a:lnTo>
                    <a:pt x="838619" y="663871"/>
                  </a:lnTo>
                  <a:lnTo>
                    <a:pt x="869459" y="625223"/>
                  </a:lnTo>
                  <a:lnTo>
                    <a:pt x="898273" y="585232"/>
                  </a:lnTo>
                  <a:lnTo>
                    <a:pt x="925025" y="543982"/>
                  </a:lnTo>
                  <a:lnTo>
                    <a:pt x="949682" y="501556"/>
                  </a:lnTo>
                  <a:lnTo>
                    <a:pt x="972213" y="458037"/>
                  </a:lnTo>
                  <a:lnTo>
                    <a:pt x="992582" y="413508"/>
                  </a:lnTo>
                  <a:lnTo>
                    <a:pt x="1010758" y="368051"/>
                  </a:lnTo>
                  <a:lnTo>
                    <a:pt x="1026707" y="321751"/>
                  </a:lnTo>
                  <a:lnTo>
                    <a:pt x="1040395" y="274690"/>
                  </a:lnTo>
                  <a:lnTo>
                    <a:pt x="1051790" y="226951"/>
                  </a:lnTo>
                  <a:lnTo>
                    <a:pt x="1060858" y="178618"/>
                  </a:lnTo>
                  <a:lnTo>
                    <a:pt x="1067566" y="129772"/>
                  </a:lnTo>
                  <a:lnTo>
                    <a:pt x="1071881" y="80498"/>
                  </a:lnTo>
                  <a:lnTo>
                    <a:pt x="1073770" y="30878"/>
                  </a:lnTo>
                  <a:lnTo>
                    <a:pt x="1073417" y="0"/>
                  </a:lnTo>
                  <a:lnTo>
                    <a:pt x="1244596" y="0"/>
                  </a:lnTo>
                  <a:lnTo>
                    <a:pt x="1243903" y="67542"/>
                  </a:lnTo>
                  <a:lnTo>
                    <a:pt x="1240707" y="117524"/>
                  </a:lnTo>
                  <a:lnTo>
                    <a:pt x="1235407" y="167172"/>
                  </a:lnTo>
                  <a:lnTo>
                    <a:pt x="1228026" y="216423"/>
                  </a:lnTo>
                  <a:lnTo>
                    <a:pt x="1218591" y="265214"/>
                  </a:lnTo>
                  <a:lnTo>
                    <a:pt x="1207127" y="313482"/>
                  </a:lnTo>
                  <a:lnTo>
                    <a:pt x="1193657" y="361165"/>
                  </a:lnTo>
                  <a:lnTo>
                    <a:pt x="1178208" y="408200"/>
                  </a:lnTo>
                  <a:lnTo>
                    <a:pt x="1160804" y="454525"/>
                  </a:lnTo>
                  <a:lnTo>
                    <a:pt x="1141471" y="500077"/>
                  </a:lnTo>
                  <a:lnTo>
                    <a:pt x="1120233" y="544794"/>
                  </a:lnTo>
                  <a:lnTo>
                    <a:pt x="1097115" y="588612"/>
                  </a:lnTo>
                  <a:lnTo>
                    <a:pt x="1072143" y="631470"/>
                  </a:lnTo>
                  <a:lnTo>
                    <a:pt x="1045342" y="673304"/>
                  </a:lnTo>
                  <a:lnTo>
                    <a:pt x="1016736" y="714052"/>
                  </a:lnTo>
                  <a:lnTo>
                    <a:pt x="986351" y="753651"/>
                  </a:lnTo>
                  <a:lnTo>
                    <a:pt x="954211" y="792040"/>
                  </a:lnTo>
                  <a:lnTo>
                    <a:pt x="920342" y="829154"/>
                  </a:lnTo>
                  <a:lnTo>
                    <a:pt x="884769" y="864932"/>
                  </a:lnTo>
                  <a:lnTo>
                    <a:pt x="847516" y="899312"/>
                  </a:lnTo>
                  <a:lnTo>
                    <a:pt x="808821" y="932056"/>
                  </a:lnTo>
                  <a:lnTo>
                    <a:pt x="768947" y="962959"/>
                  </a:lnTo>
                  <a:lnTo>
                    <a:pt x="727959" y="992003"/>
                  </a:lnTo>
                  <a:lnTo>
                    <a:pt x="685922" y="1019173"/>
                  </a:lnTo>
                  <a:lnTo>
                    <a:pt x="680074" y="1022609"/>
                  </a:lnTo>
                  <a:close/>
                </a:path>
                <a:path w="1245235" h="1194435">
                  <a:moveTo>
                    <a:pt x="73652" y="1193939"/>
                  </a:moveTo>
                  <a:lnTo>
                    <a:pt x="23774" y="1193058"/>
                  </a:lnTo>
                  <a:lnTo>
                    <a:pt x="0" y="1191624"/>
                  </a:lnTo>
                  <a:lnTo>
                    <a:pt x="0" y="1020108"/>
                  </a:lnTo>
                  <a:lnTo>
                    <a:pt x="7965" y="1020795"/>
                  </a:lnTo>
                  <a:lnTo>
                    <a:pt x="57350" y="1022609"/>
                  </a:lnTo>
                  <a:lnTo>
                    <a:pt x="680074" y="1022609"/>
                  </a:lnTo>
                  <a:lnTo>
                    <a:pt x="642901" y="1044450"/>
                  </a:lnTo>
                  <a:lnTo>
                    <a:pt x="598962" y="1067817"/>
                  </a:lnTo>
                  <a:lnTo>
                    <a:pt x="554170" y="1089258"/>
                  </a:lnTo>
                  <a:lnTo>
                    <a:pt x="508589" y="1108756"/>
                  </a:lnTo>
                  <a:lnTo>
                    <a:pt x="462286" y="1126292"/>
                  </a:lnTo>
                  <a:lnTo>
                    <a:pt x="415325" y="1141851"/>
                  </a:lnTo>
                  <a:lnTo>
                    <a:pt x="367771" y="1155414"/>
                  </a:lnTo>
                  <a:lnTo>
                    <a:pt x="319689" y="1166965"/>
                  </a:lnTo>
                  <a:lnTo>
                    <a:pt x="271146" y="1176487"/>
                  </a:lnTo>
                  <a:lnTo>
                    <a:pt x="222205" y="1183962"/>
                  </a:lnTo>
                  <a:lnTo>
                    <a:pt x="172933" y="1189374"/>
                  </a:lnTo>
                  <a:lnTo>
                    <a:pt x="123393" y="1192706"/>
                  </a:lnTo>
                  <a:lnTo>
                    <a:pt x="73652" y="1193939"/>
                  </a:lnTo>
                  <a:close/>
                </a:path>
              </a:pathLst>
            </a:custGeom>
            <a:solidFill>
              <a:srgbClr val="FABC00"/>
            </a:solidFill>
          </p:spPr>
          <p:txBody>
            <a:bodyPr wrap="square" lIns="0" tIns="0" rIns="0" bIns="0" rtlCol="0"/>
            <a:lstStyle/>
            <a:p>
              <a:endParaRPr sz="3748"/>
            </a:p>
          </p:txBody>
        </p:sp>
        <p:sp>
          <p:nvSpPr>
            <p:cNvPr id="5" name="object 5"/>
            <p:cNvSpPr/>
            <p:nvPr/>
          </p:nvSpPr>
          <p:spPr>
            <a:xfrm>
              <a:off x="453595" y="256113"/>
              <a:ext cx="4949190" cy="2784475"/>
            </a:xfrm>
            <a:custGeom>
              <a:avLst/>
              <a:gdLst/>
              <a:ahLst/>
              <a:cxnLst/>
              <a:rect l="l" t="t" r="r" b="b"/>
              <a:pathLst>
                <a:path w="4949190" h="2784475">
                  <a:moveTo>
                    <a:pt x="4948841" y="2784319"/>
                  </a:moveTo>
                  <a:lnTo>
                    <a:pt x="463642" y="2784319"/>
                  </a:lnTo>
                  <a:lnTo>
                    <a:pt x="411327" y="2781357"/>
                  </a:lnTo>
                  <a:lnTo>
                    <a:pt x="360082" y="2772597"/>
                  </a:lnTo>
                  <a:lnTo>
                    <a:pt x="310361" y="2758225"/>
                  </a:lnTo>
                  <a:lnTo>
                    <a:pt x="262618" y="2738432"/>
                  </a:lnTo>
                  <a:lnTo>
                    <a:pt x="217308" y="2713404"/>
                  </a:lnTo>
                  <a:lnTo>
                    <a:pt x="174883" y="2683330"/>
                  </a:lnTo>
                  <a:lnTo>
                    <a:pt x="135797" y="2648399"/>
                  </a:lnTo>
                  <a:lnTo>
                    <a:pt x="100897" y="2609278"/>
                  </a:lnTo>
                  <a:lnTo>
                    <a:pt x="70851" y="2566815"/>
                  </a:lnTo>
                  <a:lnTo>
                    <a:pt x="45845" y="2521463"/>
                  </a:lnTo>
                  <a:lnTo>
                    <a:pt x="26070" y="2473677"/>
                  </a:lnTo>
                  <a:lnTo>
                    <a:pt x="11712" y="2423911"/>
                  </a:lnTo>
                  <a:lnTo>
                    <a:pt x="2959" y="2372620"/>
                  </a:lnTo>
                  <a:lnTo>
                    <a:pt x="0" y="2320257"/>
                  </a:lnTo>
                  <a:lnTo>
                    <a:pt x="0" y="0"/>
                  </a:lnTo>
                  <a:lnTo>
                    <a:pt x="4948841" y="0"/>
                  </a:lnTo>
                  <a:lnTo>
                    <a:pt x="4948841" y="2784319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sz="3748"/>
            </a:p>
          </p:txBody>
        </p:sp>
        <p:sp>
          <p:nvSpPr>
            <p:cNvPr id="6" name="object 6"/>
            <p:cNvSpPr/>
            <p:nvPr/>
          </p:nvSpPr>
          <p:spPr>
            <a:xfrm>
              <a:off x="4710718" y="222363"/>
              <a:ext cx="1096645" cy="543560"/>
            </a:xfrm>
            <a:custGeom>
              <a:avLst/>
              <a:gdLst/>
              <a:ahLst/>
              <a:cxnLst/>
              <a:rect l="l" t="t" r="r" b="b"/>
              <a:pathLst>
                <a:path w="1096645" h="543560">
                  <a:moveTo>
                    <a:pt x="274460" y="543510"/>
                  </a:moveTo>
                  <a:lnTo>
                    <a:pt x="0" y="541344"/>
                  </a:lnTo>
                  <a:lnTo>
                    <a:pt x="2352" y="494663"/>
                  </a:lnTo>
                  <a:lnTo>
                    <a:pt x="8551" y="449097"/>
                  </a:lnTo>
                  <a:lnTo>
                    <a:pt x="18435" y="404807"/>
                  </a:lnTo>
                  <a:lnTo>
                    <a:pt x="31843" y="361952"/>
                  </a:lnTo>
                  <a:lnTo>
                    <a:pt x="48613" y="320692"/>
                  </a:lnTo>
                  <a:lnTo>
                    <a:pt x="68584" y="281187"/>
                  </a:lnTo>
                  <a:lnTo>
                    <a:pt x="91595" y="243596"/>
                  </a:lnTo>
                  <a:lnTo>
                    <a:pt x="117485" y="208079"/>
                  </a:lnTo>
                  <a:lnTo>
                    <a:pt x="146093" y="174797"/>
                  </a:lnTo>
                  <a:lnTo>
                    <a:pt x="177257" y="143908"/>
                  </a:lnTo>
                  <a:lnTo>
                    <a:pt x="210816" y="115573"/>
                  </a:lnTo>
                  <a:lnTo>
                    <a:pt x="246609" y="89952"/>
                  </a:lnTo>
                  <a:lnTo>
                    <a:pt x="284475" y="67203"/>
                  </a:lnTo>
                  <a:lnTo>
                    <a:pt x="324252" y="47488"/>
                  </a:lnTo>
                  <a:lnTo>
                    <a:pt x="365779" y="30965"/>
                  </a:lnTo>
                  <a:lnTo>
                    <a:pt x="408896" y="17796"/>
                  </a:lnTo>
                  <a:lnTo>
                    <a:pt x="453441" y="8138"/>
                  </a:lnTo>
                  <a:lnTo>
                    <a:pt x="499252" y="2153"/>
                  </a:lnTo>
                  <a:lnTo>
                    <a:pt x="546168" y="0"/>
                  </a:lnTo>
                  <a:lnTo>
                    <a:pt x="593100" y="1789"/>
                  </a:lnTo>
                  <a:lnTo>
                    <a:pt x="638957" y="7418"/>
                  </a:lnTo>
                  <a:lnTo>
                    <a:pt x="683576" y="16729"/>
                  </a:lnTo>
                  <a:lnTo>
                    <a:pt x="726795" y="29564"/>
                  </a:lnTo>
                  <a:lnTo>
                    <a:pt x="768450" y="45764"/>
                  </a:lnTo>
                  <a:lnTo>
                    <a:pt x="808381" y="65170"/>
                  </a:lnTo>
                  <a:lnTo>
                    <a:pt x="846424" y="87623"/>
                  </a:lnTo>
                  <a:lnTo>
                    <a:pt x="882417" y="112966"/>
                  </a:lnTo>
                  <a:lnTo>
                    <a:pt x="916197" y="141040"/>
                  </a:lnTo>
                  <a:lnTo>
                    <a:pt x="947602" y="171686"/>
                  </a:lnTo>
                  <a:lnTo>
                    <a:pt x="976470" y="204745"/>
                  </a:lnTo>
                  <a:lnTo>
                    <a:pt x="1002637" y="240060"/>
                  </a:lnTo>
                  <a:lnTo>
                    <a:pt x="1025943" y="277471"/>
                  </a:lnTo>
                  <a:lnTo>
                    <a:pt x="1046223" y="316820"/>
                  </a:lnTo>
                  <a:lnTo>
                    <a:pt x="1063316" y="357949"/>
                  </a:lnTo>
                  <a:lnTo>
                    <a:pt x="1077059" y="400698"/>
                  </a:lnTo>
                  <a:lnTo>
                    <a:pt x="1087289" y="444910"/>
                  </a:lnTo>
                  <a:lnTo>
                    <a:pt x="1093845" y="490426"/>
                  </a:lnTo>
                  <a:lnTo>
                    <a:pt x="1096564" y="537087"/>
                  </a:lnTo>
                  <a:lnTo>
                    <a:pt x="822128" y="541384"/>
                  </a:lnTo>
                  <a:lnTo>
                    <a:pt x="817018" y="492860"/>
                  </a:lnTo>
                  <a:lnTo>
                    <a:pt x="803768" y="447278"/>
                  </a:lnTo>
                  <a:lnTo>
                    <a:pt x="783141" y="405382"/>
                  </a:lnTo>
                  <a:lnTo>
                    <a:pt x="755902" y="367917"/>
                  </a:lnTo>
                  <a:lnTo>
                    <a:pt x="722814" y="335629"/>
                  </a:lnTo>
                  <a:lnTo>
                    <a:pt x="684640" y="309263"/>
                  </a:lnTo>
                  <a:lnTo>
                    <a:pt x="642144" y="289562"/>
                  </a:lnTo>
                  <a:lnTo>
                    <a:pt x="596089" y="277274"/>
                  </a:lnTo>
                  <a:lnTo>
                    <a:pt x="547239" y="273141"/>
                  </a:lnTo>
                  <a:lnTo>
                    <a:pt x="498422" y="277653"/>
                  </a:lnTo>
                  <a:lnTo>
                    <a:pt x="452465" y="290299"/>
                  </a:lnTo>
                  <a:lnTo>
                    <a:pt x="410124" y="310328"/>
                  </a:lnTo>
                  <a:lnTo>
                    <a:pt x="372158" y="336990"/>
                  </a:lnTo>
                  <a:lnTo>
                    <a:pt x="339324" y="369534"/>
                  </a:lnTo>
                  <a:lnTo>
                    <a:pt x="312380" y="407209"/>
                  </a:lnTo>
                  <a:lnTo>
                    <a:pt x="292083" y="449264"/>
                  </a:lnTo>
                  <a:lnTo>
                    <a:pt x="279190" y="494948"/>
                  </a:lnTo>
                  <a:lnTo>
                    <a:pt x="274460" y="543510"/>
                  </a:lnTo>
                  <a:close/>
                </a:path>
              </a:pathLst>
            </a:custGeom>
            <a:solidFill>
              <a:srgbClr val="818183"/>
            </a:solidFill>
          </p:spPr>
          <p:txBody>
            <a:bodyPr wrap="square" lIns="0" tIns="0" rIns="0" bIns="0" rtlCol="0"/>
            <a:lstStyle/>
            <a:p>
              <a:endParaRPr sz="3748"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279166" y="1442485"/>
            <a:ext cx="9692772" cy="3455537"/>
          </a:xfrm>
          <a:prstGeom prst="rect">
            <a:avLst/>
          </a:prstGeom>
        </p:spPr>
        <p:txBody>
          <a:bodyPr vert="horz" wrap="square" lIns="0" tIns="33059" rIns="0" bIns="0" rtlCol="0">
            <a:spAutoFit/>
          </a:bodyPr>
          <a:lstStyle/>
          <a:p>
            <a:pPr marL="26446" algn="ctr">
              <a:spcBef>
                <a:spcPts val="260"/>
              </a:spcBef>
            </a:pP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73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104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3748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4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83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ASSURANCE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-3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3748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94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AMR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6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SURVEILLANCE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5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sz="3748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THIKA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73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-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748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5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MICROBIOLOGY</a:t>
            </a:r>
            <a:r>
              <a:rPr lang="en-US" sz="3748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48" b="1" spc="73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en-US" sz="3748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446" algn="ctr">
              <a:spcBef>
                <a:spcPts val="260"/>
              </a:spcBef>
            </a:pPr>
            <a:endParaRPr lang="en-US" sz="3748" b="1" spc="10" dirty="0">
              <a:solidFill>
                <a:srgbClr val="26316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46" algn="ctr">
              <a:spcBef>
                <a:spcPts val="260"/>
              </a:spcBef>
            </a:pPr>
            <a:r>
              <a:rPr lang="en-US" sz="2082" b="1" spc="5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AUTHOR:</a:t>
            </a:r>
            <a:r>
              <a:rPr lang="en-US" sz="2082" b="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82" b="1" spc="4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82" b="1" spc="3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AITH </a:t>
            </a:r>
            <a:r>
              <a:rPr lang="en-US" sz="2082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n-US" sz="2082" b="1" spc="4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MAINA</a:t>
            </a:r>
            <a:r>
              <a:rPr lang="en-US" sz="2082" b="1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BRIAN M. </a:t>
            </a:r>
            <a:r>
              <a:rPr lang="en-US" sz="2082" b="1" spc="21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MUGW</a:t>
            </a:r>
            <a:r>
              <a:rPr lang="en-US" sz="2082" b="1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  <a:p>
            <a:pPr marL="26446" algn="ctr">
              <a:spcBef>
                <a:spcPts val="260"/>
              </a:spcBef>
            </a:pPr>
            <a:endParaRPr lang="en-US" sz="2082" b="1" spc="21" dirty="0">
              <a:solidFill>
                <a:srgbClr val="26316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446" algn="ctr">
              <a:spcBef>
                <a:spcPts val="260"/>
              </a:spcBef>
            </a:pPr>
            <a:r>
              <a:rPr lang="en-US" sz="2082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AFFILIATION: </a:t>
            </a:r>
            <a:r>
              <a:rPr lang="en-US" sz="2082" b="1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THIKA </a:t>
            </a:r>
            <a:r>
              <a:rPr lang="en-US" sz="2082" b="1" spc="73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en-US" sz="2082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82" b="1" spc="-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82" b="1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82" b="1" spc="5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MICROBIOLOGY</a:t>
            </a:r>
            <a:r>
              <a:rPr lang="en-US" sz="2082" b="1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82" b="1" spc="73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en-US" sz="2082" b="1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8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1E6A45-A288-48FD-9C60-226773413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3742"/>
          </a:xfrm>
        </p:spPr>
        <p:txBody>
          <a:bodyPr/>
          <a:lstStyle/>
          <a:p>
            <a:r>
              <a:rPr lang="en-GB" b="1" dirty="0"/>
              <a:t>Thank You</a:t>
            </a:r>
            <a:endParaRPr lang="en-KE" b="1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33A4EC58-30EA-55D0-76C7-C6C8CAA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7158"/>
            <a:ext cx="9144000" cy="279132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This work is supported by US </a:t>
            </a:r>
            <a:r>
              <a:rPr lang="en-GB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for Disease Control and  implemented in collaboration with the Ministry of Health and Kiambu County Health Department. </a:t>
            </a:r>
          </a:p>
          <a:p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GB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The findings and conclusions in this presentation are those of the author(s) and do not necessarily represent the views of the </a:t>
            </a:r>
            <a:r>
              <a:rPr lang="en-GB" b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for Disease Control and Prevention/Agency</a:t>
            </a:r>
            <a:endParaRPr lang="en-K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5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940632" y="0"/>
            <a:ext cx="4937479" cy="5474956"/>
            <a:chOff x="0" y="0"/>
            <a:chExt cx="2545715" cy="292227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68985" cy="760730"/>
            </a:xfrm>
            <a:custGeom>
              <a:avLst/>
              <a:gdLst/>
              <a:ahLst/>
              <a:cxnLst/>
              <a:rect l="l" t="t" r="r" b="b"/>
              <a:pathLst>
                <a:path w="768985" h="760730">
                  <a:moveTo>
                    <a:pt x="0" y="760213"/>
                  </a:moveTo>
                  <a:lnTo>
                    <a:pt x="0" y="623537"/>
                  </a:lnTo>
                  <a:lnTo>
                    <a:pt x="49148" y="622321"/>
                  </a:lnTo>
                  <a:lnTo>
                    <a:pt x="98780" y="617060"/>
                  </a:lnTo>
                  <a:lnTo>
                    <a:pt x="147611" y="607869"/>
                  </a:lnTo>
                  <a:lnTo>
                    <a:pt x="195421" y="594836"/>
                  </a:lnTo>
                  <a:lnTo>
                    <a:pt x="241992" y="578051"/>
                  </a:lnTo>
                  <a:lnTo>
                    <a:pt x="287103" y="557603"/>
                  </a:lnTo>
                  <a:lnTo>
                    <a:pt x="330534" y="533582"/>
                  </a:lnTo>
                  <a:lnTo>
                    <a:pt x="372067" y="506076"/>
                  </a:lnTo>
                  <a:lnTo>
                    <a:pt x="411481" y="475175"/>
                  </a:lnTo>
                  <a:lnTo>
                    <a:pt x="448558" y="440968"/>
                  </a:lnTo>
                  <a:lnTo>
                    <a:pt x="482796" y="403868"/>
                  </a:lnTo>
                  <a:lnTo>
                    <a:pt x="513782" y="364376"/>
                  </a:lnTo>
                  <a:lnTo>
                    <a:pt x="541425" y="322713"/>
                  </a:lnTo>
                  <a:lnTo>
                    <a:pt x="565635" y="279100"/>
                  </a:lnTo>
                  <a:lnTo>
                    <a:pt x="586321" y="233758"/>
                  </a:lnTo>
                  <a:lnTo>
                    <a:pt x="603392" y="186907"/>
                  </a:lnTo>
                  <a:lnTo>
                    <a:pt x="616759" y="138769"/>
                  </a:lnTo>
                  <a:lnTo>
                    <a:pt x="626332" y="89563"/>
                  </a:lnTo>
                  <a:lnTo>
                    <a:pt x="632021" y="39429"/>
                  </a:lnTo>
                  <a:lnTo>
                    <a:pt x="633352" y="0"/>
                  </a:lnTo>
                  <a:lnTo>
                    <a:pt x="768836" y="0"/>
                  </a:lnTo>
                  <a:lnTo>
                    <a:pt x="767758" y="39512"/>
                  </a:lnTo>
                  <a:lnTo>
                    <a:pt x="762998" y="90359"/>
                  </a:lnTo>
                  <a:lnTo>
                    <a:pt x="754922" y="140636"/>
                  </a:lnTo>
                  <a:lnTo>
                    <a:pt x="743601" y="190106"/>
                  </a:lnTo>
                  <a:lnTo>
                    <a:pt x="729100" y="238611"/>
                  </a:lnTo>
                  <a:lnTo>
                    <a:pt x="711480" y="285998"/>
                  </a:lnTo>
                  <a:lnTo>
                    <a:pt x="690807" y="332110"/>
                  </a:lnTo>
                  <a:lnTo>
                    <a:pt x="667144" y="376791"/>
                  </a:lnTo>
                  <a:lnTo>
                    <a:pt x="640555" y="419888"/>
                  </a:lnTo>
                  <a:lnTo>
                    <a:pt x="611103" y="461243"/>
                  </a:lnTo>
                  <a:lnTo>
                    <a:pt x="578852" y="500702"/>
                  </a:lnTo>
                  <a:lnTo>
                    <a:pt x="543866" y="538109"/>
                  </a:lnTo>
                  <a:lnTo>
                    <a:pt x="506478" y="573068"/>
                  </a:lnTo>
                  <a:lnTo>
                    <a:pt x="467084" y="605247"/>
                  </a:lnTo>
                  <a:lnTo>
                    <a:pt x="425839" y="634582"/>
                  </a:lnTo>
                  <a:lnTo>
                    <a:pt x="382896" y="661010"/>
                  </a:lnTo>
                  <a:lnTo>
                    <a:pt x="338411" y="684469"/>
                  </a:lnTo>
                  <a:lnTo>
                    <a:pt x="292538" y="704897"/>
                  </a:lnTo>
                  <a:lnTo>
                    <a:pt x="245432" y="722229"/>
                  </a:lnTo>
                  <a:lnTo>
                    <a:pt x="197247" y="736404"/>
                  </a:lnTo>
                  <a:lnTo>
                    <a:pt x="148138" y="747358"/>
                  </a:lnTo>
                  <a:lnTo>
                    <a:pt x="98259" y="755029"/>
                  </a:lnTo>
                  <a:lnTo>
                    <a:pt x="47766" y="759354"/>
                  </a:lnTo>
                  <a:lnTo>
                    <a:pt x="0" y="760213"/>
                  </a:lnTo>
                  <a:close/>
                </a:path>
              </a:pathLst>
            </a:custGeom>
            <a:solidFill>
              <a:srgbClr val="FABC00"/>
            </a:solidFill>
          </p:spPr>
          <p:txBody>
            <a:bodyPr wrap="square" lIns="0" tIns="0" rIns="0" bIns="0" rtlCol="0"/>
            <a:lstStyle/>
            <a:p>
              <a:endParaRPr sz="3748"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6951" y="473320"/>
              <a:ext cx="2088239" cy="2448496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291840" y="1492471"/>
            <a:ext cx="8505886" cy="3981634"/>
          </a:xfrm>
          <a:prstGeom prst="rect">
            <a:avLst/>
          </a:prstGeom>
        </p:spPr>
        <p:txBody>
          <a:bodyPr vert="horz" wrap="square" lIns="0" tIns="26447" rIns="0" bIns="0" rtlCol="0">
            <a:spAutoFit/>
          </a:bodyPr>
          <a:lstStyle/>
          <a:p>
            <a:pPr marL="383474" marR="10579" indent="-357027">
              <a:spcBef>
                <a:spcPts val="208"/>
              </a:spcBef>
              <a:buFont typeface="Arial" panose="020B0604020202020204" pitchFamily="34" charset="0"/>
              <a:buChar char="•"/>
            </a:pP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Thika</a:t>
            </a:r>
            <a:r>
              <a:rPr sz="2800" spc="-146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</a:t>
            </a:r>
            <a:r>
              <a:rPr sz="2800" spc="-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800" spc="-135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15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2800" spc="-135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sz="2800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sz="2800" spc="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sz="2800" spc="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sz="2800" spc="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sz="2800" spc="-135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800" spc="-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sz="2800" spc="-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ory</a:t>
            </a:r>
            <a:r>
              <a:rPr sz="2800" spc="-135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3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sz="2800" spc="-5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83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83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6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800" spc="-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83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sz="2800" spc="-146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3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-146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4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800" spc="3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135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73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6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94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2800" spc="-146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6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135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6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800" spc="-6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3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83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 </a:t>
            </a:r>
            <a:r>
              <a:rPr sz="2800" spc="-6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5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-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-5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2800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800" spc="6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4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sz="2800" spc="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sz="2800" spc="-146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5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800" spc="-83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sz="2800" spc="-146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83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sz="2800" spc="-62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sz="2800" spc="3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135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800" spc="31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800" spc="10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800" spc="-10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800" spc="62" dirty="0">
                <a:solidFill>
                  <a:srgbClr val="2631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sz="2800" spc="94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spc="94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IPC </a:t>
            </a:r>
            <a:r>
              <a:rPr lang="en-US" sz="2800" spc="3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diagnostic arm</a:t>
            </a:r>
            <a:r>
              <a:rPr sz="2800" spc="-146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46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AMR</a:t>
            </a:r>
          </a:p>
          <a:p>
            <a:pPr marL="383474" marR="10579" indent="-357027">
              <a:spcBef>
                <a:spcPts val="208"/>
              </a:spcBef>
              <a:buFont typeface="Arial" panose="020B0604020202020204" pitchFamily="34" charset="0"/>
              <a:buChar char="•"/>
            </a:pPr>
            <a:r>
              <a:rPr lang="en-US"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Microbiology lab key role in AMR surveillance at the hospital:</a:t>
            </a:r>
          </a:p>
          <a:p>
            <a:pPr marL="959683" marR="10579" lvl="1" indent="-476037">
              <a:spcBef>
                <a:spcPts val="208"/>
              </a:spcBef>
              <a:buFont typeface="+mj-lt"/>
              <a:buAutoNum type="alphaLcPeriod"/>
            </a:pPr>
            <a:r>
              <a:rPr lang="en-US"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 IPC team in monitoring and evaluating AMR surveillance protocols</a:t>
            </a:r>
          </a:p>
          <a:p>
            <a:pPr marL="959683" marR="10579" lvl="1" indent="-476037">
              <a:spcBef>
                <a:spcPts val="208"/>
              </a:spcBef>
              <a:buFont typeface="+mj-lt"/>
              <a:buAutoNum type="alphaLcPeriod"/>
            </a:pPr>
            <a:r>
              <a:rPr lang="en-US" sz="2800" spc="-21" dirty="0">
                <a:solidFill>
                  <a:srgbClr val="29357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up-to-date microbiology techniques for rapid diagnostics</a:t>
            </a:r>
            <a:endParaRPr lang="en-US" sz="2800" spc="-237" dirty="0">
              <a:solidFill>
                <a:srgbClr val="26316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096000" y="799598"/>
            <a:ext cx="3904580" cy="475290"/>
          </a:xfrm>
          <a:prstGeom prst="rect">
            <a:avLst/>
          </a:prstGeom>
        </p:spPr>
        <p:txBody>
          <a:bodyPr vert="horz" wrap="square" lIns="0" tIns="26447" rIns="0" bIns="0" rtlCol="0" anchor="ctr">
            <a:spAutoFit/>
          </a:bodyPr>
          <a:lstStyle/>
          <a:p>
            <a:pPr marL="26446">
              <a:lnSpc>
                <a:spcPct val="100000"/>
              </a:lnSpc>
              <a:spcBef>
                <a:spcPts val="208"/>
              </a:spcBef>
            </a:pPr>
            <a:r>
              <a:rPr sz="2915" b="1" spc="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INTRODUCTION</a:t>
            </a:r>
            <a:endParaRPr sz="3332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4741" y="1408455"/>
            <a:ext cx="4130449" cy="4475539"/>
            <a:chOff x="0" y="0"/>
            <a:chExt cx="2544951" cy="2729488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68985" cy="760730"/>
            </a:xfrm>
            <a:custGeom>
              <a:avLst/>
              <a:gdLst/>
              <a:ahLst/>
              <a:cxnLst/>
              <a:rect l="l" t="t" r="r" b="b"/>
              <a:pathLst>
                <a:path w="768985" h="760730">
                  <a:moveTo>
                    <a:pt x="0" y="760213"/>
                  </a:moveTo>
                  <a:lnTo>
                    <a:pt x="0" y="623537"/>
                  </a:lnTo>
                  <a:lnTo>
                    <a:pt x="49148" y="622321"/>
                  </a:lnTo>
                  <a:lnTo>
                    <a:pt x="98780" y="617060"/>
                  </a:lnTo>
                  <a:lnTo>
                    <a:pt x="147611" y="607869"/>
                  </a:lnTo>
                  <a:lnTo>
                    <a:pt x="195421" y="594836"/>
                  </a:lnTo>
                  <a:lnTo>
                    <a:pt x="241992" y="578051"/>
                  </a:lnTo>
                  <a:lnTo>
                    <a:pt x="287103" y="557603"/>
                  </a:lnTo>
                  <a:lnTo>
                    <a:pt x="330534" y="533582"/>
                  </a:lnTo>
                  <a:lnTo>
                    <a:pt x="372067" y="506076"/>
                  </a:lnTo>
                  <a:lnTo>
                    <a:pt x="411481" y="475175"/>
                  </a:lnTo>
                  <a:lnTo>
                    <a:pt x="448558" y="440968"/>
                  </a:lnTo>
                  <a:lnTo>
                    <a:pt x="482796" y="403868"/>
                  </a:lnTo>
                  <a:lnTo>
                    <a:pt x="513782" y="364376"/>
                  </a:lnTo>
                  <a:lnTo>
                    <a:pt x="541425" y="322713"/>
                  </a:lnTo>
                  <a:lnTo>
                    <a:pt x="565635" y="279100"/>
                  </a:lnTo>
                  <a:lnTo>
                    <a:pt x="586321" y="233758"/>
                  </a:lnTo>
                  <a:lnTo>
                    <a:pt x="603392" y="186907"/>
                  </a:lnTo>
                  <a:lnTo>
                    <a:pt x="616759" y="138769"/>
                  </a:lnTo>
                  <a:lnTo>
                    <a:pt x="626332" y="89563"/>
                  </a:lnTo>
                  <a:lnTo>
                    <a:pt x="632021" y="39429"/>
                  </a:lnTo>
                  <a:lnTo>
                    <a:pt x="633352" y="0"/>
                  </a:lnTo>
                  <a:lnTo>
                    <a:pt x="768836" y="0"/>
                  </a:lnTo>
                  <a:lnTo>
                    <a:pt x="767758" y="39512"/>
                  </a:lnTo>
                  <a:lnTo>
                    <a:pt x="762998" y="90359"/>
                  </a:lnTo>
                  <a:lnTo>
                    <a:pt x="754922" y="140636"/>
                  </a:lnTo>
                  <a:lnTo>
                    <a:pt x="743601" y="190106"/>
                  </a:lnTo>
                  <a:lnTo>
                    <a:pt x="729100" y="238611"/>
                  </a:lnTo>
                  <a:lnTo>
                    <a:pt x="711480" y="285998"/>
                  </a:lnTo>
                  <a:lnTo>
                    <a:pt x="690807" y="332110"/>
                  </a:lnTo>
                  <a:lnTo>
                    <a:pt x="667144" y="376791"/>
                  </a:lnTo>
                  <a:lnTo>
                    <a:pt x="640555" y="419888"/>
                  </a:lnTo>
                  <a:lnTo>
                    <a:pt x="611103" y="461243"/>
                  </a:lnTo>
                  <a:lnTo>
                    <a:pt x="578852" y="500702"/>
                  </a:lnTo>
                  <a:lnTo>
                    <a:pt x="543866" y="538109"/>
                  </a:lnTo>
                  <a:lnTo>
                    <a:pt x="506478" y="573068"/>
                  </a:lnTo>
                  <a:lnTo>
                    <a:pt x="467084" y="605247"/>
                  </a:lnTo>
                  <a:lnTo>
                    <a:pt x="425839" y="634582"/>
                  </a:lnTo>
                  <a:lnTo>
                    <a:pt x="382896" y="661010"/>
                  </a:lnTo>
                  <a:lnTo>
                    <a:pt x="338411" y="684469"/>
                  </a:lnTo>
                  <a:lnTo>
                    <a:pt x="292538" y="704897"/>
                  </a:lnTo>
                  <a:lnTo>
                    <a:pt x="245432" y="722229"/>
                  </a:lnTo>
                  <a:lnTo>
                    <a:pt x="197247" y="736404"/>
                  </a:lnTo>
                  <a:lnTo>
                    <a:pt x="148138" y="747358"/>
                  </a:lnTo>
                  <a:lnTo>
                    <a:pt x="98259" y="755029"/>
                  </a:lnTo>
                  <a:lnTo>
                    <a:pt x="47766" y="759354"/>
                  </a:lnTo>
                  <a:lnTo>
                    <a:pt x="0" y="760213"/>
                  </a:lnTo>
                  <a:close/>
                </a:path>
              </a:pathLst>
            </a:custGeom>
            <a:solidFill>
              <a:srgbClr val="FABC00"/>
            </a:solidFill>
          </p:spPr>
          <p:txBody>
            <a:bodyPr wrap="square" lIns="0" tIns="0" rIns="0" bIns="0" rtlCol="0"/>
            <a:lstStyle/>
            <a:p>
              <a:endParaRPr sz="3748"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6951" y="1001488"/>
              <a:ext cx="2088000" cy="172800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066677" y="1828800"/>
            <a:ext cx="6415790" cy="3599158"/>
          </a:xfrm>
          <a:prstGeom prst="rect">
            <a:avLst/>
          </a:prstGeom>
        </p:spPr>
        <p:txBody>
          <a:bodyPr vert="horz" wrap="square" lIns="0" tIns="26447" rIns="0" bIns="0" rtlCol="0" anchor="t">
            <a:spAutoFit/>
          </a:bodyPr>
          <a:lstStyle/>
          <a:p>
            <a:pPr marL="383474" marR="10579" indent="-357027">
              <a:lnSpc>
                <a:spcPct val="200000"/>
              </a:lnSpc>
              <a:spcBef>
                <a:spcPts val="208"/>
              </a:spcBef>
              <a:buFont typeface="Arial" panose="020B0604020202020204" pitchFamily="34" charset="0"/>
              <a:buChar char="•"/>
            </a:pPr>
            <a:r>
              <a:rPr lang="en-US" sz="2400" spc="-7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6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h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-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s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s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6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u</a:t>
            </a:r>
            <a:r>
              <a:rPr lang="en-US" sz="24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d</a:t>
            </a:r>
            <a:r>
              <a:rPr lang="en-US" sz="2400" spc="-8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y</a:t>
            </a:r>
            <a:r>
              <a:rPr lang="en-US" sz="2400" spc="-146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11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v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-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u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at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s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h</a:t>
            </a:r>
            <a:r>
              <a:rPr lang="en-US" sz="2400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146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146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f</a:t>
            </a:r>
            <a:r>
              <a:rPr lang="en-US" sz="2400" spc="-146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q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u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-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it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y  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-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ss</a:t>
            </a:r>
            <a:r>
              <a:rPr lang="en-US" sz="2400" spc="6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u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-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6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n</a:t>
            </a:r>
            <a:r>
              <a:rPr lang="en-US" sz="2400" spc="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c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n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h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-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b</a:t>
            </a:r>
            <a:r>
              <a:rPr lang="en-US" sz="2400" spc="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at</a:t>
            </a:r>
            <a:r>
              <a:rPr lang="en-US" sz="2400" spc="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-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y</a:t>
            </a:r>
            <a:r>
              <a:rPr lang="en-US" sz="2400" spc="-10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'</a:t>
            </a:r>
            <a:r>
              <a:rPr lang="en-US" sz="2400" spc="-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s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b</a:t>
            </a:r>
            <a:r>
              <a:rPr lang="en-US" sz="2400" spc="-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lit</a:t>
            </a:r>
            <a:r>
              <a:rPr lang="en-US" sz="2400" spc="-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y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  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f</a:t>
            </a:r>
            <a:r>
              <a:rPr lang="en-US" sz="2400" spc="-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f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c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-11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v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-8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y</a:t>
            </a:r>
            <a:r>
              <a:rPr lang="en-US" sz="2400" spc="-146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13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m</a:t>
            </a:r>
            <a:r>
              <a:rPr lang="en-US" sz="2400" spc="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n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n</a:t>
            </a:r>
            <a:r>
              <a:rPr lang="en-US" sz="2400" spc="8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d</a:t>
            </a:r>
            <a:r>
              <a:rPr lang="en-US" sz="2400" spc="-146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c</a:t>
            </a:r>
            <a:r>
              <a:rPr lang="en-US" sz="2400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k  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n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m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c</a:t>
            </a:r>
            <a:r>
              <a:rPr lang="en-US" sz="2400" spc="-6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b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s</a:t>
            </a:r>
            <a:r>
              <a:rPr lang="en-US" sz="2400" spc="-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-5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s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6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n</a:t>
            </a:r>
            <a:r>
              <a:rPr lang="en-US" sz="24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c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7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-11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5</a:t>
            </a:r>
            <a:r>
              <a:rPr lang="en-US" sz="24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H  </a:t>
            </a:r>
            <a:r>
              <a:rPr lang="en-US" sz="2400" spc="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m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c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8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b</a:t>
            </a:r>
            <a:r>
              <a:rPr lang="en-US" sz="2400" spc="-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i</a:t>
            </a:r>
            <a:r>
              <a:rPr lang="en-US" sz="24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g</a:t>
            </a:r>
            <a:r>
              <a:rPr lang="en-US" sz="2400" spc="-8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y</a:t>
            </a:r>
            <a:r>
              <a:rPr lang="en-US" sz="2400" spc="-146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</a:t>
            </a:r>
            <a:r>
              <a:rPr lang="en-US" sz="24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l</a:t>
            </a:r>
            <a:r>
              <a:rPr lang="en-US" sz="2400" spc="-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b</a:t>
            </a:r>
            <a:r>
              <a:rPr lang="en-US" sz="24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-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a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t</a:t>
            </a:r>
            <a:r>
              <a:rPr lang="en-US" sz="24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o</a:t>
            </a:r>
            <a:r>
              <a:rPr lang="en-US" sz="2400" spc="-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</a:t>
            </a:r>
            <a:r>
              <a:rPr lang="en-US" sz="24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y</a:t>
            </a:r>
            <a:endParaRPr lang="en-US" sz="2400" spc="-237" dirty="0">
              <a:solidFill>
                <a:srgbClr val="29357A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18733" y="1207497"/>
            <a:ext cx="3402975" cy="475290"/>
          </a:xfrm>
          <a:prstGeom prst="rect">
            <a:avLst/>
          </a:prstGeom>
        </p:spPr>
        <p:txBody>
          <a:bodyPr vert="horz" wrap="square" lIns="0" tIns="26447" rIns="0" bIns="0" rtlCol="0" anchor="ctr">
            <a:spAutoFit/>
          </a:bodyPr>
          <a:lstStyle/>
          <a:p>
            <a:pPr marL="26446">
              <a:lnSpc>
                <a:spcPct val="100000"/>
              </a:lnSpc>
              <a:spcBef>
                <a:spcPts val="208"/>
              </a:spcBef>
            </a:pPr>
            <a:r>
              <a:rPr sz="2915" b="1" spc="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INTRODUCTION</a:t>
            </a:r>
            <a:endParaRPr sz="3124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315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4761" y="1227003"/>
            <a:ext cx="4348610" cy="509882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25303" y="1126270"/>
            <a:ext cx="3296405" cy="464269"/>
          </a:xfrm>
          <a:prstGeom prst="rect">
            <a:avLst/>
          </a:prstGeom>
        </p:spPr>
        <p:txBody>
          <a:bodyPr vert="horz" wrap="square" lIns="0" tIns="33059" rIns="0" bIns="0" rtlCol="0" anchor="ctr">
            <a:spAutoFit/>
          </a:bodyPr>
          <a:lstStyle/>
          <a:p>
            <a:pPr marL="26446">
              <a:lnSpc>
                <a:spcPct val="100000"/>
              </a:lnSpc>
              <a:spcBef>
                <a:spcPts val="260"/>
              </a:spcBef>
            </a:pPr>
            <a:r>
              <a:rPr lang="en-US" sz="2800" b="1" spc="12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sz="2800" b="1" spc="125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61744" y="1967198"/>
            <a:ext cx="6865495" cy="3595896"/>
          </a:xfrm>
          <a:prstGeom prst="rect">
            <a:avLst/>
          </a:prstGeom>
        </p:spPr>
        <p:txBody>
          <a:bodyPr vert="horz" wrap="square" lIns="0" tIns="33059" rIns="0" bIns="0" rtlCol="0">
            <a:spAutoFit/>
          </a:bodyPr>
          <a:lstStyle/>
          <a:p>
            <a:pPr marL="26446" marR="10579">
              <a:spcBef>
                <a:spcPts val="260"/>
              </a:spcBef>
            </a:pPr>
            <a:r>
              <a:rPr lang="en-US" sz="2800" spc="-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et</a:t>
            </a:r>
            <a:r>
              <a:rPr sz="28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6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sz="2800" spc="-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sz="2800" spc="12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sz="2800" spc="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10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800" spc="-94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10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8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sz="2800" spc="-7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sz="2800" spc="-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sz="280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800" spc="-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13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was used</a:t>
            </a:r>
            <a:r>
              <a:rPr sz="2800" spc="-13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spc="-13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to  </a:t>
            </a:r>
            <a:r>
              <a:rPr sz="28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-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ss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-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ss</a:t>
            </a:r>
            <a:endParaRPr lang="en-US" sz="2800" spc="-135" dirty="0">
              <a:solidFill>
                <a:srgbClr val="26316F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6446" marR="10579">
              <a:spcBef>
                <a:spcPts val="260"/>
              </a:spcBef>
            </a:pPr>
            <a:r>
              <a:rPr sz="2800" spc="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quarterly </a:t>
            </a:r>
            <a:r>
              <a:rPr sz="2800" spc="5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sz="28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5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</a:t>
            </a:r>
            <a:r>
              <a:rPr sz="2800" spc="5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sz="28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rm</a:t>
            </a:r>
            <a:r>
              <a:rPr sz="2800" spc="5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nce </a:t>
            </a:r>
            <a:r>
              <a:rPr sz="2800" spc="3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sz="28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 </a:t>
            </a:r>
            <a:r>
              <a:rPr sz="28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</a:t>
            </a:r>
            <a:r>
              <a:rPr lang="en-US" sz="28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</a:p>
          <a:p>
            <a:pPr marL="383474" marR="10579" indent="-357027">
              <a:spcBef>
                <a:spcPts val="260"/>
              </a:spcBef>
              <a:buFont typeface="Arial" panose="020B0604020202020204" pitchFamily="34" charset="0"/>
              <a:buChar char="•"/>
            </a:pP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National </a:t>
            </a:r>
            <a:r>
              <a:rPr sz="2800" spc="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sz="2800" spc="94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</a:t>
            </a:r>
            <a:r>
              <a:rPr sz="2800" spc="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blic </a:t>
            </a:r>
            <a:r>
              <a:rPr sz="28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Heal</a:t>
            </a:r>
            <a:r>
              <a:rPr sz="2800" spc="5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 </a:t>
            </a:r>
            <a:r>
              <a:rPr sz="2800" spc="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Labo</a:t>
            </a:r>
            <a:r>
              <a:rPr sz="2800" spc="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ory </a:t>
            </a:r>
            <a:r>
              <a:rPr sz="28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-7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x</a:t>
            </a:r>
            <a:r>
              <a:rPr sz="280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-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10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8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12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</a:t>
            </a:r>
            <a:r>
              <a:rPr sz="2800" spc="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</a:t>
            </a:r>
            <a:r>
              <a:rPr sz="2800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li</a:t>
            </a:r>
            <a:r>
              <a:rPr sz="2800" spc="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-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-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ss</a:t>
            </a:r>
            <a:r>
              <a:rPr sz="2800" spc="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-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ss</a:t>
            </a:r>
            <a:r>
              <a:rPr sz="2800" spc="198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10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-198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sz="2800" spc="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800" spc="208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sz="2800" spc="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</a:t>
            </a:r>
            <a:r>
              <a:rPr sz="2800" spc="5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sz="2800" spc="-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-  </a:t>
            </a:r>
            <a:r>
              <a:rPr sz="28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10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</a:t>
            </a:r>
            <a:r>
              <a:rPr sz="2800" spc="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-198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2800" spc="10" dirty="0">
              <a:solidFill>
                <a:srgbClr val="29357A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83474" marR="10579" indent="-357027">
              <a:spcBef>
                <a:spcPts val="260"/>
              </a:spcBef>
              <a:buFont typeface="Arial" panose="020B0604020202020204" pitchFamily="34" charset="0"/>
              <a:buChar char="•"/>
            </a:pPr>
            <a:r>
              <a:rPr sz="2800" spc="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229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sz="2800" spc="8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-8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sz="2800" spc="9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</a:t>
            </a:r>
            <a:r>
              <a:rPr sz="2800" spc="-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-94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80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ll</a:t>
            </a:r>
            <a:r>
              <a:rPr sz="2800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spc="104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800" spc="7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-135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-18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800" spc="-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sz="2800" spc="6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sz="280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sz="2800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sz="280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  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test</a:t>
            </a:r>
            <a:r>
              <a:rPr sz="2800" spc="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sz="28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repo</a:t>
            </a:r>
            <a:r>
              <a:rPr sz="2800" spc="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sz="2800" spc="2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21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sz="2800" spc="-13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se</a:t>
            </a:r>
            <a:r>
              <a:rPr sz="2800" spc="42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sz="2800" spc="42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sz="2800" spc="-135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31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</a:t>
            </a:r>
            <a:r>
              <a:rPr sz="2800" spc="-146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sz="2800" spc="7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NPHL.</a:t>
            </a:r>
            <a:endParaRPr sz="2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92FD57-105F-5FCF-38CA-0E93C5807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961" y="1408963"/>
            <a:ext cx="9181298" cy="807401"/>
          </a:xfrm>
        </p:spPr>
        <p:txBody>
          <a:bodyPr/>
          <a:lstStyle/>
          <a:p>
            <a:r>
              <a:rPr lang="en-US" sz="2915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  <a:br>
              <a:rPr lang="en-US" sz="29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2082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NPHL-EQA Performance</a:t>
            </a:r>
            <a:endParaRPr lang="en-KE" sz="2082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F9099C-FF7C-6AC0-23B2-ED6EBACF39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88" y="2688971"/>
            <a:ext cx="10937320" cy="262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805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92FD57-105F-5FCF-38CA-0E93C5807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961" y="1408963"/>
            <a:ext cx="9181298" cy="807401"/>
          </a:xfrm>
        </p:spPr>
        <p:txBody>
          <a:bodyPr/>
          <a:lstStyle/>
          <a:p>
            <a:r>
              <a:rPr lang="en-US" sz="2915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  <a:br>
              <a:rPr lang="en-US" sz="29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2082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NPHL-EQA Score</a:t>
            </a:r>
            <a:endParaRPr lang="en-KE" sz="2082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F9099C-FF7C-6AC0-23B2-ED6EBACF39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9673" y="2448232"/>
            <a:ext cx="8472184" cy="325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721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92FD57-105F-5FCF-38CA-0E93C5807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961" y="1408963"/>
            <a:ext cx="9181298" cy="807401"/>
          </a:xfrm>
        </p:spPr>
        <p:txBody>
          <a:bodyPr/>
          <a:lstStyle/>
          <a:p>
            <a:r>
              <a:rPr lang="en-US" sz="2915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  <a:br>
              <a:rPr lang="en-US" sz="29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1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2082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AMR Surveillance Isolate Retesting Report</a:t>
            </a:r>
            <a:endParaRPr lang="en-KE" sz="2082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F9099C-FF7C-6AC0-23B2-ED6EBACF39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899" y="2773180"/>
            <a:ext cx="10838369" cy="1978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924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132"/>
            <a:ext cx="12192000" cy="6831223"/>
          </a:xfrm>
          <a:custGeom>
            <a:avLst/>
            <a:gdLst/>
            <a:ahLst/>
            <a:cxnLst/>
            <a:rect l="l" t="t" r="r" b="b"/>
            <a:pathLst>
              <a:path w="5854700" h="3280410">
                <a:moveTo>
                  <a:pt x="0" y="0"/>
                </a:moveTo>
                <a:lnTo>
                  <a:pt x="5854699" y="0"/>
                </a:lnTo>
                <a:lnTo>
                  <a:pt x="5854699" y="3280157"/>
                </a:lnTo>
                <a:lnTo>
                  <a:pt x="0" y="3280157"/>
                </a:lnTo>
                <a:lnTo>
                  <a:pt x="0" y="0"/>
                </a:lnTo>
                <a:close/>
              </a:path>
            </a:pathLst>
          </a:custGeom>
          <a:solidFill>
            <a:srgbClr val="74C3BF"/>
          </a:solidFill>
        </p:spPr>
        <p:txBody>
          <a:bodyPr wrap="square" lIns="0" tIns="0" rIns="0" bIns="0" rtlCol="0"/>
          <a:lstStyle/>
          <a:p>
            <a:endParaRPr sz="3748"/>
          </a:p>
        </p:txBody>
      </p:sp>
      <p:sp>
        <p:nvSpPr>
          <p:cNvPr id="3" name="object 3"/>
          <p:cNvSpPr/>
          <p:nvPr/>
        </p:nvSpPr>
        <p:spPr>
          <a:xfrm>
            <a:off x="10011458" y="4318717"/>
            <a:ext cx="2180543" cy="2516418"/>
          </a:xfrm>
          <a:custGeom>
            <a:avLst/>
            <a:gdLst/>
            <a:ahLst/>
            <a:cxnLst/>
            <a:rect l="l" t="t" r="r" b="b"/>
            <a:pathLst>
              <a:path w="1047114" h="1208404">
                <a:moveTo>
                  <a:pt x="182521" y="1208257"/>
                </a:moveTo>
                <a:lnTo>
                  <a:pt x="4248" y="1208257"/>
                </a:lnTo>
                <a:lnTo>
                  <a:pt x="3923" y="1205430"/>
                </a:lnTo>
                <a:lnTo>
                  <a:pt x="757" y="1156742"/>
                </a:lnTo>
                <a:lnTo>
                  <a:pt x="0" y="1108045"/>
                </a:lnTo>
                <a:lnTo>
                  <a:pt x="1629" y="1059410"/>
                </a:lnTo>
                <a:lnTo>
                  <a:pt x="5623" y="1010910"/>
                </a:lnTo>
                <a:lnTo>
                  <a:pt x="11959" y="962616"/>
                </a:lnTo>
                <a:lnTo>
                  <a:pt x="20616" y="914601"/>
                </a:lnTo>
                <a:lnTo>
                  <a:pt x="31572" y="866936"/>
                </a:lnTo>
                <a:lnTo>
                  <a:pt x="44805" y="819694"/>
                </a:lnTo>
                <a:lnTo>
                  <a:pt x="60293" y="772945"/>
                </a:lnTo>
                <a:lnTo>
                  <a:pt x="78013" y="726763"/>
                </a:lnTo>
                <a:lnTo>
                  <a:pt x="97944" y="681219"/>
                </a:lnTo>
                <a:lnTo>
                  <a:pt x="120064" y="636385"/>
                </a:lnTo>
                <a:lnTo>
                  <a:pt x="144350" y="592332"/>
                </a:lnTo>
                <a:lnTo>
                  <a:pt x="170782" y="549134"/>
                </a:lnTo>
                <a:lnTo>
                  <a:pt x="199336" y="506861"/>
                </a:lnTo>
                <a:lnTo>
                  <a:pt x="229992" y="465586"/>
                </a:lnTo>
                <a:lnTo>
                  <a:pt x="262726" y="425380"/>
                </a:lnTo>
                <a:lnTo>
                  <a:pt x="295481" y="388510"/>
                </a:lnTo>
                <a:lnTo>
                  <a:pt x="329727" y="353043"/>
                </a:lnTo>
                <a:lnTo>
                  <a:pt x="365404" y="319009"/>
                </a:lnTo>
                <a:lnTo>
                  <a:pt x="402451" y="286441"/>
                </a:lnTo>
                <a:lnTo>
                  <a:pt x="440808" y="255370"/>
                </a:lnTo>
                <a:lnTo>
                  <a:pt x="480414" y="225828"/>
                </a:lnTo>
                <a:lnTo>
                  <a:pt x="521209" y="197848"/>
                </a:lnTo>
                <a:lnTo>
                  <a:pt x="563133" y="171459"/>
                </a:lnTo>
                <a:lnTo>
                  <a:pt x="606124" y="146695"/>
                </a:lnTo>
                <a:lnTo>
                  <a:pt x="650124" y="123587"/>
                </a:lnTo>
                <a:lnTo>
                  <a:pt x="695071" y="102167"/>
                </a:lnTo>
                <a:lnTo>
                  <a:pt x="740905" y="82466"/>
                </a:lnTo>
                <a:lnTo>
                  <a:pt x="787565" y="64517"/>
                </a:lnTo>
                <a:lnTo>
                  <a:pt x="834991" y="48350"/>
                </a:lnTo>
                <a:lnTo>
                  <a:pt x="883123" y="33998"/>
                </a:lnTo>
                <a:lnTo>
                  <a:pt x="931900" y="21493"/>
                </a:lnTo>
                <a:lnTo>
                  <a:pt x="981262" y="10866"/>
                </a:lnTo>
                <a:lnTo>
                  <a:pt x="1031148" y="2148"/>
                </a:lnTo>
                <a:lnTo>
                  <a:pt x="1047113" y="0"/>
                </a:lnTo>
                <a:lnTo>
                  <a:pt x="1047113" y="178528"/>
                </a:lnTo>
                <a:lnTo>
                  <a:pt x="1045941" y="178696"/>
                </a:lnTo>
                <a:lnTo>
                  <a:pt x="995921" y="188189"/>
                </a:lnTo>
                <a:lnTo>
                  <a:pt x="946547" y="199903"/>
                </a:lnTo>
                <a:lnTo>
                  <a:pt x="897906" y="213793"/>
                </a:lnTo>
                <a:lnTo>
                  <a:pt x="850081" y="229815"/>
                </a:lnTo>
                <a:lnTo>
                  <a:pt x="803160" y="247924"/>
                </a:lnTo>
                <a:lnTo>
                  <a:pt x="757226" y="268076"/>
                </a:lnTo>
                <a:lnTo>
                  <a:pt x="712365" y="290227"/>
                </a:lnTo>
                <a:lnTo>
                  <a:pt x="668663" y="314330"/>
                </a:lnTo>
                <a:lnTo>
                  <a:pt x="626204" y="340344"/>
                </a:lnTo>
                <a:lnTo>
                  <a:pt x="585075" y="368221"/>
                </a:lnTo>
                <a:lnTo>
                  <a:pt x="545360" y="397919"/>
                </a:lnTo>
                <a:lnTo>
                  <a:pt x="507144" y="429392"/>
                </a:lnTo>
                <a:lnTo>
                  <a:pt x="470513" y="462596"/>
                </a:lnTo>
                <a:lnTo>
                  <a:pt x="435552" y="497487"/>
                </a:lnTo>
                <a:lnTo>
                  <a:pt x="402347" y="534019"/>
                </a:lnTo>
                <a:lnTo>
                  <a:pt x="369147" y="574507"/>
                </a:lnTo>
                <a:lnTo>
                  <a:pt x="338472" y="616248"/>
                </a:lnTo>
                <a:lnTo>
                  <a:pt x="310357" y="659139"/>
                </a:lnTo>
                <a:lnTo>
                  <a:pt x="284833" y="703075"/>
                </a:lnTo>
                <a:lnTo>
                  <a:pt x="261932" y="747954"/>
                </a:lnTo>
                <a:lnTo>
                  <a:pt x="241688" y="793673"/>
                </a:lnTo>
                <a:lnTo>
                  <a:pt x="224133" y="840129"/>
                </a:lnTo>
                <a:lnTo>
                  <a:pt x="209299" y="887219"/>
                </a:lnTo>
                <a:lnTo>
                  <a:pt x="197218" y="934839"/>
                </a:lnTo>
                <a:lnTo>
                  <a:pt x="187924" y="982886"/>
                </a:lnTo>
                <a:lnTo>
                  <a:pt x="181448" y="1031257"/>
                </a:lnTo>
                <a:lnTo>
                  <a:pt x="177823" y="1079849"/>
                </a:lnTo>
                <a:lnTo>
                  <a:pt x="177083" y="1128558"/>
                </a:lnTo>
                <a:lnTo>
                  <a:pt x="179258" y="1177283"/>
                </a:lnTo>
                <a:lnTo>
                  <a:pt x="182521" y="1208257"/>
                </a:lnTo>
                <a:close/>
              </a:path>
            </a:pathLst>
          </a:custGeom>
          <a:solidFill>
            <a:srgbClr val="FABC00"/>
          </a:solidFill>
        </p:spPr>
        <p:txBody>
          <a:bodyPr wrap="square" lIns="0" tIns="0" rIns="0" bIns="0" rtlCol="0"/>
          <a:lstStyle/>
          <a:p>
            <a:endParaRPr sz="3748"/>
          </a:p>
        </p:txBody>
      </p:sp>
      <p:grpSp>
        <p:nvGrpSpPr>
          <p:cNvPr id="4" name="object 4"/>
          <p:cNvGrpSpPr/>
          <p:nvPr/>
        </p:nvGrpSpPr>
        <p:grpSpPr>
          <a:xfrm>
            <a:off x="1" y="4134"/>
            <a:ext cx="11508349" cy="6332699"/>
            <a:chOff x="0" y="0"/>
            <a:chExt cx="5526405" cy="3041015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605155" cy="516890"/>
            </a:xfrm>
            <a:custGeom>
              <a:avLst/>
              <a:gdLst/>
              <a:ahLst/>
              <a:cxnLst/>
              <a:rect l="l" t="t" r="r" b="b"/>
              <a:pathLst>
                <a:path w="605155" h="516890">
                  <a:moveTo>
                    <a:pt x="508106" y="280934"/>
                  </a:moveTo>
                  <a:lnTo>
                    <a:pt x="49753" y="280934"/>
                  </a:lnTo>
                  <a:lnTo>
                    <a:pt x="103373" y="278023"/>
                  </a:lnTo>
                  <a:lnTo>
                    <a:pt x="155520" y="265976"/>
                  </a:lnTo>
                  <a:lnTo>
                    <a:pt x="205010" y="245069"/>
                  </a:lnTo>
                  <a:lnTo>
                    <a:pt x="250659" y="215573"/>
                  </a:lnTo>
                  <a:lnTo>
                    <a:pt x="290514" y="178578"/>
                  </a:lnTo>
                  <a:lnTo>
                    <a:pt x="323037" y="135710"/>
                  </a:lnTo>
                  <a:lnTo>
                    <a:pt x="347672" y="88043"/>
                  </a:lnTo>
                  <a:lnTo>
                    <a:pt x="363853" y="36681"/>
                  </a:lnTo>
                  <a:lnTo>
                    <a:pt x="368726" y="0"/>
                  </a:lnTo>
                  <a:lnTo>
                    <a:pt x="604992" y="0"/>
                  </a:lnTo>
                  <a:lnTo>
                    <a:pt x="601329" y="41155"/>
                  </a:lnTo>
                  <a:lnTo>
                    <a:pt x="593001" y="88050"/>
                  </a:lnTo>
                  <a:lnTo>
                    <a:pt x="580727" y="133780"/>
                  </a:lnTo>
                  <a:lnTo>
                    <a:pt x="564624" y="178127"/>
                  </a:lnTo>
                  <a:lnTo>
                    <a:pt x="544816" y="220848"/>
                  </a:lnTo>
                  <a:lnTo>
                    <a:pt x="521427" y="261705"/>
                  </a:lnTo>
                  <a:lnTo>
                    <a:pt x="508106" y="280934"/>
                  </a:lnTo>
                  <a:close/>
                </a:path>
                <a:path w="605155" h="516890">
                  <a:moveTo>
                    <a:pt x="42183" y="516378"/>
                  </a:moveTo>
                  <a:lnTo>
                    <a:pt x="0" y="513166"/>
                  </a:lnTo>
                  <a:lnTo>
                    <a:pt x="0" y="274939"/>
                  </a:lnTo>
                  <a:lnTo>
                    <a:pt x="49753" y="280934"/>
                  </a:lnTo>
                  <a:lnTo>
                    <a:pt x="508106" y="280934"/>
                  </a:lnTo>
                  <a:lnTo>
                    <a:pt x="464392" y="336881"/>
                  </a:lnTo>
                  <a:lnTo>
                    <a:pt x="430992" y="370726"/>
                  </a:lnTo>
                  <a:lnTo>
                    <a:pt x="394501" y="401758"/>
                  </a:lnTo>
                  <a:lnTo>
                    <a:pt x="355446" y="429473"/>
                  </a:lnTo>
                  <a:lnTo>
                    <a:pt x="314448" y="453483"/>
                  </a:lnTo>
                  <a:lnTo>
                    <a:pt x="271767" y="473727"/>
                  </a:lnTo>
                  <a:lnTo>
                    <a:pt x="227661" y="490147"/>
                  </a:lnTo>
                  <a:lnTo>
                    <a:pt x="182390" y="502682"/>
                  </a:lnTo>
                  <a:lnTo>
                    <a:pt x="136214" y="511272"/>
                  </a:lnTo>
                  <a:lnTo>
                    <a:pt x="89391" y="515857"/>
                  </a:lnTo>
                  <a:lnTo>
                    <a:pt x="42183" y="516378"/>
                  </a:lnTo>
                  <a:close/>
                </a:path>
              </a:pathLst>
            </a:custGeom>
            <a:solidFill>
              <a:srgbClr val="818183"/>
            </a:solidFill>
          </p:spPr>
          <p:txBody>
            <a:bodyPr wrap="square" lIns="0" tIns="0" rIns="0" bIns="0" rtlCol="0"/>
            <a:lstStyle/>
            <a:p>
              <a:endParaRPr sz="3748"/>
            </a:p>
          </p:txBody>
        </p:sp>
        <p:sp>
          <p:nvSpPr>
            <p:cNvPr id="6" name="object 6"/>
            <p:cNvSpPr/>
            <p:nvPr/>
          </p:nvSpPr>
          <p:spPr>
            <a:xfrm>
              <a:off x="329064" y="256113"/>
              <a:ext cx="5196840" cy="2784475"/>
            </a:xfrm>
            <a:custGeom>
              <a:avLst/>
              <a:gdLst/>
              <a:ahLst/>
              <a:cxnLst/>
              <a:rect l="l" t="t" r="r" b="b"/>
              <a:pathLst>
                <a:path w="5196840" h="2784475">
                  <a:moveTo>
                    <a:pt x="5196761" y="2784319"/>
                  </a:moveTo>
                  <a:lnTo>
                    <a:pt x="463822" y="2784319"/>
                  </a:lnTo>
                  <a:lnTo>
                    <a:pt x="411486" y="2781357"/>
                  </a:lnTo>
                  <a:lnTo>
                    <a:pt x="360221" y="2772597"/>
                  </a:lnTo>
                  <a:lnTo>
                    <a:pt x="310481" y="2758225"/>
                  </a:lnTo>
                  <a:lnTo>
                    <a:pt x="262720" y="2738432"/>
                  </a:lnTo>
                  <a:lnTo>
                    <a:pt x="217392" y="2713404"/>
                  </a:lnTo>
                  <a:lnTo>
                    <a:pt x="174951" y="2683330"/>
                  </a:lnTo>
                  <a:lnTo>
                    <a:pt x="135850" y="2648399"/>
                  </a:lnTo>
                  <a:lnTo>
                    <a:pt x="100936" y="2609278"/>
                  </a:lnTo>
                  <a:lnTo>
                    <a:pt x="70878" y="2566815"/>
                  </a:lnTo>
                  <a:lnTo>
                    <a:pt x="45863" y="2521463"/>
                  </a:lnTo>
                  <a:lnTo>
                    <a:pt x="26080" y="2473677"/>
                  </a:lnTo>
                  <a:lnTo>
                    <a:pt x="11716" y="2423911"/>
                  </a:lnTo>
                  <a:lnTo>
                    <a:pt x="2960" y="2372620"/>
                  </a:lnTo>
                  <a:lnTo>
                    <a:pt x="0" y="2320257"/>
                  </a:lnTo>
                  <a:lnTo>
                    <a:pt x="0" y="0"/>
                  </a:lnTo>
                  <a:lnTo>
                    <a:pt x="5196761" y="0"/>
                  </a:lnTo>
                  <a:lnTo>
                    <a:pt x="5196761" y="2784319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 sz="3748"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004433" y="1910348"/>
            <a:ext cx="8182655" cy="3050927"/>
          </a:xfrm>
          <a:prstGeom prst="rect">
            <a:avLst/>
          </a:prstGeom>
        </p:spPr>
        <p:txBody>
          <a:bodyPr vert="horz" wrap="square" lIns="0" tIns="34381" rIns="0" bIns="0" rtlCol="0" anchor="t">
            <a:spAutoFit/>
          </a:bodyPr>
          <a:lstStyle/>
          <a:p>
            <a:pPr marL="25124" marR="10579" indent="-1322" algn="just">
              <a:spcBef>
                <a:spcPts val="271"/>
              </a:spcBef>
            </a:pPr>
            <a:r>
              <a:rPr lang="en-US" sz="2800" spc="73" dirty="0">
                <a:solidFill>
                  <a:srgbClr val="29357A"/>
                </a:solidFill>
                <a:latin typeface="Times New Roman"/>
                <a:cs typeface="Times New Roman"/>
              </a:rPr>
              <a:t>W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h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l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t</a:t>
            </a:r>
            <a:r>
              <a:rPr lang="en-US" sz="2800" spc="-42" dirty="0">
                <a:solidFill>
                  <a:srgbClr val="29357A"/>
                </a:solidFill>
                <a:latin typeface="Times New Roman"/>
                <a:cs typeface="Times New Roman"/>
              </a:rPr>
              <a:t>h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e</a:t>
            </a:r>
            <a:r>
              <a:rPr lang="en-US" sz="2800" spc="-167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h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s </a:t>
            </a:r>
            <a:r>
              <a:rPr lang="en-US" sz="2800" spc="-21" dirty="0">
                <a:solidFill>
                  <a:srgbClr val="29357A"/>
                </a:solidFill>
                <a:latin typeface="Times New Roman"/>
                <a:cs typeface="Times New Roman"/>
              </a:rPr>
              <a:t>b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ee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n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21" dirty="0">
                <a:solidFill>
                  <a:srgbClr val="29357A"/>
                </a:solidFill>
                <a:latin typeface="Times New Roman"/>
                <a:cs typeface="Times New Roman"/>
              </a:rPr>
              <a:t>mp</a:t>
            </a:r>
            <a:r>
              <a:rPr lang="en-US" sz="2800" spc="-167" dirty="0">
                <a:solidFill>
                  <a:srgbClr val="26316F"/>
                </a:solidFill>
                <a:latin typeface="Times New Roman"/>
                <a:cs typeface="Times New Roman"/>
              </a:rPr>
              <a:t>r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156" dirty="0">
                <a:solidFill>
                  <a:srgbClr val="29357A"/>
                </a:solidFill>
                <a:latin typeface="Times New Roman"/>
                <a:cs typeface="Times New Roman"/>
              </a:rPr>
              <a:t>v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10" dirty="0">
                <a:solidFill>
                  <a:srgbClr val="29357A"/>
                </a:solidFill>
                <a:latin typeface="Times New Roman"/>
                <a:cs typeface="Times New Roman"/>
              </a:rPr>
              <a:t>m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e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nt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n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21" dirty="0">
                <a:solidFill>
                  <a:srgbClr val="26316F"/>
                </a:solidFill>
                <a:latin typeface="Times New Roman"/>
                <a:cs typeface="Times New Roman"/>
              </a:rPr>
              <a:t>q</a:t>
            </a:r>
            <a:r>
              <a:rPr lang="en-US" sz="2800" spc="-62" dirty="0">
                <a:solidFill>
                  <a:srgbClr val="29357A"/>
                </a:solidFill>
                <a:latin typeface="Times New Roman"/>
                <a:cs typeface="Times New Roman"/>
              </a:rPr>
              <a:t>u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li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t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y  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115" dirty="0">
                <a:solidFill>
                  <a:srgbClr val="26316F"/>
                </a:solidFill>
                <a:latin typeface="Times New Roman"/>
                <a:cs typeface="Times New Roman"/>
              </a:rPr>
              <a:t>s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su</a:t>
            </a:r>
            <a:r>
              <a:rPr lang="en-US" sz="2800" spc="-115" dirty="0">
                <a:solidFill>
                  <a:srgbClr val="26316F"/>
                </a:solidFill>
                <a:latin typeface="Times New Roman"/>
                <a:cs typeface="Times New Roman"/>
              </a:rPr>
              <a:t>r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115" dirty="0">
                <a:solidFill>
                  <a:srgbClr val="26316F"/>
                </a:solidFill>
                <a:latin typeface="Times New Roman"/>
                <a:cs typeface="Times New Roman"/>
              </a:rPr>
              <a:t>n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ce, </a:t>
            </a:r>
            <a:r>
              <a:rPr lang="en-US" sz="2800" spc="-62" dirty="0">
                <a:solidFill>
                  <a:srgbClr val="26316F"/>
                </a:solidFill>
                <a:latin typeface="Times New Roman"/>
                <a:cs typeface="Times New Roman"/>
              </a:rPr>
              <a:t>an</a:t>
            </a:r>
            <a:r>
              <a:rPr lang="en-US" sz="2800" spc="-62" dirty="0">
                <a:solidFill>
                  <a:srgbClr val="29357A"/>
                </a:solidFill>
                <a:latin typeface="Times New Roman"/>
                <a:cs typeface="Times New Roman"/>
              </a:rPr>
              <a:t>tibiot</a:t>
            </a:r>
            <a:r>
              <a:rPr lang="en-US" sz="2800" spc="-62" dirty="0">
                <a:solidFill>
                  <a:srgbClr val="26316F"/>
                </a:solidFill>
                <a:latin typeface="Times New Roman"/>
                <a:cs typeface="Times New Roman"/>
              </a:rPr>
              <a:t>i</a:t>
            </a:r>
            <a:r>
              <a:rPr lang="en-US" sz="2800" spc="-62" dirty="0">
                <a:solidFill>
                  <a:srgbClr val="29357A"/>
                </a:solidFill>
                <a:latin typeface="Times New Roman"/>
                <a:cs typeface="Times New Roman"/>
              </a:rPr>
              <a:t>c 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susc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e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p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t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bi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l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it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y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poses 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 maj</a:t>
            </a:r>
            <a:r>
              <a:rPr lang="en-US" sz="2800" spc="-115" dirty="0">
                <a:solidFill>
                  <a:srgbClr val="26316F"/>
                </a:solidFill>
                <a:latin typeface="Times New Roman"/>
                <a:cs typeface="Times New Roman"/>
              </a:rPr>
              <a:t>or 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spc="-62" dirty="0">
                <a:solidFill>
                  <a:srgbClr val="29357A"/>
                </a:solidFill>
                <a:latin typeface="Times New Roman"/>
                <a:cs typeface="Times New Roman"/>
              </a:rPr>
              <a:t>challeng</a:t>
            </a:r>
            <a:r>
              <a:rPr lang="en-US" sz="2800" spc="-62" dirty="0">
                <a:solidFill>
                  <a:srgbClr val="26316F"/>
                </a:solidFill>
                <a:latin typeface="Times New Roman"/>
                <a:cs typeface="Times New Roman"/>
              </a:rPr>
              <a:t>e 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in </a:t>
            </a:r>
            <a:r>
              <a:rPr lang="en-US" sz="2800" spc="-42" dirty="0">
                <a:solidFill>
                  <a:srgbClr val="26316F"/>
                </a:solidFill>
                <a:latin typeface="Times New Roman"/>
                <a:cs typeface="Times New Roman"/>
              </a:rPr>
              <a:t>A</a:t>
            </a:r>
            <a:r>
              <a:rPr lang="en-US" sz="2800" spc="-42" dirty="0">
                <a:solidFill>
                  <a:srgbClr val="29357A"/>
                </a:solidFill>
                <a:latin typeface="Times New Roman"/>
                <a:cs typeface="Times New Roman"/>
              </a:rPr>
              <a:t>M</a:t>
            </a:r>
            <a:r>
              <a:rPr lang="en-US" sz="2800" spc="-42" dirty="0">
                <a:solidFill>
                  <a:srgbClr val="26316F"/>
                </a:solidFill>
                <a:latin typeface="Times New Roman"/>
                <a:cs typeface="Times New Roman"/>
              </a:rPr>
              <a:t>R 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su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rvei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l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la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n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ce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.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Thi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k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a 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Level </a:t>
            </a:r>
            <a:r>
              <a:rPr lang="en-US" sz="2800" spc="-260" dirty="0">
                <a:solidFill>
                  <a:srgbClr val="29357A"/>
                </a:solidFill>
                <a:latin typeface="Times New Roman"/>
                <a:cs typeface="Times New Roman"/>
              </a:rPr>
              <a:t>5 </a:t>
            </a:r>
            <a:r>
              <a:rPr lang="en-US" sz="2800" spc="-250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10" dirty="0">
                <a:solidFill>
                  <a:srgbClr val="29357A"/>
                </a:solidFill>
                <a:latin typeface="Times New Roman"/>
                <a:cs typeface="Times New Roman"/>
              </a:rPr>
              <a:t>M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dirty="0">
                <a:solidFill>
                  <a:srgbClr val="29357A"/>
                </a:solidFill>
                <a:latin typeface="Times New Roman"/>
                <a:cs typeface="Times New Roman"/>
              </a:rPr>
              <a:t>c</a:t>
            </a:r>
            <a:r>
              <a:rPr lang="en-US" sz="2800" spc="-167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21" dirty="0">
                <a:solidFill>
                  <a:srgbClr val="29357A"/>
                </a:solidFill>
                <a:latin typeface="Times New Roman"/>
                <a:cs typeface="Times New Roman"/>
              </a:rPr>
              <a:t>b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i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o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l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dirty="0">
                <a:solidFill>
                  <a:srgbClr val="29357A"/>
                </a:solidFill>
                <a:latin typeface="Times New Roman"/>
                <a:cs typeface="Times New Roman"/>
              </a:rPr>
              <a:t>g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y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62" dirty="0">
                <a:solidFill>
                  <a:srgbClr val="29357A"/>
                </a:solidFill>
                <a:latin typeface="Times New Roman"/>
                <a:cs typeface="Times New Roman"/>
              </a:rPr>
              <a:t>L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21" dirty="0">
                <a:solidFill>
                  <a:srgbClr val="26316F"/>
                </a:solidFill>
                <a:latin typeface="Times New Roman"/>
                <a:cs typeface="Times New Roman"/>
              </a:rPr>
              <a:t>b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167" dirty="0">
                <a:solidFill>
                  <a:srgbClr val="26316F"/>
                </a:solidFill>
                <a:latin typeface="Times New Roman"/>
                <a:cs typeface="Times New Roman"/>
              </a:rPr>
              <a:t>r</a:t>
            </a:r>
            <a:r>
              <a:rPr lang="en-US" sz="2800" spc="-115" dirty="0">
                <a:solidFill>
                  <a:srgbClr val="26316F"/>
                </a:solidFill>
                <a:latin typeface="Times New Roman"/>
                <a:cs typeface="Times New Roman"/>
              </a:rPr>
              <a:t>a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t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115" dirty="0">
                <a:solidFill>
                  <a:srgbClr val="26316F"/>
                </a:solidFill>
                <a:latin typeface="Times New Roman"/>
                <a:cs typeface="Times New Roman"/>
              </a:rPr>
              <a:t>ry</a:t>
            </a:r>
            <a:r>
              <a:rPr lang="en-US" sz="2800" spc="-135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wil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l</a:t>
            </a:r>
            <a:r>
              <a:rPr lang="en-US" sz="2800" spc="-135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spc="-21" dirty="0">
                <a:solidFill>
                  <a:srgbClr val="29357A"/>
                </a:solidFill>
                <a:latin typeface="Times New Roman"/>
                <a:cs typeface="Times New Roman"/>
              </a:rPr>
              <a:t>c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o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nt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i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n</a:t>
            </a:r>
            <a:r>
              <a:rPr lang="en-US" sz="2800" spc="-62" dirty="0">
                <a:solidFill>
                  <a:srgbClr val="29357A"/>
                </a:solidFill>
                <a:latin typeface="Times New Roman"/>
                <a:cs typeface="Times New Roman"/>
              </a:rPr>
              <a:t>u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t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w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156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31" dirty="0">
                <a:solidFill>
                  <a:srgbClr val="29357A"/>
                </a:solidFill>
                <a:latin typeface="Times New Roman"/>
                <a:cs typeface="Times New Roman"/>
              </a:rPr>
              <a:t>k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w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i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t</a:t>
            </a:r>
            <a:r>
              <a:rPr lang="en-US" sz="2800" spc="-31" dirty="0">
                <a:solidFill>
                  <a:srgbClr val="26316F"/>
                </a:solidFill>
                <a:latin typeface="Times New Roman"/>
                <a:cs typeface="Times New Roman"/>
              </a:rPr>
              <a:t>h  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s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t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k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42" dirty="0">
                <a:solidFill>
                  <a:srgbClr val="29357A"/>
                </a:solidFill>
                <a:latin typeface="Times New Roman"/>
                <a:cs typeface="Times New Roman"/>
              </a:rPr>
              <a:t>h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l</a:t>
            </a:r>
            <a:r>
              <a:rPr lang="en-US" sz="2800" spc="-21" dirty="0">
                <a:solidFill>
                  <a:srgbClr val="26316F"/>
                </a:solidFill>
                <a:latin typeface="Times New Roman"/>
                <a:cs typeface="Times New Roman"/>
              </a:rPr>
              <a:t>d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156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s 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t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o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e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n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h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42" dirty="0">
                <a:solidFill>
                  <a:srgbClr val="29357A"/>
                </a:solidFill>
                <a:latin typeface="Times New Roman"/>
                <a:cs typeface="Times New Roman"/>
              </a:rPr>
              <a:t>n</a:t>
            </a:r>
            <a:r>
              <a:rPr lang="en-US" sz="2800" spc="-21" dirty="0">
                <a:solidFill>
                  <a:srgbClr val="29357A"/>
                </a:solidFill>
                <a:latin typeface="Times New Roman"/>
                <a:cs typeface="Times New Roman"/>
              </a:rPr>
              <a:t>c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t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s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n</a:t>
            </a:r>
            <a:r>
              <a:rPr lang="en-US" sz="2800" spc="83" dirty="0">
                <a:solidFill>
                  <a:srgbClr val="29357A"/>
                </a:solidFill>
                <a:latin typeface="Times New Roman"/>
                <a:cs typeface="Times New Roman"/>
              </a:rPr>
              <a:t>f</a:t>
            </a:r>
            <a:r>
              <a:rPr lang="en-US" sz="2800" spc="-167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115" dirty="0">
                <a:solidFill>
                  <a:srgbClr val="26316F"/>
                </a:solidFill>
                <a:latin typeface="Times New Roman"/>
                <a:cs typeface="Times New Roman"/>
              </a:rPr>
              <a:t>a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s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t</a:t>
            </a:r>
            <a:r>
              <a:rPr lang="en-US" sz="2800" spc="-146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62" dirty="0">
                <a:solidFill>
                  <a:srgbClr val="26316F"/>
                </a:solidFill>
                <a:latin typeface="Times New Roman"/>
                <a:cs typeface="Times New Roman"/>
              </a:rPr>
              <a:t>u</a:t>
            </a:r>
            <a:r>
              <a:rPr lang="en-US" sz="2800" spc="10" dirty="0">
                <a:solidFill>
                  <a:srgbClr val="26316F"/>
                </a:solidFill>
                <a:latin typeface="Times New Roman"/>
                <a:cs typeface="Times New Roman"/>
              </a:rPr>
              <a:t>c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t</a:t>
            </a:r>
            <a:r>
              <a:rPr lang="en-US" sz="2800" spc="-62" dirty="0">
                <a:solidFill>
                  <a:srgbClr val="26316F"/>
                </a:solidFill>
                <a:latin typeface="Times New Roman"/>
                <a:cs typeface="Times New Roman"/>
              </a:rPr>
              <a:t>u</a:t>
            </a:r>
            <a:r>
              <a:rPr lang="en-US" sz="2800" spc="-167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e</a:t>
            </a:r>
            <a:r>
              <a:rPr lang="en-US" sz="2800" spc="-219" dirty="0">
                <a:solidFill>
                  <a:srgbClr val="26316F"/>
                </a:solidFill>
                <a:latin typeface="Times New Roman"/>
                <a:cs typeface="Times New Roman"/>
              </a:rPr>
              <a:t>,</a:t>
            </a:r>
            <a:r>
              <a:rPr lang="en-US" sz="2800" spc="-135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rgbClr val="29357A"/>
                </a:solidFill>
                <a:latin typeface="Times New Roman"/>
                <a:cs typeface="Times New Roman"/>
              </a:rPr>
              <a:t>c</a:t>
            </a:r>
            <a:r>
              <a:rPr lang="en-US" sz="2800" spc="-115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42" dirty="0">
                <a:solidFill>
                  <a:srgbClr val="29357A"/>
                </a:solidFill>
                <a:latin typeface="Times New Roman"/>
                <a:cs typeface="Times New Roman"/>
              </a:rPr>
              <a:t>p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dirty="0">
                <a:solidFill>
                  <a:srgbClr val="29357A"/>
                </a:solidFill>
                <a:latin typeface="Times New Roman"/>
                <a:cs typeface="Times New Roman"/>
              </a:rPr>
              <a:t>c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ty  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b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u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il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d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i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ng 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fo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r 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la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bora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t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ory </a:t>
            </a:r>
            <a:r>
              <a:rPr lang="en-US" sz="2800" spc="-125" dirty="0">
                <a:solidFill>
                  <a:srgbClr val="29357A"/>
                </a:solidFill>
                <a:latin typeface="Times New Roman"/>
                <a:cs typeface="Times New Roman"/>
              </a:rPr>
              <a:t>sta</a:t>
            </a:r>
            <a:r>
              <a:rPr lang="en-US" sz="2800" spc="-125" dirty="0">
                <a:solidFill>
                  <a:srgbClr val="26316F"/>
                </a:solidFill>
                <a:latin typeface="Times New Roman"/>
                <a:cs typeface="Times New Roman"/>
              </a:rPr>
              <a:t>f</a:t>
            </a:r>
            <a:r>
              <a:rPr lang="en-US" sz="2800" spc="-125" dirty="0">
                <a:solidFill>
                  <a:srgbClr val="29357A"/>
                </a:solidFill>
                <a:latin typeface="Times New Roman"/>
                <a:cs typeface="Times New Roman"/>
              </a:rPr>
              <a:t>f, </a:t>
            </a:r>
            <a:r>
              <a:rPr lang="en-US" sz="2800" spc="-62" dirty="0">
                <a:solidFill>
                  <a:srgbClr val="29357A"/>
                </a:solidFill>
                <a:latin typeface="Times New Roman"/>
                <a:cs typeface="Times New Roman"/>
              </a:rPr>
              <a:t>and 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p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ar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ticipati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on in </a:t>
            </a:r>
            <a:r>
              <a:rPr lang="en-US" sz="2800" spc="-62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x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ternal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A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s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sess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m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en</a:t>
            </a:r>
            <a:r>
              <a:rPr lang="en-US" sz="2800" spc="-83" dirty="0">
                <a:solidFill>
                  <a:srgbClr val="26316F"/>
                </a:solidFill>
                <a:latin typeface="Times New Roman"/>
                <a:cs typeface="Times New Roman"/>
              </a:rPr>
              <a:t>t</a:t>
            </a:r>
            <a:r>
              <a:rPr lang="en-US" sz="2800" spc="-135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p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r</a:t>
            </a:r>
            <a:r>
              <a:rPr lang="en-US" sz="2800" spc="-94" dirty="0">
                <a:solidFill>
                  <a:srgbClr val="29357A"/>
                </a:solidFill>
                <a:latin typeface="Times New Roman"/>
                <a:cs typeface="Times New Roman"/>
              </a:rPr>
              <a:t>ogram</a:t>
            </a:r>
            <a:r>
              <a:rPr lang="en-US" sz="2800" spc="-94" dirty="0">
                <a:solidFill>
                  <a:srgbClr val="26316F"/>
                </a:solidFill>
                <a:latin typeface="Times New Roman"/>
                <a:cs typeface="Times New Roman"/>
              </a:rPr>
              <a:t>s</a:t>
            </a:r>
            <a:r>
              <a:rPr lang="en-US" sz="2800" spc="-135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spc="-83" dirty="0">
                <a:solidFill>
                  <a:srgbClr val="29357A"/>
                </a:solidFill>
                <a:latin typeface="Times New Roman"/>
                <a:cs typeface="Times New Roman"/>
              </a:rPr>
              <a:t>to</a:t>
            </a:r>
            <a:r>
              <a:rPr lang="en-US" sz="2800" spc="-12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c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o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m</a:t>
            </a:r>
            <a:r>
              <a:rPr lang="en-US" sz="2800" spc="-52" dirty="0">
                <a:solidFill>
                  <a:srgbClr val="26316F"/>
                </a:solidFill>
                <a:latin typeface="Times New Roman"/>
                <a:cs typeface="Times New Roman"/>
              </a:rPr>
              <a:t>b</a:t>
            </a:r>
            <a:r>
              <a:rPr lang="en-US" sz="2800" spc="-52" dirty="0">
                <a:solidFill>
                  <a:srgbClr val="29357A"/>
                </a:solidFill>
                <a:latin typeface="Times New Roman"/>
                <a:cs typeface="Times New Roman"/>
              </a:rPr>
              <a:t>at</a:t>
            </a:r>
            <a:r>
              <a:rPr lang="en-US" sz="2800" spc="-135" dirty="0">
                <a:solidFill>
                  <a:srgbClr val="29357A"/>
                </a:solidFill>
                <a:latin typeface="Times New Roman"/>
                <a:cs typeface="Times New Roman"/>
              </a:rPr>
              <a:t> 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an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ti</a:t>
            </a:r>
            <a:r>
              <a:rPr lang="en-US" sz="2800" spc="-73" dirty="0">
                <a:solidFill>
                  <a:srgbClr val="29357A"/>
                </a:solidFill>
                <a:latin typeface="Times New Roman"/>
                <a:cs typeface="Times New Roman"/>
              </a:rPr>
              <a:t>microbi</a:t>
            </a:r>
            <a:r>
              <a:rPr lang="en-US" sz="2800" spc="-73" dirty="0">
                <a:solidFill>
                  <a:srgbClr val="26316F"/>
                </a:solidFill>
                <a:latin typeface="Times New Roman"/>
                <a:cs typeface="Times New Roman"/>
              </a:rPr>
              <a:t>al </a:t>
            </a:r>
            <a:r>
              <a:rPr lang="en-US" sz="2800" spc="-718" dirty="0">
                <a:solidFill>
                  <a:srgbClr val="26316F"/>
                </a:solidFill>
                <a:latin typeface="Times New Roman"/>
                <a:cs typeface="Times New Roman"/>
              </a:rPr>
              <a:t> 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r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es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i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st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an</a:t>
            </a:r>
            <a:r>
              <a:rPr lang="en-US" sz="2800" spc="-104" dirty="0">
                <a:solidFill>
                  <a:srgbClr val="26316F"/>
                </a:solidFill>
                <a:latin typeface="Times New Roman"/>
                <a:cs typeface="Times New Roman"/>
              </a:rPr>
              <a:t>c</a:t>
            </a:r>
            <a:r>
              <a:rPr lang="en-US" sz="2800" spc="-104" dirty="0">
                <a:solidFill>
                  <a:srgbClr val="29357A"/>
                </a:solidFill>
                <a:latin typeface="Times New Roman"/>
                <a:cs typeface="Times New Roman"/>
              </a:rPr>
              <a:t>e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237875" y="1109545"/>
            <a:ext cx="4542020" cy="519148"/>
          </a:xfrm>
          <a:prstGeom prst="rect">
            <a:avLst/>
          </a:prstGeom>
        </p:spPr>
        <p:txBody>
          <a:bodyPr vert="horz" wrap="square" lIns="0" tIns="26447" rIns="0" bIns="0" rtlCol="0" anchor="ctr">
            <a:spAutoFit/>
          </a:bodyPr>
          <a:lstStyle/>
          <a:p>
            <a:pPr marL="26446">
              <a:lnSpc>
                <a:spcPct val="100000"/>
              </a:lnSpc>
              <a:spcBef>
                <a:spcPts val="208"/>
              </a:spcBef>
            </a:pPr>
            <a:r>
              <a:rPr lang="en-US" sz="3200" b="1" spc="-31" dirty="0">
                <a:solidFill>
                  <a:srgbClr val="FABC00"/>
                </a:solidFill>
                <a:latin typeface="Verdana"/>
                <a:cs typeface="Verdana"/>
              </a:rPr>
              <a:t>Recommendations</a:t>
            </a:r>
            <a:endParaRPr sz="32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0E34D6A-EBD2-1762-426C-5F33DF1A12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99" y="2074538"/>
            <a:ext cx="11296601" cy="47834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275</Words>
  <Application>Microsoft Office PowerPoint</Application>
  <PresentationFormat>Widescreen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INTRODUCTION</vt:lpstr>
      <vt:lpstr>INTRODUCTION</vt:lpstr>
      <vt:lpstr>METHODOLOGY</vt:lpstr>
      <vt:lpstr>RESULTS:  .NPHL-EQA Performance</vt:lpstr>
      <vt:lpstr>RESULTS:  .Average NPHL-EQA Score</vt:lpstr>
      <vt:lpstr>RESULTS:  .AMR Surveillance Isolate Retesting Report</vt:lpstr>
      <vt:lpstr>Recommendations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implication of switching antibiotic prophylaxis protocol for Cesarean Section (CS) to match WHO recommendations, in Thika Level 5 Hospital</dc:title>
  <dc:creator>Maurice Mbogori</dc:creator>
  <cp:lastModifiedBy>joanne carrie</cp:lastModifiedBy>
  <cp:revision>14</cp:revision>
  <dcterms:created xsi:type="dcterms:W3CDTF">2023-05-10T04:13:12Z</dcterms:created>
  <dcterms:modified xsi:type="dcterms:W3CDTF">2023-05-12T05:57:00Z</dcterms:modified>
</cp:coreProperties>
</file>