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3" r:id="rId7"/>
    <p:sldId id="264" r:id="rId8"/>
    <p:sldId id="262" r:id="rId9"/>
    <p:sldId id="261" r:id="rId10"/>
    <p:sldId id="266" r:id="rId11"/>
    <p:sldId id="267" r:id="rId12"/>
    <p:sldId id="265" r:id="rId13"/>
    <p:sldId id="268" r:id="rId14"/>
    <p:sldId id="269" r:id="rId15"/>
    <p:sldId id="27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40" autoAdjust="0"/>
    <p:restoredTop sz="94660"/>
  </p:normalViewPr>
  <p:slideViewPr>
    <p:cSldViewPr snapToGrid="0">
      <p:cViewPr varScale="1">
        <p:scale>
          <a:sx n="69" d="100"/>
          <a:sy n="69" d="100"/>
        </p:scale>
        <p:origin x="84"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solidFill>
                <a:latin typeface="+mn-lt"/>
                <a:ea typeface="+mn-ea"/>
                <a:cs typeface="+mn-cs"/>
              </a:defRPr>
            </a:pPr>
            <a:r>
              <a:rPr lang="en-US" sz="1800" b="1" dirty="0" smtClean="0">
                <a:solidFill>
                  <a:schemeClr val="tx1"/>
                </a:solidFill>
              </a:rPr>
              <a:t>MeTRH healthcare </a:t>
            </a:r>
            <a:r>
              <a:rPr lang="en-US" sz="1800" b="1" dirty="0">
                <a:solidFill>
                  <a:schemeClr val="tx1"/>
                </a:solidFill>
              </a:rPr>
              <a:t>workers </a:t>
            </a:r>
            <a:r>
              <a:rPr lang="en-US" sz="1800" b="1" dirty="0" smtClean="0">
                <a:solidFill>
                  <a:schemeClr val="tx1"/>
                </a:solidFill>
              </a:rPr>
              <a:t>IPC training from </a:t>
            </a:r>
            <a:r>
              <a:rPr lang="en-US" sz="1800" b="1" dirty="0">
                <a:solidFill>
                  <a:schemeClr val="tx1"/>
                </a:solidFill>
              </a:rPr>
              <a:t>2021 </a:t>
            </a:r>
          </a:p>
        </c:rich>
      </c:tx>
      <c:layout>
        <c:manualLayout>
          <c:xMode val="edge"/>
          <c:yMode val="edge"/>
          <c:x val="0.3191330998639334"/>
          <c:y val="4.0842373962986601E-2"/>
        </c:manualLayout>
      </c:layout>
      <c:overlay val="0"/>
      <c:spPr>
        <a:noFill/>
        <a:ln>
          <a:noFill/>
        </a:ln>
        <a:effectLst/>
      </c:spPr>
    </c:title>
    <c:autoTitleDeleted val="0"/>
    <c:plotArea>
      <c:layout/>
      <c:barChart>
        <c:barDir val="col"/>
        <c:grouping val="clustered"/>
        <c:varyColors val="0"/>
        <c:ser>
          <c:idx val="0"/>
          <c:order val="0"/>
          <c:tx>
            <c:strRef>
              <c:f>Sheet1!$C$1</c:f>
              <c:strCache>
                <c:ptCount val="1"/>
                <c:pt idx="0">
                  <c:v>total</c:v>
                </c:pt>
              </c:strCache>
            </c:strRef>
          </c:tx>
          <c:spPr>
            <a:solidFill>
              <a:schemeClr val="accent1"/>
            </a:solidFill>
            <a:ln>
              <a:noFill/>
            </a:ln>
            <a:effectLst/>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Sheet1!$B$2:$B$15</c:f>
              <c:strCache>
                <c:ptCount val="14"/>
                <c:pt idx="0">
                  <c:v>Nurses </c:v>
                </c:pt>
                <c:pt idx="1">
                  <c:v>doctors</c:v>
                </c:pt>
                <c:pt idx="2">
                  <c:v>consultants</c:v>
                </c:pt>
                <c:pt idx="3">
                  <c:v>Clinical officers</c:v>
                </c:pt>
                <c:pt idx="4">
                  <c:v>nutritionist</c:v>
                </c:pt>
                <c:pt idx="5">
                  <c:v>Waste handlers</c:v>
                </c:pt>
                <c:pt idx="6">
                  <c:v>Morgue attendants</c:v>
                </c:pt>
                <c:pt idx="7">
                  <c:v>Lab technicians</c:v>
                </c:pt>
                <c:pt idx="8">
                  <c:v>administration</c:v>
                </c:pt>
                <c:pt idx="9">
                  <c:v>housekeepers</c:v>
                </c:pt>
                <c:pt idx="10">
                  <c:v>Public health</c:v>
                </c:pt>
                <c:pt idx="11">
                  <c:v>Biomed engineers</c:v>
                </c:pt>
                <c:pt idx="12">
                  <c:v>Pharmacists </c:v>
                </c:pt>
                <c:pt idx="13">
                  <c:v>Health records</c:v>
                </c:pt>
              </c:strCache>
            </c:strRef>
          </c:cat>
          <c:val>
            <c:numRef>
              <c:f>Sheet1!$C$2:$C$15</c:f>
              <c:numCache>
                <c:formatCode>General</c:formatCode>
                <c:ptCount val="14"/>
                <c:pt idx="0">
                  <c:v>450</c:v>
                </c:pt>
                <c:pt idx="1">
                  <c:v>38</c:v>
                </c:pt>
                <c:pt idx="2">
                  <c:v>12</c:v>
                </c:pt>
                <c:pt idx="3">
                  <c:v>28</c:v>
                </c:pt>
                <c:pt idx="4">
                  <c:v>18</c:v>
                </c:pt>
                <c:pt idx="5">
                  <c:v>3</c:v>
                </c:pt>
                <c:pt idx="6">
                  <c:v>9</c:v>
                </c:pt>
                <c:pt idx="7">
                  <c:v>39</c:v>
                </c:pt>
                <c:pt idx="8">
                  <c:v>18</c:v>
                </c:pt>
                <c:pt idx="9">
                  <c:v>150</c:v>
                </c:pt>
                <c:pt idx="10">
                  <c:v>1</c:v>
                </c:pt>
                <c:pt idx="11">
                  <c:v>20</c:v>
                </c:pt>
                <c:pt idx="12">
                  <c:v>25</c:v>
                </c:pt>
                <c:pt idx="13">
                  <c:v>18</c:v>
                </c:pt>
              </c:numCache>
            </c:numRef>
          </c:val>
          <c:extLst>
            <c:ext xmlns:c16="http://schemas.microsoft.com/office/drawing/2014/chart" uri="{C3380CC4-5D6E-409C-BE32-E72D297353CC}">
              <c16:uniqueId val="{00000000-8CBD-46F8-B168-894513500969}"/>
            </c:ext>
          </c:extLst>
        </c:ser>
        <c:ser>
          <c:idx val="1"/>
          <c:order val="1"/>
          <c:tx>
            <c:strRef>
              <c:f>Sheet1!$D$1</c:f>
              <c:strCache>
                <c:ptCount val="1"/>
                <c:pt idx="0">
                  <c:v>trained before</c:v>
                </c:pt>
              </c:strCache>
            </c:strRef>
          </c:tx>
          <c:spPr>
            <a:solidFill>
              <a:schemeClr val="accent2"/>
            </a:solidFill>
            <a:ln>
              <a:noFill/>
            </a:ln>
            <a:effectLst/>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Sheet1!$B$2:$B$15</c:f>
              <c:strCache>
                <c:ptCount val="14"/>
                <c:pt idx="0">
                  <c:v>Nurses </c:v>
                </c:pt>
                <c:pt idx="1">
                  <c:v>doctors</c:v>
                </c:pt>
                <c:pt idx="2">
                  <c:v>consultants</c:v>
                </c:pt>
                <c:pt idx="3">
                  <c:v>Clinical officers</c:v>
                </c:pt>
                <c:pt idx="4">
                  <c:v>nutritionist</c:v>
                </c:pt>
                <c:pt idx="5">
                  <c:v>Waste handlers</c:v>
                </c:pt>
                <c:pt idx="6">
                  <c:v>Morgue attendants</c:v>
                </c:pt>
                <c:pt idx="7">
                  <c:v>Lab technicians</c:v>
                </c:pt>
                <c:pt idx="8">
                  <c:v>administration</c:v>
                </c:pt>
                <c:pt idx="9">
                  <c:v>housekeepers</c:v>
                </c:pt>
                <c:pt idx="10">
                  <c:v>Public health</c:v>
                </c:pt>
                <c:pt idx="11">
                  <c:v>Biomed engineers</c:v>
                </c:pt>
                <c:pt idx="12">
                  <c:v>Pharmacists </c:v>
                </c:pt>
                <c:pt idx="13">
                  <c:v>Health records</c:v>
                </c:pt>
              </c:strCache>
            </c:strRef>
          </c:cat>
          <c:val>
            <c:numRef>
              <c:f>Sheet1!$D$2:$D$15</c:f>
              <c:numCache>
                <c:formatCode>General</c:formatCode>
                <c:ptCount val="14"/>
                <c:pt idx="0">
                  <c:v>7</c:v>
                </c:pt>
                <c:pt idx="1">
                  <c:v>3</c:v>
                </c:pt>
                <c:pt idx="2">
                  <c:v>0</c:v>
                </c:pt>
                <c:pt idx="3">
                  <c:v>2</c:v>
                </c:pt>
                <c:pt idx="4">
                  <c:v>2</c:v>
                </c:pt>
                <c:pt idx="5">
                  <c:v>1</c:v>
                </c:pt>
                <c:pt idx="6">
                  <c:v>2</c:v>
                </c:pt>
                <c:pt idx="7">
                  <c:v>8</c:v>
                </c:pt>
                <c:pt idx="8">
                  <c:v>2</c:v>
                </c:pt>
                <c:pt idx="9">
                  <c:v>7</c:v>
                </c:pt>
                <c:pt idx="10">
                  <c:v>1</c:v>
                </c:pt>
                <c:pt idx="11">
                  <c:v>1</c:v>
                </c:pt>
                <c:pt idx="12">
                  <c:v>2</c:v>
                </c:pt>
                <c:pt idx="13">
                  <c:v>0</c:v>
                </c:pt>
              </c:numCache>
            </c:numRef>
          </c:val>
          <c:extLst>
            <c:ext xmlns:c16="http://schemas.microsoft.com/office/drawing/2014/chart" uri="{C3380CC4-5D6E-409C-BE32-E72D297353CC}">
              <c16:uniqueId val="{00000001-8CBD-46F8-B168-894513500969}"/>
            </c:ext>
          </c:extLst>
        </c:ser>
        <c:ser>
          <c:idx val="2"/>
          <c:order val="2"/>
          <c:tx>
            <c:strRef>
              <c:f>Sheet1!$E$1</c:f>
              <c:strCache>
                <c:ptCount val="1"/>
                <c:pt idx="0">
                  <c:v>trained after</c:v>
                </c:pt>
              </c:strCache>
            </c:strRef>
          </c:tx>
          <c:spPr>
            <a:solidFill>
              <a:schemeClr val="accent3"/>
            </a:solidFill>
            <a:ln>
              <a:noFill/>
            </a:ln>
            <a:effectLst/>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Sheet1!$B$2:$B$15</c:f>
              <c:strCache>
                <c:ptCount val="14"/>
                <c:pt idx="0">
                  <c:v>Nurses </c:v>
                </c:pt>
                <c:pt idx="1">
                  <c:v>doctors</c:v>
                </c:pt>
                <c:pt idx="2">
                  <c:v>consultants</c:v>
                </c:pt>
                <c:pt idx="3">
                  <c:v>Clinical officers</c:v>
                </c:pt>
                <c:pt idx="4">
                  <c:v>nutritionist</c:v>
                </c:pt>
                <c:pt idx="5">
                  <c:v>Waste handlers</c:v>
                </c:pt>
                <c:pt idx="6">
                  <c:v>Morgue attendants</c:v>
                </c:pt>
                <c:pt idx="7">
                  <c:v>Lab technicians</c:v>
                </c:pt>
                <c:pt idx="8">
                  <c:v>administration</c:v>
                </c:pt>
                <c:pt idx="9">
                  <c:v>housekeepers</c:v>
                </c:pt>
                <c:pt idx="10">
                  <c:v>Public health</c:v>
                </c:pt>
                <c:pt idx="11">
                  <c:v>Biomed engineers</c:v>
                </c:pt>
                <c:pt idx="12">
                  <c:v>Pharmacists </c:v>
                </c:pt>
                <c:pt idx="13">
                  <c:v>Health records</c:v>
                </c:pt>
              </c:strCache>
            </c:strRef>
          </c:cat>
          <c:val>
            <c:numRef>
              <c:f>Sheet1!$E$2:$E$15</c:f>
              <c:numCache>
                <c:formatCode>General</c:formatCode>
                <c:ptCount val="14"/>
                <c:pt idx="0">
                  <c:v>127</c:v>
                </c:pt>
                <c:pt idx="1">
                  <c:v>13</c:v>
                </c:pt>
                <c:pt idx="2">
                  <c:v>3</c:v>
                </c:pt>
                <c:pt idx="3">
                  <c:v>16</c:v>
                </c:pt>
                <c:pt idx="4">
                  <c:v>8</c:v>
                </c:pt>
                <c:pt idx="5">
                  <c:v>3</c:v>
                </c:pt>
                <c:pt idx="6">
                  <c:v>5</c:v>
                </c:pt>
                <c:pt idx="7">
                  <c:v>25</c:v>
                </c:pt>
                <c:pt idx="8">
                  <c:v>9</c:v>
                </c:pt>
                <c:pt idx="9">
                  <c:v>60</c:v>
                </c:pt>
                <c:pt idx="10">
                  <c:v>1</c:v>
                </c:pt>
                <c:pt idx="11">
                  <c:v>5</c:v>
                </c:pt>
                <c:pt idx="12">
                  <c:v>9</c:v>
                </c:pt>
                <c:pt idx="13">
                  <c:v>6</c:v>
                </c:pt>
              </c:numCache>
            </c:numRef>
          </c:val>
          <c:extLst>
            <c:ext xmlns:c16="http://schemas.microsoft.com/office/drawing/2014/chart" uri="{C3380CC4-5D6E-409C-BE32-E72D297353CC}">
              <c16:uniqueId val="{00000002-8CBD-46F8-B168-894513500969}"/>
            </c:ext>
          </c:extLst>
        </c:ser>
        <c:ser>
          <c:idx val="3"/>
          <c:order val="3"/>
          <c:tx>
            <c:strRef>
              <c:f>Sheet1!$F$1</c:f>
              <c:strCache>
                <c:ptCount val="1"/>
                <c:pt idx="0">
                  <c:v>sensitized</c:v>
                </c:pt>
              </c:strCache>
            </c:strRef>
          </c:tx>
          <c:spPr>
            <a:solidFill>
              <a:schemeClr val="accent4"/>
            </a:solidFill>
            <a:ln>
              <a:noFill/>
            </a:ln>
            <a:effectLst/>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Sheet1!$B$2:$B$15</c:f>
              <c:strCache>
                <c:ptCount val="14"/>
                <c:pt idx="0">
                  <c:v>Nurses </c:v>
                </c:pt>
                <c:pt idx="1">
                  <c:v>doctors</c:v>
                </c:pt>
                <c:pt idx="2">
                  <c:v>consultants</c:v>
                </c:pt>
                <c:pt idx="3">
                  <c:v>Clinical officers</c:v>
                </c:pt>
                <c:pt idx="4">
                  <c:v>nutritionist</c:v>
                </c:pt>
                <c:pt idx="5">
                  <c:v>Waste handlers</c:v>
                </c:pt>
                <c:pt idx="6">
                  <c:v>Morgue attendants</c:v>
                </c:pt>
                <c:pt idx="7">
                  <c:v>Lab technicians</c:v>
                </c:pt>
                <c:pt idx="8">
                  <c:v>administration</c:v>
                </c:pt>
                <c:pt idx="9">
                  <c:v>housekeepers</c:v>
                </c:pt>
                <c:pt idx="10">
                  <c:v>Public health</c:v>
                </c:pt>
                <c:pt idx="11">
                  <c:v>Biomed engineers</c:v>
                </c:pt>
                <c:pt idx="12">
                  <c:v>Pharmacists </c:v>
                </c:pt>
                <c:pt idx="13">
                  <c:v>Health records</c:v>
                </c:pt>
              </c:strCache>
            </c:strRef>
          </c:cat>
          <c:val>
            <c:numRef>
              <c:f>Sheet1!$F$2:$F$15</c:f>
              <c:numCache>
                <c:formatCode>General</c:formatCode>
                <c:ptCount val="14"/>
                <c:pt idx="0">
                  <c:v>300</c:v>
                </c:pt>
                <c:pt idx="1">
                  <c:v>30</c:v>
                </c:pt>
                <c:pt idx="2">
                  <c:v>6</c:v>
                </c:pt>
                <c:pt idx="3">
                  <c:v>25</c:v>
                </c:pt>
                <c:pt idx="4">
                  <c:v>15</c:v>
                </c:pt>
                <c:pt idx="5">
                  <c:v>3</c:v>
                </c:pt>
                <c:pt idx="6">
                  <c:v>9</c:v>
                </c:pt>
                <c:pt idx="7">
                  <c:v>39</c:v>
                </c:pt>
                <c:pt idx="8">
                  <c:v>15</c:v>
                </c:pt>
                <c:pt idx="9">
                  <c:v>130</c:v>
                </c:pt>
                <c:pt idx="10">
                  <c:v>1</c:v>
                </c:pt>
                <c:pt idx="11">
                  <c:v>15</c:v>
                </c:pt>
                <c:pt idx="12">
                  <c:v>20</c:v>
                </c:pt>
                <c:pt idx="13">
                  <c:v>10</c:v>
                </c:pt>
              </c:numCache>
            </c:numRef>
          </c:val>
          <c:extLst>
            <c:ext xmlns:c16="http://schemas.microsoft.com/office/drawing/2014/chart" uri="{C3380CC4-5D6E-409C-BE32-E72D297353CC}">
              <c16:uniqueId val="{00000003-8CBD-46F8-B168-894513500969}"/>
            </c:ext>
          </c:extLst>
        </c:ser>
        <c:dLbls>
          <c:dLblPos val="outEnd"/>
          <c:showLegendKey val="0"/>
          <c:showVal val="1"/>
          <c:showCatName val="0"/>
          <c:showSerName val="0"/>
          <c:showPercent val="0"/>
          <c:showBubbleSize val="0"/>
        </c:dLbls>
        <c:gapWidth val="219"/>
        <c:overlap val="-27"/>
        <c:axId val="140886016"/>
        <c:axId val="140173888"/>
      </c:barChart>
      <c:catAx>
        <c:axId val="1408860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0173888"/>
        <c:crosses val="autoZero"/>
        <c:auto val="1"/>
        <c:lblAlgn val="ctr"/>
        <c:lblOffset val="100"/>
        <c:noMultiLvlLbl val="0"/>
      </c:catAx>
      <c:valAx>
        <c:axId val="1401738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088601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sz="1800" b="1" i="0" baseline="0" dirty="0" smtClean="0">
                <a:effectLst/>
              </a:rPr>
              <a:t>MeTRH </a:t>
            </a:r>
            <a:r>
              <a:rPr lang="en-US" sz="1800" b="1" i="0" baseline="0" dirty="0">
                <a:effectLst/>
              </a:rPr>
              <a:t>Hand Hygiene </a:t>
            </a:r>
            <a:r>
              <a:rPr lang="en-US" sz="1800" b="1" i="0" baseline="0" dirty="0" smtClean="0">
                <a:effectLst/>
              </a:rPr>
              <a:t>Compliance Aug 2021-June 2022</a:t>
            </a:r>
            <a:endParaRPr lang="en-US" dirty="0">
              <a:effectLst/>
            </a:endParaRPr>
          </a:p>
        </c:rich>
      </c:tx>
      <c:layout/>
      <c:overlay val="0"/>
    </c:title>
    <c:autoTitleDeleted val="0"/>
    <c:plotArea>
      <c:layout/>
      <c:barChart>
        <c:barDir val="col"/>
        <c:grouping val="clustered"/>
        <c:varyColors val="0"/>
        <c:ser>
          <c:idx val="0"/>
          <c:order val="0"/>
          <c:tx>
            <c:strRef>
              <c:f>'Compliance trend'!$F$2</c:f>
              <c:strCache>
                <c:ptCount val="1"/>
                <c:pt idx="0">
                  <c:v>Total</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'Compliance trend'!$A$3:$A$14</c:f>
              <c:strCache>
                <c:ptCount val="12"/>
                <c:pt idx="0">
                  <c:v>august </c:v>
                </c:pt>
                <c:pt idx="1">
                  <c:v>september</c:v>
                </c:pt>
                <c:pt idx="2">
                  <c:v>october</c:v>
                </c:pt>
                <c:pt idx="3">
                  <c:v>november</c:v>
                </c:pt>
                <c:pt idx="4">
                  <c:v>december</c:v>
                </c:pt>
                <c:pt idx="5">
                  <c:v>january</c:v>
                </c:pt>
                <c:pt idx="6">
                  <c:v>february</c:v>
                </c:pt>
                <c:pt idx="7">
                  <c:v>march</c:v>
                </c:pt>
                <c:pt idx="8">
                  <c:v>april</c:v>
                </c:pt>
                <c:pt idx="9">
                  <c:v>may</c:v>
                </c:pt>
                <c:pt idx="10">
                  <c:v>june</c:v>
                </c:pt>
                <c:pt idx="11">
                  <c:v>july</c:v>
                </c:pt>
              </c:strCache>
            </c:strRef>
          </c:cat>
          <c:val>
            <c:numRef>
              <c:f>'Compliance trend'!$F$3:$F$14</c:f>
              <c:numCache>
                <c:formatCode>0</c:formatCode>
                <c:ptCount val="12"/>
                <c:pt idx="0">
                  <c:v>6.5040650406504072</c:v>
                </c:pt>
                <c:pt idx="1">
                  <c:v>16.522811344019729</c:v>
                </c:pt>
                <c:pt idx="2">
                  <c:v>18.831168831168831</c:v>
                </c:pt>
                <c:pt idx="3">
                  <c:v>25.323910482921086</c:v>
                </c:pt>
                <c:pt idx="4">
                  <c:v>24.384236453201972</c:v>
                </c:pt>
                <c:pt idx="5">
                  <c:v>25.709515859766281</c:v>
                </c:pt>
                <c:pt idx="6">
                  <c:v>27.07509881422925</c:v>
                </c:pt>
                <c:pt idx="7">
                  <c:v>24.657534246575342</c:v>
                </c:pt>
                <c:pt idx="8">
                  <c:v>31.600407747196741</c:v>
                </c:pt>
                <c:pt idx="9">
                  <c:v>31.600407747196741</c:v>
                </c:pt>
                <c:pt idx="10">
                  <c:v>45.911949685534594</c:v>
                </c:pt>
                <c:pt idx="11">
                  <c:v>0</c:v>
                </c:pt>
              </c:numCache>
            </c:numRef>
          </c:val>
          <c:extLst>
            <c:ext xmlns:c16="http://schemas.microsoft.com/office/drawing/2014/chart" uri="{C3380CC4-5D6E-409C-BE32-E72D297353CC}">
              <c16:uniqueId val="{00000000-5610-4D34-B80E-ABB5D4641D90}"/>
            </c:ext>
          </c:extLst>
        </c:ser>
        <c:dLbls>
          <c:showLegendKey val="0"/>
          <c:showVal val="1"/>
          <c:showCatName val="0"/>
          <c:showSerName val="0"/>
          <c:showPercent val="0"/>
          <c:showBubbleSize val="0"/>
        </c:dLbls>
        <c:gapWidth val="150"/>
        <c:axId val="181562752"/>
        <c:axId val="181585408"/>
      </c:barChart>
      <c:lineChart>
        <c:grouping val="standard"/>
        <c:varyColors val="0"/>
        <c:ser>
          <c:idx val="1"/>
          <c:order val="1"/>
          <c:tx>
            <c:strRef>
              <c:f>'Compliance trend'!$G$2</c:f>
              <c:strCache>
                <c:ptCount val="1"/>
                <c:pt idx="0">
                  <c:v>Benchmark </c:v>
                </c:pt>
              </c:strCache>
            </c:strRef>
          </c:tx>
          <c:marker>
            <c:symbol val="none"/>
          </c:marker>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'Compliance trend'!$A$3:$A$14</c:f>
              <c:strCache>
                <c:ptCount val="12"/>
                <c:pt idx="0">
                  <c:v>august </c:v>
                </c:pt>
                <c:pt idx="1">
                  <c:v>september</c:v>
                </c:pt>
                <c:pt idx="2">
                  <c:v>october</c:v>
                </c:pt>
                <c:pt idx="3">
                  <c:v>november</c:v>
                </c:pt>
                <c:pt idx="4">
                  <c:v>december</c:v>
                </c:pt>
                <c:pt idx="5">
                  <c:v>january</c:v>
                </c:pt>
                <c:pt idx="6">
                  <c:v>february</c:v>
                </c:pt>
                <c:pt idx="7">
                  <c:v>march</c:v>
                </c:pt>
                <c:pt idx="8">
                  <c:v>april</c:v>
                </c:pt>
                <c:pt idx="9">
                  <c:v>may</c:v>
                </c:pt>
                <c:pt idx="10">
                  <c:v>june</c:v>
                </c:pt>
                <c:pt idx="11">
                  <c:v>july</c:v>
                </c:pt>
              </c:strCache>
            </c:strRef>
          </c:cat>
          <c:val>
            <c:numRef>
              <c:f>'Compliance trend'!$G$3:$G$14</c:f>
              <c:numCache>
                <c:formatCode>General</c:formatCode>
                <c:ptCount val="12"/>
                <c:pt idx="0">
                  <c:v>60</c:v>
                </c:pt>
                <c:pt idx="1">
                  <c:v>60</c:v>
                </c:pt>
                <c:pt idx="2">
                  <c:v>60</c:v>
                </c:pt>
                <c:pt idx="3">
                  <c:v>60</c:v>
                </c:pt>
                <c:pt idx="4">
                  <c:v>60</c:v>
                </c:pt>
                <c:pt idx="5">
                  <c:v>60</c:v>
                </c:pt>
                <c:pt idx="6">
                  <c:v>60</c:v>
                </c:pt>
                <c:pt idx="7">
                  <c:v>60</c:v>
                </c:pt>
                <c:pt idx="8">
                  <c:v>60</c:v>
                </c:pt>
                <c:pt idx="9">
                  <c:v>60</c:v>
                </c:pt>
                <c:pt idx="10">
                  <c:v>60</c:v>
                </c:pt>
                <c:pt idx="11">
                  <c:v>60</c:v>
                </c:pt>
              </c:numCache>
            </c:numRef>
          </c:val>
          <c:smooth val="0"/>
          <c:extLst>
            <c:ext xmlns:c16="http://schemas.microsoft.com/office/drawing/2014/chart" uri="{C3380CC4-5D6E-409C-BE32-E72D297353CC}">
              <c16:uniqueId val="{00000001-5610-4D34-B80E-ABB5D4641D90}"/>
            </c:ext>
          </c:extLst>
        </c:ser>
        <c:dLbls>
          <c:showLegendKey val="0"/>
          <c:showVal val="1"/>
          <c:showCatName val="0"/>
          <c:showSerName val="0"/>
          <c:showPercent val="0"/>
          <c:showBubbleSize val="0"/>
        </c:dLbls>
        <c:marker val="1"/>
        <c:smooth val="0"/>
        <c:axId val="181562752"/>
        <c:axId val="181585408"/>
      </c:lineChart>
      <c:catAx>
        <c:axId val="181562752"/>
        <c:scaling>
          <c:orientation val="minMax"/>
        </c:scaling>
        <c:delete val="0"/>
        <c:axPos val="b"/>
        <c:title>
          <c:tx>
            <c:rich>
              <a:bodyPr/>
              <a:lstStyle/>
              <a:p>
                <a:pPr>
                  <a:defRPr/>
                </a:pPr>
                <a:r>
                  <a:rPr lang="en-US"/>
                  <a:t>Month</a:t>
                </a:r>
              </a:p>
            </c:rich>
          </c:tx>
          <c:layout/>
          <c:overlay val="0"/>
        </c:title>
        <c:numFmt formatCode="General" sourceLinked="0"/>
        <c:majorTickMark val="out"/>
        <c:minorTickMark val="none"/>
        <c:tickLblPos val="nextTo"/>
        <c:crossAx val="181585408"/>
        <c:crosses val="autoZero"/>
        <c:auto val="1"/>
        <c:lblAlgn val="ctr"/>
        <c:lblOffset val="100"/>
        <c:noMultiLvlLbl val="0"/>
      </c:catAx>
      <c:valAx>
        <c:axId val="181585408"/>
        <c:scaling>
          <c:orientation val="minMax"/>
        </c:scaling>
        <c:delete val="0"/>
        <c:axPos val="l"/>
        <c:majorGridlines/>
        <c:title>
          <c:tx>
            <c:rich>
              <a:bodyPr rot="-5400000" vert="horz"/>
              <a:lstStyle/>
              <a:p>
                <a:pPr>
                  <a:defRPr/>
                </a:pPr>
                <a:r>
                  <a:rPr lang="en-US"/>
                  <a:t>Percentage</a:t>
                </a:r>
              </a:p>
            </c:rich>
          </c:tx>
          <c:layout/>
          <c:overlay val="0"/>
        </c:title>
        <c:numFmt formatCode="0" sourceLinked="1"/>
        <c:majorTickMark val="out"/>
        <c:minorTickMark val="none"/>
        <c:tickLblPos val="nextTo"/>
        <c:crossAx val="181562752"/>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baseline="0" dirty="0"/>
              <a:t> </a:t>
            </a:r>
            <a:r>
              <a:rPr lang="en-US" baseline="0" dirty="0" smtClean="0"/>
              <a:t>MeTRH hand hygiene Compliance </a:t>
            </a:r>
            <a:r>
              <a:rPr lang="en-US" baseline="0" dirty="0"/>
              <a:t>per </a:t>
            </a:r>
            <a:r>
              <a:rPr lang="en-US" baseline="0" dirty="0" smtClean="0"/>
              <a:t>Cadre Aug 2021-June 2022</a:t>
            </a:r>
            <a:endParaRPr lang="en-US" dirty="0"/>
          </a:p>
        </c:rich>
      </c:tx>
      <c:layout>
        <c:manualLayout>
          <c:xMode val="edge"/>
          <c:yMode val="edge"/>
          <c:x val="0.15923449526674338"/>
          <c:y val="1.7329021909068803E-2"/>
        </c:manualLayout>
      </c:layout>
      <c:overlay val="0"/>
    </c:title>
    <c:autoTitleDeleted val="0"/>
    <c:plotArea>
      <c:layout/>
      <c:barChart>
        <c:barDir val="col"/>
        <c:grouping val="clustered"/>
        <c:varyColors val="0"/>
        <c:ser>
          <c:idx val="0"/>
          <c:order val="0"/>
          <c:tx>
            <c:strRef>
              <c:f>'Compliance trend'!$B$2</c:f>
              <c:strCache>
                <c:ptCount val="1"/>
                <c:pt idx="0">
                  <c:v>Nurses</c:v>
                </c:pt>
              </c:strCache>
            </c:strRef>
          </c:tx>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'Compliance trend'!$A$3:$A$14</c:f>
              <c:strCache>
                <c:ptCount val="12"/>
                <c:pt idx="0">
                  <c:v>august </c:v>
                </c:pt>
                <c:pt idx="1">
                  <c:v>september</c:v>
                </c:pt>
                <c:pt idx="2">
                  <c:v>october</c:v>
                </c:pt>
                <c:pt idx="3">
                  <c:v>november</c:v>
                </c:pt>
                <c:pt idx="4">
                  <c:v>december</c:v>
                </c:pt>
                <c:pt idx="5">
                  <c:v>january</c:v>
                </c:pt>
                <c:pt idx="6">
                  <c:v>february</c:v>
                </c:pt>
                <c:pt idx="7">
                  <c:v>march</c:v>
                </c:pt>
                <c:pt idx="8">
                  <c:v>april</c:v>
                </c:pt>
                <c:pt idx="9">
                  <c:v>may</c:v>
                </c:pt>
                <c:pt idx="10">
                  <c:v>june</c:v>
                </c:pt>
                <c:pt idx="11">
                  <c:v>july</c:v>
                </c:pt>
              </c:strCache>
            </c:strRef>
          </c:cat>
          <c:val>
            <c:numRef>
              <c:f>'Compliance trend'!$B$3:$B$14</c:f>
              <c:numCache>
                <c:formatCode>0</c:formatCode>
                <c:ptCount val="12"/>
                <c:pt idx="0">
                  <c:v>6.8702290076335881</c:v>
                </c:pt>
                <c:pt idx="1">
                  <c:v>17.982456140350877</c:v>
                </c:pt>
                <c:pt idx="2">
                  <c:v>19.148936170212767</c:v>
                </c:pt>
                <c:pt idx="3">
                  <c:v>25.783132530120483</c:v>
                </c:pt>
                <c:pt idx="4">
                  <c:v>30.555555555555557</c:v>
                </c:pt>
                <c:pt idx="5">
                  <c:v>30.225080385852088</c:v>
                </c:pt>
                <c:pt idx="6">
                  <c:v>30.225080385852088</c:v>
                </c:pt>
                <c:pt idx="7">
                  <c:v>25</c:v>
                </c:pt>
                <c:pt idx="8">
                  <c:v>40.693430656934304</c:v>
                </c:pt>
                <c:pt idx="9">
                  <c:v>40.693430656934304</c:v>
                </c:pt>
                <c:pt idx="10">
                  <c:v>56.944444444444443</c:v>
                </c:pt>
                <c:pt idx="11">
                  <c:v>0</c:v>
                </c:pt>
              </c:numCache>
            </c:numRef>
          </c:val>
          <c:extLst>
            <c:ext xmlns:c16="http://schemas.microsoft.com/office/drawing/2014/chart" uri="{C3380CC4-5D6E-409C-BE32-E72D297353CC}">
              <c16:uniqueId val="{00000000-7A8E-4D8F-9D9B-B12A3785B4F7}"/>
            </c:ext>
          </c:extLst>
        </c:ser>
        <c:ser>
          <c:idx val="1"/>
          <c:order val="1"/>
          <c:tx>
            <c:strRef>
              <c:f>'Compliance trend'!$C$2</c:f>
              <c:strCache>
                <c:ptCount val="1"/>
                <c:pt idx="0">
                  <c:v>Doctors</c:v>
                </c:pt>
              </c:strCache>
            </c:strRef>
          </c:tx>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'Compliance trend'!$A$3:$A$14</c:f>
              <c:strCache>
                <c:ptCount val="12"/>
                <c:pt idx="0">
                  <c:v>august </c:v>
                </c:pt>
                <c:pt idx="1">
                  <c:v>september</c:v>
                </c:pt>
                <c:pt idx="2">
                  <c:v>october</c:v>
                </c:pt>
                <c:pt idx="3">
                  <c:v>november</c:v>
                </c:pt>
                <c:pt idx="4">
                  <c:v>december</c:v>
                </c:pt>
                <c:pt idx="5">
                  <c:v>january</c:v>
                </c:pt>
                <c:pt idx="6">
                  <c:v>february</c:v>
                </c:pt>
                <c:pt idx="7">
                  <c:v>march</c:v>
                </c:pt>
                <c:pt idx="8">
                  <c:v>april</c:v>
                </c:pt>
                <c:pt idx="9">
                  <c:v>may</c:v>
                </c:pt>
                <c:pt idx="10">
                  <c:v>june</c:v>
                </c:pt>
                <c:pt idx="11">
                  <c:v>july</c:v>
                </c:pt>
              </c:strCache>
            </c:strRef>
          </c:cat>
          <c:val>
            <c:numRef>
              <c:f>'Compliance trend'!$C$3:$C$14</c:f>
              <c:numCache>
                <c:formatCode>0</c:formatCode>
                <c:ptCount val="12"/>
                <c:pt idx="0">
                  <c:v>6.0869565217391308</c:v>
                </c:pt>
                <c:pt idx="1">
                  <c:v>20.155038759689923</c:v>
                </c:pt>
                <c:pt idx="2">
                  <c:v>22.513089005235599</c:v>
                </c:pt>
                <c:pt idx="3">
                  <c:v>22.185430463576157</c:v>
                </c:pt>
                <c:pt idx="4">
                  <c:v>14.655172413793101</c:v>
                </c:pt>
                <c:pt idx="5">
                  <c:v>19.282511210762333</c:v>
                </c:pt>
                <c:pt idx="6">
                  <c:v>22.051282051282051</c:v>
                </c:pt>
                <c:pt idx="7">
                  <c:v>21.052631578947366</c:v>
                </c:pt>
                <c:pt idx="8">
                  <c:v>20.092378752886837</c:v>
                </c:pt>
                <c:pt idx="9">
                  <c:v>20.092378752886837</c:v>
                </c:pt>
                <c:pt idx="10">
                  <c:v>48.214285714285715</c:v>
                </c:pt>
                <c:pt idx="11">
                  <c:v>0</c:v>
                </c:pt>
              </c:numCache>
            </c:numRef>
          </c:val>
          <c:extLst>
            <c:ext xmlns:c16="http://schemas.microsoft.com/office/drawing/2014/chart" uri="{C3380CC4-5D6E-409C-BE32-E72D297353CC}">
              <c16:uniqueId val="{00000001-7A8E-4D8F-9D9B-B12A3785B4F7}"/>
            </c:ext>
          </c:extLst>
        </c:ser>
        <c:ser>
          <c:idx val="2"/>
          <c:order val="2"/>
          <c:tx>
            <c:strRef>
              <c:f>'Compliance trend'!$D$2</c:f>
              <c:strCache>
                <c:ptCount val="1"/>
                <c:pt idx="0">
                  <c:v>Auxiliary</c:v>
                </c:pt>
              </c:strCache>
            </c:strRef>
          </c:tx>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'Compliance trend'!$A$3:$A$14</c:f>
              <c:strCache>
                <c:ptCount val="12"/>
                <c:pt idx="0">
                  <c:v>august </c:v>
                </c:pt>
                <c:pt idx="1">
                  <c:v>september</c:v>
                </c:pt>
                <c:pt idx="2">
                  <c:v>october</c:v>
                </c:pt>
                <c:pt idx="3">
                  <c:v>november</c:v>
                </c:pt>
                <c:pt idx="4">
                  <c:v>december</c:v>
                </c:pt>
                <c:pt idx="5">
                  <c:v>january</c:v>
                </c:pt>
                <c:pt idx="6">
                  <c:v>february</c:v>
                </c:pt>
                <c:pt idx="7">
                  <c:v>march</c:v>
                </c:pt>
                <c:pt idx="8">
                  <c:v>april</c:v>
                </c:pt>
                <c:pt idx="9">
                  <c:v>may</c:v>
                </c:pt>
                <c:pt idx="10">
                  <c:v>june</c:v>
                </c:pt>
                <c:pt idx="11">
                  <c:v>july</c:v>
                </c:pt>
              </c:strCache>
            </c:strRef>
          </c:cat>
          <c:val>
            <c:numRef>
              <c:f>'Compliance trend'!$D$3:$D$14</c:f>
              <c:numCache>
                <c:formatCode>0</c:formatCode>
                <c:ptCount val="12"/>
                <c:pt idx="0">
                  <c:v>0</c:v>
                </c:pt>
                <c:pt idx="1">
                  <c:v>0</c:v>
                </c:pt>
                <c:pt idx="2">
                  <c:v>9.0909090909090917</c:v>
                </c:pt>
                <c:pt idx="3">
                  <c:v>57.142857142857139</c:v>
                </c:pt>
                <c:pt idx="4">
                  <c:v>31.578947368421051</c:v>
                </c:pt>
                <c:pt idx="5">
                  <c:v>36.84210526315789</c:v>
                </c:pt>
                <c:pt idx="6">
                  <c:v>0</c:v>
                </c:pt>
                <c:pt idx="7">
                  <c:v>34.375</c:v>
                </c:pt>
                <c:pt idx="8">
                  <c:v>0</c:v>
                </c:pt>
                <c:pt idx="9">
                  <c:v>0</c:v>
                </c:pt>
                <c:pt idx="10">
                  <c:v>16.129032258064516</c:v>
                </c:pt>
                <c:pt idx="11">
                  <c:v>0</c:v>
                </c:pt>
              </c:numCache>
            </c:numRef>
          </c:val>
          <c:extLst>
            <c:ext xmlns:c16="http://schemas.microsoft.com/office/drawing/2014/chart" uri="{C3380CC4-5D6E-409C-BE32-E72D297353CC}">
              <c16:uniqueId val="{00000002-7A8E-4D8F-9D9B-B12A3785B4F7}"/>
            </c:ext>
          </c:extLst>
        </c:ser>
        <c:ser>
          <c:idx val="3"/>
          <c:order val="3"/>
          <c:tx>
            <c:strRef>
              <c:f>'Compliance trend'!$E$2</c:f>
              <c:strCache>
                <c:ptCount val="1"/>
                <c:pt idx="0">
                  <c:v>Others</c:v>
                </c:pt>
              </c:strCache>
            </c:strRef>
          </c:tx>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'Compliance trend'!$A$3:$A$14</c:f>
              <c:strCache>
                <c:ptCount val="12"/>
                <c:pt idx="0">
                  <c:v>august </c:v>
                </c:pt>
                <c:pt idx="1">
                  <c:v>september</c:v>
                </c:pt>
                <c:pt idx="2">
                  <c:v>october</c:v>
                </c:pt>
                <c:pt idx="3">
                  <c:v>november</c:v>
                </c:pt>
                <c:pt idx="4">
                  <c:v>december</c:v>
                </c:pt>
                <c:pt idx="5">
                  <c:v>january</c:v>
                </c:pt>
                <c:pt idx="6">
                  <c:v>february</c:v>
                </c:pt>
                <c:pt idx="7">
                  <c:v>march</c:v>
                </c:pt>
                <c:pt idx="8">
                  <c:v>april</c:v>
                </c:pt>
                <c:pt idx="9">
                  <c:v>may</c:v>
                </c:pt>
                <c:pt idx="10">
                  <c:v>june</c:v>
                </c:pt>
                <c:pt idx="11">
                  <c:v>july</c:v>
                </c:pt>
              </c:strCache>
            </c:strRef>
          </c:cat>
          <c:val>
            <c:numRef>
              <c:f>'Compliance trend'!$E$3:$E$14</c:f>
              <c:numCache>
                <c:formatCode>0</c:formatCode>
                <c:ptCount val="12"/>
                <c:pt idx="0">
                  <c:v>0</c:v>
                </c:pt>
                <c:pt idx="1">
                  <c:v>0</c:v>
                </c:pt>
                <c:pt idx="2">
                  <c:v>9.7222222222222232</c:v>
                </c:pt>
                <c:pt idx="3">
                  <c:v>27.966101694915253</c:v>
                </c:pt>
                <c:pt idx="4">
                  <c:v>18.181818181818183</c:v>
                </c:pt>
                <c:pt idx="5">
                  <c:v>39.130434782608695</c:v>
                </c:pt>
                <c:pt idx="6">
                  <c:v>0</c:v>
                </c:pt>
                <c:pt idx="7">
                  <c:v>0</c:v>
                </c:pt>
                <c:pt idx="8">
                  <c:v>0</c:v>
                </c:pt>
                <c:pt idx="9">
                  <c:v>0</c:v>
                </c:pt>
                <c:pt idx="10">
                  <c:v>0</c:v>
                </c:pt>
                <c:pt idx="11">
                  <c:v>0</c:v>
                </c:pt>
              </c:numCache>
            </c:numRef>
          </c:val>
          <c:extLst>
            <c:ext xmlns:c16="http://schemas.microsoft.com/office/drawing/2014/chart" uri="{C3380CC4-5D6E-409C-BE32-E72D297353CC}">
              <c16:uniqueId val="{00000003-7A8E-4D8F-9D9B-B12A3785B4F7}"/>
            </c:ext>
          </c:extLst>
        </c:ser>
        <c:dLbls>
          <c:dLblPos val="outEnd"/>
          <c:showLegendKey val="0"/>
          <c:showVal val="1"/>
          <c:showCatName val="0"/>
          <c:showSerName val="0"/>
          <c:showPercent val="0"/>
          <c:showBubbleSize val="0"/>
        </c:dLbls>
        <c:gapWidth val="150"/>
        <c:axId val="181534080"/>
        <c:axId val="181535872"/>
      </c:barChart>
      <c:catAx>
        <c:axId val="181534080"/>
        <c:scaling>
          <c:orientation val="minMax"/>
        </c:scaling>
        <c:delete val="0"/>
        <c:axPos val="b"/>
        <c:numFmt formatCode="General" sourceLinked="0"/>
        <c:majorTickMark val="out"/>
        <c:minorTickMark val="none"/>
        <c:tickLblPos val="nextTo"/>
        <c:crossAx val="181535872"/>
        <c:crosses val="autoZero"/>
        <c:auto val="1"/>
        <c:lblAlgn val="ctr"/>
        <c:lblOffset val="100"/>
        <c:noMultiLvlLbl val="0"/>
      </c:catAx>
      <c:valAx>
        <c:axId val="181535872"/>
        <c:scaling>
          <c:orientation val="minMax"/>
          <c:max val="100"/>
        </c:scaling>
        <c:delete val="0"/>
        <c:axPos val="l"/>
        <c:majorGridlines/>
        <c:title>
          <c:tx>
            <c:rich>
              <a:bodyPr rot="-5400000" vert="horz"/>
              <a:lstStyle/>
              <a:p>
                <a:pPr>
                  <a:defRPr/>
                </a:pPr>
                <a:r>
                  <a:rPr lang="en-US"/>
                  <a:t>Percentage</a:t>
                </a:r>
              </a:p>
            </c:rich>
          </c:tx>
          <c:layout/>
          <c:overlay val="0"/>
        </c:title>
        <c:numFmt formatCode="#,##0" sourceLinked="0"/>
        <c:majorTickMark val="out"/>
        <c:minorTickMark val="none"/>
        <c:tickLblPos val="nextTo"/>
        <c:crossAx val="181534080"/>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solidFill>
                <a:latin typeface="+mn-lt"/>
                <a:ea typeface="+mn-ea"/>
                <a:cs typeface="+mn-cs"/>
              </a:defRPr>
            </a:pPr>
            <a:r>
              <a:rPr lang="en-US" sz="1800" b="1" dirty="0">
                <a:solidFill>
                  <a:schemeClr val="tx1"/>
                </a:solidFill>
              </a:rPr>
              <a:t>hand hygiene </a:t>
            </a:r>
            <a:r>
              <a:rPr lang="en-US" sz="1800" b="1" dirty="0" smtClean="0">
                <a:solidFill>
                  <a:schemeClr val="tx1"/>
                </a:solidFill>
              </a:rPr>
              <a:t>compliance per cadre </a:t>
            </a:r>
            <a:r>
              <a:rPr lang="en-US" sz="1800" b="1" dirty="0">
                <a:solidFill>
                  <a:schemeClr val="tx1"/>
                </a:solidFill>
              </a:rPr>
              <a:t>in </a:t>
            </a:r>
            <a:r>
              <a:rPr lang="en-US" sz="1800" b="1" dirty="0" smtClean="0">
                <a:solidFill>
                  <a:schemeClr val="tx1"/>
                </a:solidFill>
              </a:rPr>
              <a:t>MeTRH comparison between Sep 2021 and July 2022</a:t>
            </a:r>
            <a:endParaRPr lang="en-US" sz="1800" b="1" dirty="0">
              <a:solidFill>
                <a:schemeClr val="tx1"/>
              </a:solidFill>
            </a:endParaRPr>
          </a:p>
        </c:rich>
      </c:tx>
      <c:layout>
        <c:manualLayout>
          <c:xMode val="edge"/>
          <c:yMode val="edge"/>
          <c:x val="0.16376704278832288"/>
          <c:y val="2.3764517279202629E-2"/>
        </c:manualLayout>
      </c:layout>
      <c:overlay val="0"/>
      <c:spPr>
        <a:noFill/>
        <a:ln>
          <a:noFill/>
        </a:ln>
        <a:effectLst/>
      </c:spPr>
    </c:title>
    <c:autoTitleDeleted val="0"/>
    <c:plotArea>
      <c:layout/>
      <c:barChart>
        <c:barDir val="col"/>
        <c:grouping val="clustered"/>
        <c:varyColors val="0"/>
        <c:ser>
          <c:idx val="0"/>
          <c:order val="0"/>
          <c:tx>
            <c:strRef>
              <c:f>Sheet1!$C$18</c:f>
              <c:strCache>
                <c:ptCount val="1"/>
                <c:pt idx="0">
                  <c:v>September 2021 score</c:v>
                </c:pt>
              </c:strCache>
            </c:strRef>
          </c:tx>
          <c:spPr>
            <a:solidFill>
              <a:schemeClr val="accent1"/>
            </a:solidFill>
            <a:ln>
              <a:noFill/>
            </a:ln>
            <a:effectLst/>
          </c:spPr>
          <c:invertIfNegative val="0"/>
          <c:cat>
            <c:strRef>
              <c:f>Sheet1!$B$19:$B$26</c:f>
              <c:strCache>
                <c:ptCount val="8"/>
                <c:pt idx="0">
                  <c:v>nurses</c:v>
                </c:pt>
                <c:pt idx="1">
                  <c:v>Doctors </c:v>
                </c:pt>
                <c:pt idx="2">
                  <c:v>Consultants </c:v>
                </c:pt>
                <c:pt idx="3">
                  <c:v>Housekeeping </c:v>
                </c:pt>
                <c:pt idx="4">
                  <c:v>Students </c:v>
                </c:pt>
                <c:pt idx="5">
                  <c:v>Clinical officers</c:v>
                </c:pt>
                <c:pt idx="6">
                  <c:v>Pharmacists</c:v>
                </c:pt>
                <c:pt idx="7">
                  <c:v>Lab technologists</c:v>
                </c:pt>
              </c:strCache>
            </c:strRef>
          </c:cat>
          <c:val>
            <c:numRef>
              <c:f>Sheet1!$C$19:$C$26</c:f>
              <c:numCache>
                <c:formatCode>0%</c:formatCode>
                <c:ptCount val="8"/>
                <c:pt idx="0">
                  <c:v>0.26</c:v>
                </c:pt>
                <c:pt idx="1">
                  <c:v>0.2</c:v>
                </c:pt>
                <c:pt idx="2">
                  <c:v>0.25</c:v>
                </c:pt>
                <c:pt idx="3">
                  <c:v>0.11</c:v>
                </c:pt>
                <c:pt idx="4">
                  <c:v>0.05</c:v>
                </c:pt>
                <c:pt idx="5">
                  <c:v>0.06</c:v>
                </c:pt>
                <c:pt idx="6">
                  <c:v>0.03</c:v>
                </c:pt>
                <c:pt idx="7">
                  <c:v>0.03</c:v>
                </c:pt>
              </c:numCache>
            </c:numRef>
          </c:val>
          <c:extLst>
            <c:ext xmlns:c16="http://schemas.microsoft.com/office/drawing/2014/chart" uri="{C3380CC4-5D6E-409C-BE32-E72D297353CC}">
              <c16:uniqueId val="{00000000-FF5B-4FFC-A105-ABF05426ACC6}"/>
            </c:ext>
          </c:extLst>
        </c:ser>
        <c:ser>
          <c:idx val="1"/>
          <c:order val="1"/>
          <c:tx>
            <c:strRef>
              <c:f>Sheet1!$D$18</c:f>
              <c:strCache>
                <c:ptCount val="1"/>
                <c:pt idx="0">
                  <c:v>July 2022 score</c:v>
                </c:pt>
              </c:strCache>
            </c:strRef>
          </c:tx>
          <c:spPr>
            <a:solidFill>
              <a:schemeClr val="accent2"/>
            </a:solidFill>
            <a:ln>
              <a:noFill/>
            </a:ln>
            <a:effectLst/>
          </c:spPr>
          <c:invertIfNegative val="0"/>
          <c:cat>
            <c:strRef>
              <c:f>Sheet1!$B$19:$B$26</c:f>
              <c:strCache>
                <c:ptCount val="8"/>
                <c:pt idx="0">
                  <c:v>nurses</c:v>
                </c:pt>
                <c:pt idx="1">
                  <c:v>Doctors </c:v>
                </c:pt>
                <c:pt idx="2">
                  <c:v>Consultants </c:v>
                </c:pt>
                <c:pt idx="3">
                  <c:v>Housekeeping </c:v>
                </c:pt>
                <c:pt idx="4">
                  <c:v>Students </c:v>
                </c:pt>
                <c:pt idx="5">
                  <c:v>Clinical officers</c:v>
                </c:pt>
                <c:pt idx="6">
                  <c:v>Pharmacists</c:v>
                </c:pt>
                <c:pt idx="7">
                  <c:v>Lab technologists</c:v>
                </c:pt>
              </c:strCache>
            </c:strRef>
          </c:cat>
          <c:val>
            <c:numRef>
              <c:f>Sheet1!$D$19:$D$26</c:f>
              <c:numCache>
                <c:formatCode>0%</c:formatCode>
                <c:ptCount val="8"/>
                <c:pt idx="0">
                  <c:v>0.56000000000000005</c:v>
                </c:pt>
                <c:pt idx="1">
                  <c:v>0.62</c:v>
                </c:pt>
                <c:pt idx="2">
                  <c:v>0.6</c:v>
                </c:pt>
                <c:pt idx="3">
                  <c:v>0.53</c:v>
                </c:pt>
                <c:pt idx="4">
                  <c:v>0.37</c:v>
                </c:pt>
                <c:pt idx="5">
                  <c:v>0.34</c:v>
                </c:pt>
                <c:pt idx="6">
                  <c:v>0.55000000000000004</c:v>
                </c:pt>
                <c:pt idx="7">
                  <c:v>0.61</c:v>
                </c:pt>
              </c:numCache>
            </c:numRef>
          </c:val>
          <c:extLst>
            <c:ext xmlns:c16="http://schemas.microsoft.com/office/drawing/2014/chart" uri="{C3380CC4-5D6E-409C-BE32-E72D297353CC}">
              <c16:uniqueId val="{00000001-FF5B-4FFC-A105-ABF05426ACC6}"/>
            </c:ext>
          </c:extLst>
        </c:ser>
        <c:dLbls>
          <c:showLegendKey val="0"/>
          <c:showVal val="0"/>
          <c:showCatName val="0"/>
          <c:showSerName val="0"/>
          <c:showPercent val="0"/>
          <c:showBubbleSize val="0"/>
        </c:dLbls>
        <c:gapWidth val="219"/>
        <c:overlap val="-27"/>
        <c:axId val="173888512"/>
        <c:axId val="132354560"/>
      </c:barChart>
      <c:catAx>
        <c:axId val="1738885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2354560"/>
        <c:crosses val="autoZero"/>
        <c:auto val="1"/>
        <c:lblAlgn val="ctr"/>
        <c:lblOffset val="100"/>
        <c:noMultiLvlLbl val="0"/>
      </c:catAx>
      <c:valAx>
        <c:axId val="13235456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388851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691AA38-65C1-4575-8AB9-57B444163069}" type="datetimeFigureOut">
              <a:rPr lang="en-GB" smtClean="0"/>
              <a:t>08/05/2023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F4E6DBC-593D-4005-962C-B06525633630}" type="slidenum">
              <a:rPr lang="en-GB" smtClean="0"/>
              <a:t>‹#›</a:t>
            </a:fld>
            <a:endParaRPr lang="en-GB"/>
          </a:p>
        </p:txBody>
      </p:sp>
    </p:spTree>
    <p:extLst>
      <p:ext uri="{BB962C8B-B14F-4D97-AF65-F5344CB8AC3E}">
        <p14:creationId xmlns:p14="http://schemas.microsoft.com/office/powerpoint/2010/main" val="292320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691AA38-65C1-4575-8AB9-57B444163069}" type="datetimeFigureOut">
              <a:rPr lang="en-GB" smtClean="0"/>
              <a:t>08/05/2023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F4E6DBC-593D-4005-962C-B06525633630}" type="slidenum">
              <a:rPr lang="en-GB" smtClean="0"/>
              <a:t>‹#›</a:t>
            </a:fld>
            <a:endParaRPr lang="en-GB"/>
          </a:p>
        </p:txBody>
      </p:sp>
    </p:spTree>
    <p:extLst>
      <p:ext uri="{BB962C8B-B14F-4D97-AF65-F5344CB8AC3E}">
        <p14:creationId xmlns:p14="http://schemas.microsoft.com/office/powerpoint/2010/main" val="5826566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691AA38-65C1-4575-8AB9-57B444163069}" type="datetimeFigureOut">
              <a:rPr lang="en-GB" smtClean="0"/>
              <a:t>08/05/2023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F4E6DBC-593D-4005-962C-B06525633630}" type="slidenum">
              <a:rPr lang="en-GB" smtClean="0"/>
              <a:t>‹#›</a:t>
            </a:fld>
            <a:endParaRPr lang="en-GB"/>
          </a:p>
        </p:txBody>
      </p:sp>
    </p:spTree>
    <p:extLst>
      <p:ext uri="{BB962C8B-B14F-4D97-AF65-F5344CB8AC3E}">
        <p14:creationId xmlns:p14="http://schemas.microsoft.com/office/powerpoint/2010/main" val="4096280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691AA38-65C1-4575-8AB9-57B444163069}" type="datetimeFigureOut">
              <a:rPr lang="en-GB" smtClean="0"/>
              <a:t>08/05/2023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F4E6DBC-593D-4005-962C-B06525633630}" type="slidenum">
              <a:rPr lang="en-GB" smtClean="0"/>
              <a:t>‹#›</a:t>
            </a:fld>
            <a:endParaRPr lang="en-GB"/>
          </a:p>
        </p:txBody>
      </p:sp>
    </p:spTree>
    <p:extLst>
      <p:ext uri="{BB962C8B-B14F-4D97-AF65-F5344CB8AC3E}">
        <p14:creationId xmlns:p14="http://schemas.microsoft.com/office/powerpoint/2010/main" val="13765643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691AA38-65C1-4575-8AB9-57B444163069}" type="datetimeFigureOut">
              <a:rPr lang="en-GB" smtClean="0"/>
              <a:t>08/05/2023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F4E6DBC-593D-4005-962C-B06525633630}" type="slidenum">
              <a:rPr lang="en-GB" smtClean="0"/>
              <a:t>‹#›</a:t>
            </a:fld>
            <a:endParaRPr lang="en-GB"/>
          </a:p>
        </p:txBody>
      </p:sp>
    </p:spTree>
    <p:extLst>
      <p:ext uri="{BB962C8B-B14F-4D97-AF65-F5344CB8AC3E}">
        <p14:creationId xmlns:p14="http://schemas.microsoft.com/office/powerpoint/2010/main" val="31242691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691AA38-65C1-4575-8AB9-57B444163069}" type="datetimeFigureOut">
              <a:rPr lang="en-GB" smtClean="0"/>
              <a:t>08/05/2023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F4E6DBC-593D-4005-962C-B06525633630}" type="slidenum">
              <a:rPr lang="en-GB" smtClean="0"/>
              <a:t>‹#›</a:t>
            </a:fld>
            <a:endParaRPr lang="en-GB"/>
          </a:p>
        </p:txBody>
      </p:sp>
    </p:spTree>
    <p:extLst>
      <p:ext uri="{BB962C8B-B14F-4D97-AF65-F5344CB8AC3E}">
        <p14:creationId xmlns:p14="http://schemas.microsoft.com/office/powerpoint/2010/main" val="33257292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691AA38-65C1-4575-8AB9-57B444163069}" type="datetimeFigureOut">
              <a:rPr lang="en-GB" smtClean="0"/>
              <a:t>08/05/2023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F4E6DBC-593D-4005-962C-B06525633630}" type="slidenum">
              <a:rPr lang="en-GB" smtClean="0"/>
              <a:t>‹#›</a:t>
            </a:fld>
            <a:endParaRPr lang="en-GB"/>
          </a:p>
        </p:txBody>
      </p:sp>
    </p:spTree>
    <p:extLst>
      <p:ext uri="{BB962C8B-B14F-4D97-AF65-F5344CB8AC3E}">
        <p14:creationId xmlns:p14="http://schemas.microsoft.com/office/powerpoint/2010/main" val="1100364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691AA38-65C1-4575-8AB9-57B444163069}" type="datetimeFigureOut">
              <a:rPr lang="en-GB" smtClean="0"/>
              <a:t>08/05/2023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F4E6DBC-593D-4005-962C-B06525633630}" type="slidenum">
              <a:rPr lang="en-GB" smtClean="0"/>
              <a:t>‹#›</a:t>
            </a:fld>
            <a:endParaRPr lang="en-GB"/>
          </a:p>
        </p:txBody>
      </p:sp>
    </p:spTree>
    <p:extLst>
      <p:ext uri="{BB962C8B-B14F-4D97-AF65-F5344CB8AC3E}">
        <p14:creationId xmlns:p14="http://schemas.microsoft.com/office/powerpoint/2010/main" val="4003585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91AA38-65C1-4575-8AB9-57B444163069}" type="datetimeFigureOut">
              <a:rPr lang="en-GB" smtClean="0"/>
              <a:t>08/05/2023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F4E6DBC-593D-4005-962C-B06525633630}" type="slidenum">
              <a:rPr lang="en-GB" smtClean="0"/>
              <a:t>‹#›</a:t>
            </a:fld>
            <a:endParaRPr lang="en-GB"/>
          </a:p>
        </p:txBody>
      </p:sp>
    </p:spTree>
    <p:extLst>
      <p:ext uri="{BB962C8B-B14F-4D97-AF65-F5344CB8AC3E}">
        <p14:creationId xmlns:p14="http://schemas.microsoft.com/office/powerpoint/2010/main" val="3731680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691AA38-65C1-4575-8AB9-57B444163069}" type="datetimeFigureOut">
              <a:rPr lang="en-GB" smtClean="0"/>
              <a:t>08/05/2023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F4E6DBC-593D-4005-962C-B06525633630}" type="slidenum">
              <a:rPr lang="en-GB" smtClean="0"/>
              <a:t>‹#›</a:t>
            </a:fld>
            <a:endParaRPr lang="en-GB"/>
          </a:p>
        </p:txBody>
      </p:sp>
    </p:spTree>
    <p:extLst>
      <p:ext uri="{BB962C8B-B14F-4D97-AF65-F5344CB8AC3E}">
        <p14:creationId xmlns:p14="http://schemas.microsoft.com/office/powerpoint/2010/main" val="5010457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691AA38-65C1-4575-8AB9-57B444163069}" type="datetimeFigureOut">
              <a:rPr lang="en-GB" smtClean="0"/>
              <a:t>08/05/2023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F4E6DBC-593D-4005-962C-B06525633630}" type="slidenum">
              <a:rPr lang="en-GB" smtClean="0"/>
              <a:t>‹#›</a:t>
            </a:fld>
            <a:endParaRPr lang="en-GB"/>
          </a:p>
        </p:txBody>
      </p:sp>
    </p:spTree>
    <p:extLst>
      <p:ext uri="{BB962C8B-B14F-4D97-AF65-F5344CB8AC3E}">
        <p14:creationId xmlns:p14="http://schemas.microsoft.com/office/powerpoint/2010/main" val="19483037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91AA38-65C1-4575-8AB9-57B444163069}" type="datetimeFigureOut">
              <a:rPr lang="en-GB" smtClean="0"/>
              <a:t>08/05/2023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4E6DBC-593D-4005-962C-B06525633630}" type="slidenum">
              <a:rPr lang="en-GB" smtClean="0"/>
              <a:t>‹#›</a:t>
            </a:fld>
            <a:endParaRPr lang="en-GB"/>
          </a:p>
        </p:txBody>
      </p:sp>
    </p:spTree>
    <p:extLst>
      <p:ext uri="{BB962C8B-B14F-4D97-AF65-F5344CB8AC3E}">
        <p14:creationId xmlns:p14="http://schemas.microsoft.com/office/powerpoint/2010/main" val="6339705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79269" y="209006"/>
            <a:ext cx="10998925" cy="1815737"/>
          </a:xfrm>
        </p:spPr>
        <p:txBody>
          <a:bodyPr/>
          <a:lstStyle/>
          <a:p>
            <a:r>
              <a:rPr lang="en-GB" b="1" dirty="0" smtClean="0">
                <a:latin typeface="Times New Roman" panose="02020603050405020304" pitchFamily="18" charset="0"/>
                <a:cs typeface="Times New Roman" panose="02020603050405020304" pitchFamily="18" charset="0"/>
              </a:rPr>
              <a:t>THE 10TH IPNET KENYA CONFERENCE</a:t>
            </a:r>
            <a:endParaRPr lang="en-GB" b="1"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679269" y="2024743"/>
            <a:ext cx="11260181" cy="4585063"/>
          </a:xfrm>
        </p:spPr>
        <p:txBody>
          <a:bodyPr>
            <a:normAutofit/>
          </a:bodyPr>
          <a:lstStyle/>
          <a:p>
            <a:r>
              <a:rPr lang="en-GB" b="1" dirty="0" smtClean="0">
                <a:latin typeface="Times New Roman" panose="02020603050405020304" pitchFamily="18" charset="0"/>
                <a:cs typeface="Times New Roman" panose="02020603050405020304" pitchFamily="18" charset="0"/>
              </a:rPr>
              <a:t>VENUE: </a:t>
            </a:r>
            <a:r>
              <a:rPr lang="en-GB" sz="2000" dirty="0" smtClean="0">
                <a:latin typeface="Times New Roman" panose="02020603050405020304" pitchFamily="18" charset="0"/>
                <a:cs typeface="Times New Roman" panose="02020603050405020304" pitchFamily="18" charset="0"/>
              </a:rPr>
              <a:t>THE SAI ROCK HOTEL MOMBASA</a:t>
            </a:r>
          </a:p>
          <a:p>
            <a:r>
              <a:rPr lang="en-GB" b="1" dirty="0" smtClean="0">
                <a:latin typeface="Times New Roman" panose="02020603050405020304" pitchFamily="18" charset="0"/>
                <a:cs typeface="Times New Roman" panose="02020603050405020304" pitchFamily="18" charset="0"/>
              </a:rPr>
              <a:t>THEME: </a:t>
            </a:r>
            <a:r>
              <a:rPr lang="en-GB" sz="2000" dirty="0" smtClean="0">
                <a:latin typeface="Times New Roman" panose="02020603050405020304" pitchFamily="18" charset="0"/>
                <a:cs typeface="Times New Roman" panose="02020603050405020304" pitchFamily="18" charset="0"/>
              </a:rPr>
              <a:t>INNOVATIVE INTEGRATION OF IPC IN DISEASE OUTBREAKS AND ROUTINE HEALTHCARE SERVICES. </a:t>
            </a:r>
          </a:p>
          <a:p>
            <a:r>
              <a:rPr lang="en-GB" sz="2000" b="1" dirty="0">
                <a:latin typeface="Times New Roman" panose="02020603050405020304" pitchFamily="18" charset="0"/>
                <a:cs typeface="Times New Roman" panose="02020603050405020304" pitchFamily="18" charset="0"/>
              </a:rPr>
              <a:t>SUB THEME: </a:t>
            </a:r>
            <a:r>
              <a:rPr lang="en-GB" sz="2000" dirty="0">
                <a:latin typeface="Times New Roman" panose="02020603050405020304" pitchFamily="18" charset="0"/>
                <a:cs typeface="Times New Roman" panose="02020603050405020304" pitchFamily="18" charset="0"/>
              </a:rPr>
              <a:t>IPC PRACTICE: IMPLEMENTATION</a:t>
            </a:r>
            <a:r>
              <a:rPr lang="en-GB" sz="2000" dirty="0" smtClean="0">
                <a:latin typeface="Times New Roman" panose="02020603050405020304" pitchFamily="18" charset="0"/>
                <a:cs typeface="Times New Roman" panose="02020603050405020304" pitchFamily="18" charset="0"/>
              </a:rPr>
              <a:t>,</a:t>
            </a:r>
            <a:r>
              <a:rPr lang="en-GB" sz="2000" dirty="0">
                <a:latin typeface="Times New Roman" panose="02020603050405020304" pitchFamily="18" charset="0"/>
                <a:cs typeface="Times New Roman" panose="02020603050405020304" pitchFamily="18" charset="0"/>
              </a:rPr>
              <a:t> MONITORING &amp; QUALITY IMPROVEMENT</a:t>
            </a:r>
            <a:endParaRPr lang="en-GB" sz="2000" dirty="0" smtClean="0">
              <a:latin typeface="Times New Roman" panose="02020603050405020304" pitchFamily="18" charset="0"/>
              <a:cs typeface="Times New Roman" panose="02020603050405020304" pitchFamily="18" charset="0"/>
            </a:endParaRPr>
          </a:p>
          <a:p>
            <a:r>
              <a:rPr lang="en-GB" b="1" dirty="0" smtClean="0">
                <a:latin typeface="Times New Roman" panose="02020603050405020304" pitchFamily="18" charset="0"/>
                <a:cs typeface="Times New Roman" panose="02020603050405020304" pitchFamily="18" charset="0"/>
              </a:rPr>
              <a:t>TITLE: </a:t>
            </a:r>
            <a:r>
              <a:rPr lang="en-GB" sz="2000" dirty="0">
                <a:latin typeface="Times New Roman" panose="02020603050405020304" pitchFamily="18" charset="0"/>
                <a:cs typeface="Times New Roman" panose="02020603050405020304" pitchFamily="18" charset="0"/>
              </a:rPr>
              <a:t>EFFECT OF HAND HYGIENE PROGRAM ESTABLISHMENT ON HAND HYGIENE COMPLIANCE AT MERU TEACHING AND REFERRAL HOSPITAL-KENYA</a:t>
            </a:r>
            <a:r>
              <a:rPr lang="en-GB" sz="2000" dirty="0" smtClean="0">
                <a:latin typeface="Times New Roman" panose="02020603050405020304" pitchFamily="18" charset="0"/>
                <a:cs typeface="Times New Roman" panose="02020603050405020304" pitchFamily="18" charset="0"/>
              </a:rPr>
              <a:t>.</a:t>
            </a:r>
          </a:p>
          <a:p>
            <a:r>
              <a:rPr lang="en-GB" b="1" dirty="0" smtClean="0">
                <a:latin typeface="Times New Roman" panose="02020603050405020304" pitchFamily="18" charset="0"/>
                <a:cs typeface="Times New Roman" panose="02020603050405020304" pitchFamily="18" charset="0"/>
              </a:rPr>
              <a:t>AUTHORS</a:t>
            </a:r>
            <a:r>
              <a:rPr lang="en-GB" sz="2000" dirty="0" smtClean="0">
                <a:latin typeface="Times New Roman" panose="02020603050405020304" pitchFamily="18" charset="0"/>
                <a:cs typeface="Times New Roman" panose="02020603050405020304" pitchFamily="18" charset="0"/>
              </a:rPr>
              <a:t>: REUBEN MURIANKI, OSCAR IRERI, FAITH KINYA, DORIS MURIUKI</a:t>
            </a:r>
            <a:endParaRPr lang="en-GB" sz="2000" dirty="0">
              <a:latin typeface="Times New Roman" panose="02020603050405020304" pitchFamily="18" charset="0"/>
              <a:cs typeface="Times New Roman" panose="02020603050405020304" pitchFamily="18" charset="0"/>
            </a:endParaRPr>
          </a:p>
          <a:p>
            <a:endParaRPr lang="en-GB" sz="1600" b="1"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892" y="4761410"/>
            <a:ext cx="2713502" cy="190717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58249" y="4820193"/>
            <a:ext cx="2886075" cy="1789613"/>
          </a:xfrm>
          <a:prstGeom prst="rect">
            <a:avLst/>
          </a:prstGeom>
        </p:spPr>
      </p:pic>
    </p:spTree>
    <p:extLst>
      <p:ext uri="{BB962C8B-B14F-4D97-AF65-F5344CB8AC3E}">
        <p14:creationId xmlns:p14="http://schemas.microsoft.com/office/powerpoint/2010/main" val="41931948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01972"/>
          </a:xfrm>
        </p:spPr>
        <p:txBody>
          <a:bodyPr/>
          <a:lstStyle/>
          <a:p>
            <a:r>
              <a:rPr lang="en-GB" dirty="0" smtClean="0"/>
              <a:t>CHALLENGES</a:t>
            </a:r>
            <a:endParaRPr lang="en-GB" dirty="0"/>
          </a:p>
        </p:txBody>
      </p:sp>
      <p:sp>
        <p:nvSpPr>
          <p:cNvPr id="3" name="Content Placeholder 2"/>
          <p:cNvSpPr>
            <a:spLocks noGrp="1"/>
          </p:cNvSpPr>
          <p:nvPr>
            <p:ph idx="1"/>
          </p:nvPr>
        </p:nvSpPr>
        <p:spPr>
          <a:xfrm>
            <a:off x="838200" y="1267098"/>
            <a:ext cx="10515600" cy="4909865"/>
          </a:xfrm>
        </p:spPr>
        <p:txBody>
          <a:bodyPr/>
          <a:lstStyle/>
          <a:p>
            <a:pPr lvl="0"/>
            <a:r>
              <a:rPr lang="en-GB" dirty="0"/>
              <a:t>Personnel’s change resistance.</a:t>
            </a:r>
          </a:p>
          <a:p>
            <a:pPr lvl="0"/>
            <a:r>
              <a:rPr lang="en-GB" dirty="0"/>
              <a:t>Staff IPC practices knowledge gaps.</a:t>
            </a:r>
          </a:p>
          <a:p>
            <a:pPr lvl="0"/>
            <a:r>
              <a:rPr lang="en-GB" dirty="0"/>
              <a:t>Inadequate IPC </a:t>
            </a:r>
            <a:r>
              <a:rPr lang="en-GB" dirty="0" smtClean="0"/>
              <a:t>budget to facilitate activities.</a:t>
            </a:r>
            <a:endParaRPr lang="en-GB" dirty="0"/>
          </a:p>
          <a:p>
            <a:pPr lvl="0"/>
            <a:r>
              <a:rPr lang="en-GB" dirty="0"/>
              <a:t>Lengthy IPC commodities procurement </a:t>
            </a:r>
            <a:r>
              <a:rPr lang="en-GB" dirty="0" smtClean="0"/>
              <a:t>process creating occasional stock outs and inconsistent IPC practices implementation.</a:t>
            </a:r>
            <a:endParaRPr lang="en-GB" dirty="0"/>
          </a:p>
          <a:p>
            <a:pPr lvl="0"/>
            <a:r>
              <a:rPr lang="en-GB" dirty="0"/>
              <a:t>Suboptimal IPC infrastructure </a:t>
            </a:r>
            <a:r>
              <a:rPr lang="en-GB" dirty="0" smtClean="0"/>
              <a:t>to implement hand hygiene.</a:t>
            </a:r>
            <a:endParaRPr lang="en-GB" dirty="0"/>
          </a:p>
        </p:txBody>
      </p:sp>
    </p:spTree>
    <p:extLst>
      <p:ext uri="{BB962C8B-B14F-4D97-AF65-F5344CB8AC3E}">
        <p14:creationId xmlns:p14="http://schemas.microsoft.com/office/powerpoint/2010/main" val="35023421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75846"/>
          </a:xfrm>
        </p:spPr>
        <p:txBody>
          <a:bodyPr/>
          <a:lstStyle/>
          <a:p>
            <a:r>
              <a:rPr lang="en-GB" dirty="0" smtClean="0"/>
              <a:t>OPPORTUNITIES</a:t>
            </a:r>
            <a:endParaRPr lang="en-GB" dirty="0"/>
          </a:p>
        </p:txBody>
      </p:sp>
      <p:sp>
        <p:nvSpPr>
          <p:cNvPr id="3" name="Content Placeholder 2"/>
          <p:cNvSpPr>
            <a:spLocks noGrp="1"/>
          </p:cNvSpPr>
          <p:nvPr>
            <p:ph idx="1"/>
          </p:nvPr>
        </p:nvSpPr>
        <p:spPr>
          <a:xfrm>
            <a:off x="339633" y="1240972"/>
            <a:ext cx="11377749" cy="5290457"/>
          </a:xfrm>
        </p:spPr>
        <p:txBody>
          <a:bodyPr/>
          <a:lstStyle/>
          <a:p>
            <a:r>
              <a:rPr lang="en-GB" dirty="0" smtClean="0"/>
              <a:t>An existing IPC knowledge however limited was the little candle light that was worked on to make a light house. </a:t>
            </a:r>
          </a:p>
          <a:p>
            <a:r>
              <a:rPr lang="en-GB" dirty="0" smtClean="0"/>
              <a:t>Administrative and managerial support from the top leaders in the facility provided a fertile ground to cultivate the IPC culture.</a:t>
            </a:r>
          </a:p>
          <a:p>
            <a:r>
              <a:rPr lang="en-GB" dirty="0" smtClean="0"/>
              <a:t>Receptive attitude by majority of the staff enabled the program to be adopted with ease.</a:t>
            </a:r>
          </a:p>
          <a:p>
            <a:r>
              <a:rPr lang="en-GB" dirty="0" smtClean="0"/>
              <a:t>Government and partners technical and material inputs has been a major booster that has catalysed the IPC transformation process.</a:t>
            </a:r>
            <a:endParaRPr lang="en-GB" dirty="0"/>
          </a:p>
        </p:txBody>
      </p:sp>
    </p:spTree>
    <p:extLst>
      <p:ext uri="{BB962C8B-B14F-4D97-AF65-F5344CB8AC3E}">
        <p14:creationId xmlns:p14="http://schemas.microsoft.com/office/powerpoint/2010/main" val="29805288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836658"/>
          </a:xfrm>
        </p:spPr>
        <p:txBody>
          <a:bodyPr/>
          <a:lstStyle/>
          <a:p>
            <a:r>
              <a:rPr lang="en-GB" dirty="0" smtClean="0"/>
              <a:t>conclusion</a:t>
            </a:r>
            <a:endParaRPr lang="en-GB" dirty="0"/>
          </a:p>
        </p:txBody>
      </p:sp>
      <p:sp>
        <p:nvSpPr>
          <p:cNvPr id="3" name="Content Placeholder 2"/>
          <p:cNvSpPr>
            <a:spLocks noGrp="1"/>
          </p:cNvSpPr>
          <p:nvPr>
            <p:ph idx="1"/>
          </p:nvPr>
        </p:nvSpPr>
        <p:spPr>
          <a:xfrm>
            <a:off x="261257" y="836658"/>
            <a:ext cx="11625943" cy="5773148"/>
          </a:xfrm>
        </p:spPr>
        <p:txBody>
          <a:bodyPr/>
          <a:lstStyle/>
          <a:p>
            <a:r>
              <a:rPr lang="en-GB" dirty="0"/>
              <a:t>The establishment of a hand hygiene program in healthcare settings improves healthcare workers’ compliance to hand </a:t>
            </a:r>
            <a:r>
              <a:rPr lang="en-GB" dirty="0" smtClean="0"/>
              <a:t>hygiene.</a:t>
            </a:r>
          </a:p>
          <a:p>
            <a:r>
              <a:rPr lang="en-GB" dirty="0"/>
              <a:t>The monitoring component provides data that is useful in target setting.</a:t>
            </a:r>
          </a:p>
          <a:p>
            <a:pPr marL="0" indent="0">
              <a:buNone/>
            </a:pPr>
            <a:endParaRPr lang="en-GB" dirty="0"/>
          </a:p>
        </p:txBody>
      </p:sp>
    </p:spTree>
    <p:extLst>
      <p:ext uri="{BB962C8B-B14F-4D97-AF65-F5344CB8AC3E}">
        <p14:creationId xmlns:p14="http://schemas.microsoft.com/office/powerpoint/2010/main" val="2443950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ACKNOWLEDGEMENT</a:t>
            </a:r>
            <a:endParaRPr lang="en-GB" dirty="0"/>
          </a:p>
        </p:txBody>
      </p:sp>
      <p:sp>
        <p:nvSpPr>
          <p:cNvPr id="3" name="Content Placeholder 2"/>
          <p:cNvSpPr>
            <a:spLocks noGrp="1"/>
          </p:cNvSpPr>
          <p:nvPr>
            <p:ph idx="1"/>
          </p:nvPr>
        </p:nvSpPr>
        <p:spPr/>
        <p:txBody>
          <a:bodyPr/>
          <a:lstStyle/>
          <a:p>
            <a:r>
              <a:rPr lang="en-GB" dirty="0" smtClean="0"/>
              <a:t>We are grateful to the MeTRH administration for the support of the program and facilitation to attend this event.</a:t>
            </a:r>
          </a:p>
          <a:p>
            <a:r>
              <a:rPr lang="en-GB" dirty="0" smtClean="0"/>
              <a:t>We acknowledge the County Government of Meru has, through the CIPCC supported the program at our facility in a big way.</a:t>
            </a:r>
          </a:p>
          <a:p>
            <a:r>
              <a:rPr lang="en-GB" dirty="0" smtClean="0"/>
              <a:t>We Recognize the MOH for the trainings and technical support to establish a committee at our facility and a myriad other ways they have supported us. </a:t>
            </a:r>
          </a:p>
          <a:p>
            <a:r>
              <a:rPr lang="en-GB" dirty="0" smtClean="0"/>
              <a:t>We are grateful to our partners MTaPS and ITECH among others who have held our hand from infancy to this stage also exposing us to conferences and advise as we make this debut presentation. </a:t>
            </a:r>
            <a:endParaRPr lang="en-GB" dirty="0"/>
          </a:p>
        </p:txBody>
      </p:sp>
    </p:spTree>
    <p:extLst>
      <p:ext uri="{BB962C8B-B14F-4D97-AF65-F5344CB8AC3E}">
        <p14:creationId xmlns:p14="http://schemas.microsoft.com/office/powerpoint/2010/main" val="9465032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58280"/>
          </a:xfrm>
        </p:spPr>
        <p:txBody>
          <a:bodyPr/>
          <a:lstStyle/>
          <a:p>
            <a:r>
              <a:rPr lang="en-GB" i="1" dirty="0" smtClean="0"/>
              <a:t>references</a:t>
            </a:r>
            <a:endParaRPr lang="en-GB" i="1" dirty="0"/>
          </a:p>
        </p:txBody>
      </p:sp>
      <p:sp>
        <p:nvSpPr>
          <p:cNvPr id="3" name="Content Placeholder 2"/>
          <p:cNvSpPr>
            <a:spLocks noGrp="1"/>
          </p:cNvSpPr>
          <p:nvPr>
            <p:ph idx="1"/>
          </p:nvPr>
        </p:nvSpPr>
        <p:spPr>
          <a:xfrm>
            <a:off x="838200" y="1267097"/>
            <a:ext cx="10515600" cy="4909866"/>
          </a:xfrm>
        </p:spPr>
        <p:txBody>
          <a:bodyPr/>
          <a:lstStyle/>
          <a:p>
            <a:r>
              <a:rPr lang="en-GB" dirty="0" smtClean="0"/>
              <a:t>National Infection Prevention And Control Guidelines 2015</a:t>
            </a:r>
          </a:p>
          <a:p>
            <a:r>
              <a:rPr lang="en-GB" dirty="0" smtClean="0"/>
              <a:t>MOH MeTRH IPCAT report,Febuary 2020.</a:t>
            </a:r>
          </a:p>
          <a:p>
            <a:r>
              <a:rPr lang="en-GB" dirty="0" smtClean="0"/>
              <a:t>MOH MeTRH COVID-19 facility readiness assessment report 2022</a:t>
            </a:r>
          </a:p>
          <a:p>
            <a:r>
              <a:rPr lang="en-GB" dirty="0" smtClean="0"/>
              <a:t>MeTRH July 2022 IPC audit report.</a:t>
            </a:r>
          </a:p>
          <a:p>
            <a:r>
              <a:rPr lang="en-GB" dirty="0" smtClean="0"/>
              <a:t>WHO hand hygiene protocols.</a:t>
            </a:r>
            <a:endParaRPr lang="en-GB" dirty="0"/>
          </a:p>
        </p:txBody>
      </p:sp>
    </p:spTree>
    <p:extLst>
      <p:ext uri="{BB962C8B-B14F-4D97-AF65-F5344CB8AC3E}">
        <p14:creationId xmlns:p14="http://schemas.microsoft.com/office/powerpoint/2010/main" val="2577852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2155" y="198582"/>
            <a:ext cx="5173518" cy="6350000"/>
          </a:xfrm>
          <a:prstGeom prst="rect">
            <a:avLst/>
          </a:prstGeom>
        </p:spPr>
      </p:pic>
      <p:sp>
        <p:nvSpPr>
          <p:cNvPr id="5" name="TextBox 4"/>
          <p:cNvSpPr txBox="1"/>
          <p:nvPr/>
        </p:nvSpPr>
        <p:spPr>
          <a:xfrm>
            <a:off x="7183581" y="2110220"/>
            <a:ext cx="4759037" cy="2554545"/>
          </a:xfrm>
          <a:prstGeom prst="rect">
            <a:avLst/>
          </a:prstGeom>
          <a:noFill/>
        </p:spPr>
        <p:txBody>
          <a:bodyPr wrap="square" rtlCol="0">
            <a:spAutoFit/>
          </a:bodyPr>
          <a:lstStyle/>
          <a:p>
            <a:r>
              <a:rPr lang="en-US" sz="8000" i="1" dirty="0" smtClean="0">
                <a:solidFill>
                  <a:srgbClr val="0070C0"/>
                </a:solidFill>
                <a:latin typeface="Arial Black" panose="020B0A04020102020204" pitchFamily="34" charset="0"/>
              </a:rPr>
              <a:t>Thank you</a:t>
            </a:r>
            <a:endParaRPr lang="en-US" sz="8000" i="1" dirty="0">
              <a:solidFill>
                <a:srgbClr val="0070C0"/>
              </a:solidFill>
              <a:latin typeface="Arial Black" panose="020B0A04020102020204" pitchFamily="34" charset="0"/>
            </a:endParaRPr>
          </a:p>
        </p:txBody>
      </p:sp>
    </p:spTree>
    <p:extLst>
      <p:ext uri="{BB962C8B-B14F-4D97-AF65-F5344CB8AC3E}">
        <p14:creationId xmlns:p14="http://schemas.microsoft.com/office/powerpoint/2010/main" val="37862606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6389" y="156755"/>
            <a:ext cx="11351621" cy="1005839"/>
          </a:xfrm>
        </p:spPr>
        <p:txBody>
          <a:bodyPr>
            <a:normAutofit/>
          </a:bodyPr>
          <a:lstStyle/>
          <a:p>
            <a:r>
              <a:rPr lang="en-GB" dirty="0" smtClean="0"/>
              <a:t>BACKGROUND</a:t>
            </a:r>
            <a:endParaRPr lang="en-GB" dirty="0"/>
          </a:p>
        </p:txBody>
      </p:sp>
      <p:sp>
        <p:nvSpPr>
          <p:cNvPr id="3" name="Subtitle 2"/>
          <p:cNvSpPr>
            <a:spLocks noGrp="1"/>
          </p:cNvSpPr>
          <p:nvPr>
            <p:ph type="subTitle" idx="1"/>
          </p:nvPr>
        </p:nvSpPr>
        <p:spPr>
          <a:xfrm>
            <a:off x="326571" y="1162594"/>
            <a:ext cx="11521439" cy="5355772"/>
          </a:xfrm>
        </p:spPr>
        <p:txBody>
          <a:bodyPr/>
          <a:lstStyle/>
          <a:p>
            <a:r>
              <a:rPr lang="en-GB" dirty="0" smtClean="0"/>
              <a:t>MeTRH is a level 5 county referral hospital serving the regional counties of Meru, </a:t>
            </a:r>
            <a:r>
              <a:rPr lang="en-GB" dirty="0" err="1" smtClean="0"/>
              <a:t>Marsabit</a:t>
            </a:r>
            <a:r>
              <a:rPr lang="en-GB" dirty="0" smtClean="0"/>
              <a:t>, </a:t>
            </a:r>
            <a:r>
              <a:rPr lang="en-GB" dirty="0" err="1" smtClean="0"/>
              <a:t>Isiolo</a:t>
            </a:r>
            <a:r>
              <a:rPr lang="en-GB" dirty="0" smtClean="0"/>
              <a:t>, </a:t>
            </a:r>
            <a:r>
              <a:rPr lang="en-GB" dirty="0" err="1" smtClean="0"/>
              <a:t>Laikipia</a:t>
            </a:r>
            <a:r>
              <a:rPr lang="en-GB" dirty="0" smtClean="0"/>
              <a:t>, and </a:t>
            </a:r>
            <a:r>
              <a:rPr lang="en-GB" dirty="0" err="1" smtClean="0"/>
              <a:t>Tharaka</a:t>
            </a:r>
            <a:r>
              <a:rPr lang="en-GB" dirty="0" smtClean="0"/>
              <a:t> </a:t>
            </a:r>
            <a:r>
              <a:rPr lang="en-GB" dirty="0" err="1" smtClean="0"/>
              <a:t>Nithi</a:t>
            </a:r>
            <a:r>
              <a:rPr lang="en-GB" dirty="0" smtClean="0"/>
              <a:t>. It offers many specialized services and serves as a teaching hospital for MUST and KEMU universities as well as many colleges. The hospital has a bed capacity of 330 beds and an average occupancy rate of between 95 and 125%. </a:t>
            </a:r>
          </a:p>
          <a:p>
            <a:r>
              <a:rPr lang="en-GB" dirty="0" smtClean="0"/>
              <a:t>IPC program gaps were identified in February 2020 following the MOH IPC facility assessment. Then there was no IPC committee, no dedicated focal person, and no hand hygiene program, and hand hygiene compliance among healthcare workers was at 9%.</a:t>
            </a:r>
          </a:p>
          <a:p>
            <a:r>
              <a:rPr lang="en-GB" dirty="0" smtClean="0"/>
              <a:t>Without a vibrant IPC program, the hospital was in an unpleasant state with bad smells, dirty surfaces, and poor hand hygiene compliance, all of which put patients, healthcare workers, and the community at high risk of contracting infections. Hand hygiene is the single most effective IPC practice accounting for over 80% of HAIs.</a:t>
            </a:r>
          </a:p>
        </p:txBody>
      </p:sp>
    </p:spTree>
    <p:extLst>
      <p:ext uri="{BB962C8B-B14F-4D97-AF65-F5344CB8AC3E}">
        <p14:creationId xmlns:p14="http://schemas.microsoft.com/office/powerpoint/2010/main" val="7474069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19092"/>
          </a:xfrm>
        </p:spPr>
        <p:txBody>
          <a:bodyPr/>
          <a:lstStyle/>
          <a:p>
            <a:r>
              <a:rPr lang="en-GB" dirty="0" smtClean="0"/>
              <a:t>OBJECTIVES</a:t>
            </a:r>
            <a:endParaRPr lang="en-GB" dirty="0"/>
          </a:p>
        </p:txBody>
      </p:sp>
      <p:sp>
        <p:nvSpPr>
          <p:cNvPr id="3" name="Content Placeholder 2"/>
          <p:cNvSpPr>
            <a:spLocks noGrp="1"/>
          </p:cNvSpPr>
          <p:nvPr>
            <p:ph idx="1"/>
          </p:nvPr>
        </p:nvSpPr>
        <p:spPr>
          <a:xfrm>
            <a:off x="365759" y="1084218"/>
            <a:ext cx="11508377" cy="5408022"/>
          </a:xfrm>
        </p:spPr>
        <p:txBody>
          <a:bodyPr/>
          <a:lstStyle/>
          <a:p>
            <a:pPr marL="0" indent="0">
              <a:buNone/>
            </a:pPr>
            <a:r>
              <a:rPr lang="en-GB" dirty="0" smtClean="0"/>
              <a:t>BROAD OBJECTIVE: To Improve healthcare workers’ hand hygiene compliance at MeTRH from 9% to 60% by June 2022.</a:t>
            </a:r>
          </a:p>
          <a:p>
            <a:pPr marL="0" indent="0">
              <a:buNone/>
            </a:pPr>
            <a:endParaRPr lang="en-GB" dirty="0" smtClean="0"/>
          </a:p>
          <a:p>
            <a:pPr marL="0" indent="0">
              <a:buNone/>
            </a:pPr>
            <a:r>
              <a:rPr lang="en-GB" dirty="0" smtClean="0"/>
              <a:t>Specific objectives.</a:t>
            </a:r>
          </a:p>
          <a:p>
            <a:pPr marL="0" indent="0">
              <a:buNone/>
            </a:pPr>
            <a:r>
              <a:rPr lang="en-GB" dirty="0" smtClean="0"/>
              <a:t>To train and sensitize 70% of healthcare workers on hand hygiene.</a:t>
            </a:r>
          </a:p>
          <a:p>
            <a:pPr marL="0" indent="0">
              <a:buNone/>
            </a:pPr>
            <a:r>
              <a:rPr lang="en-GB" dirty="0" smtClean="0"/>
              <a:t>To </a:t>
            </a:r>
            <a:r>
              <a:rPr lang="en-GB" smtClean="0"/>
              <a:t>provide adequate </a:t>
            </a:r>
            <a:r>
              <a:rPr lang="en-GB" dirty="0" smtClean="0"/>
              <a:t>infrastructure and supplies for hand hygiene.</a:t>
            </a:r>
          </a:p>
          <a:p>
            <a:pPr marL="0" indent="0">
              <a:buNone/>
            </a:pPr>
            <a:r>
              <a:rPr lang="en-GB" dirty="0" smtClean="0"/>
              <a:t>To monitor hand hygiene compliance among healthcare workers.</a:t>
            </a:r>
            <a:endParaRPr lang="en-GB" dirty="0"/>
          </a:p>
        </p:txBody>
      </p:sp>
    </p:spTree>
    <p:extLst>
      <p:ext uri="{BB962C8B-B14F-4D97-AF65-F5344CB8AC3E}">
        <p14:creationId xmlns:p14="http://schemas.microsoft.com/office/powerpoint/2010/main" val="31899915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71344"/>
          </a:xfrm>
        </p:spPr>
        <p:txBody>
          <a:bodyPr/>
          <a:lstStyle/>
          <a:p>
            <a:r>
              <a:rPr lang="en-GB" dirty="0" smtClean="0"/>
              <a:t>METHODS</a:t>
            </a:r>
            <a:endParaRPr lang="en-GB" dirty="0"/>
          </a:p>
        </p:txBody>
      </p:sp>
      <p:sp>
        <p:nvSpPr>
          <p:cNvPr id="3" name="Content Placeholder 2"/>
          <p:cNvSpPr>
            <a:spLocks noGrp="1"/>
          </p:cNvSpPr>
          <p:nvPr>
            <p:ph idx="1"/>
          </p:nvPr>
        </p:nvSpPr>
        <p:spPr>
          <a:xfrm>
            <a:off x="235131" y="1136470"/>
            <a:ext cx="11704320" cy="5434147"/>
          </a:xfrm>
        </p:spPr>
        <p:txBody>
          <a:bodyPr/>
          <a:lstStyle/>
          <a:p>
            <a:r>
              <a:rPr lang="en-US" dirty="0" smtClean="0"/>
              <a:t>On site and off site healthcare workers training and sensitization using MOH curriculum, conducting IPC audits, support supervision, and feedback reports.</a:t>
            </a:r>
          </a:p>
          <a:p>
            <a:r>
              <a:rPr lang="en-US" dirty="0" smtClean="0"/>
              <a:t>Needs assessment audits and implementation of recommendations. </a:t>
            </a:r>
            <a:endParaRPr lang="en-GB" dirty="0" smtClean="0"/>
          </a:p>
          <a:p>
            <a:r>
              <a:rPr lang="en-GB" dirty="0" smtClean="0"/>
              <a:t>Audit of hand hygiene compliance by healthcare workers using the WHO hand hygiene observations tool. </a:t>
            </a:r>
            <a:endParaRPr lang="en-GB" dirty="0"/>
          </a:p>
        </p:txBody>
      </p:sp>
    </p:spTree>
    <p:extLst>
      <p:ext uri="{BB962C8B-B14F-4D97-AF65-F5344CB8AC3E}">
        <p14:creationId xmlns:p14="http://schemas.microsoft.com/office/powerpoint/2010/main" val="5404920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36658"/>
          </a:xfrm>
        </p:spPr>
        <p:txBody>
          <a:bodyPr/>
          <a:lstStyle/>
          <a:p>
            <a:r>
              <a:rPr lang="en-GB" dirty="0" smtClean="0"/>
              <a:t>results</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69618894"/>
              </p:ext>
            </p:extLst>
          </p:nvPr>
        </p:nvGraphicFramePr>
        <p:xfrm>
          <a:off x="392113" y="1201738"/>
          <a:ext cx="11207750" cy="49752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192235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679904"/>
          </a:xfrm>
        </p:spPr>
        <p:txBody>
          <a:bodyPr>
            <a:normAutofit fontScale="90000"/>
          </a:bodyPr>
          <a:lstStyle/>
          <a:p>
            <a:r>
              <a:rPr lang="en-GB" dirty="0" smtClean="0"/>
              <a:t>results</a:t>
            </a:r>
            <a:endParaRPr lang="en-GB" dirty="0"/>
          </a:p>
        </p:txBody>
      </p:sp>
      <p:graphicFrame>
        <p:nvGraphicFramePr>
          <p:cNvPr id="4" name="Content Placeholder 3">
            <a:extLst>
              <a:ext uri="{FF2B5EF4-FFF2-40B4-BE49-F238E27FC236}">
                <a16:creationId xmlns:a16="http://schemas.microsoft.com/office/drawing/2014/main" id="{00000000-0008-0000-0C00-000007000000}"/>
              </a:ext>
            </a:extLst>
          </p:cNvPr>
          <p:cNvGraphicFramePr>
            <a:graphicFrameLocks noGrp="1"/>
          </p:cNvGraphicFramePr>
          <p:nvPr>
            <p:ph idx="1"/>
            <p:extLst>
              <p:ext uri="{D42A27DB-BD31-4B8C-83A1-F6EECF244321}">
                <p14:modId xmlns:p14="http://schemas.microsoft.com/office/powerpoint/2010/main" val="361004175"/>
              </p:ext>
            </p:extLst>
          </p:nvPr>
        </p:nvGraphicFramePr>
        <p:xfrm>
          <a:off x="838200" y="679450"/>
          <a:ext cx="10515600" cy="549751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720268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3869"/>
            <a:ext cx="10515600" cy="679904"/>
          </a:xfrm>
        </p:spPr>
        <p:txBody>
          <a:bodyPr>
            <a:normAutofit fontScale="90000"/>
          </a:bodyPr>
          <a:lstStyle/>
          <a:p>
            <a:r>
              <a:rPr lang="en-GB" dirty="0" smtClean="0"/>
              <a:t>results</a:t>
            </a:r>
            <a:endParaRPr lang="en-GB" dirty="0"/>
          </a:p>
        </p:txBody>
      </p:sp>
      <p:graphicFrame>
        <p:nvGraphicFramePr>
          <p:cNvPr id="6" name="Content Placeholder 5">
            <a:extLst>
              <a:ext uri="{FF2B5EF4-FFF2-40B4-BE49-F238E27FC236}">
                <a16:creationId xmlns:a16="http://schemas.microsoft.com/office/drawing/2014/main" id="{00000000-0008-0000-0C00-000003000000}"/>
              </a:ext>
            </a:extLst>
          </p:cNvPr>
          <p:cNvGraphicFramePr>
            <a:graphicFrameLocks noGrp="1"/>
          </p:cNvGraphicFramePr>
          <p:nvPr>
            <p:ph idx="1"/>
            <p:extLst>
              <p:ext uri="{D42A27DB-BD31-4B8C-83A1-F6EECF244321}">
                <p14:modId xmlns:p14="http://schemas.microsoft.com/office/powerpoint/2010/main" val="2755399080"/>
              </p:ext>
            </p:extLst>
          </p:nvPr>
        </p:nvGraphicFramePr>
        <p:xfrm>
          <a:off x="274638" y="784225"/>
          <a:ext cx="11572875" cy="58388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931034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732155"/>
          </a:xfrm>
        </p:spPr>
        <p:txBody>
          <a:bodyPr/>
          <a:lstStyle/>
          <a:p>
            <a:r>
              <a:rPr lang="en-GB" dirty="0" smtClean="0"/>
              <a:t>results</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5811478"/>
              </p:ext>
            </p:extLst>
          </p:nvPr>
        </p:nvGraphicFramePr>
        <p:xfrm>
          <a:off x="247650" y="731838"/>
          <a:ext cx="11614150" cy="587851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87487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431708"/>
          </a:xfrm>
        </p:spPr>
        <p:txBody>
          <a:bodyPr>
            <a:normAutofit fontScale="90000"/>
          </a:bodyPr>
          <a:lstStyle/>
          <a:p>
            <a:r>
              <a:rPr lang="en-GB" dirty="0" smtClean="0"/>
              <a:t>Results</a:t>
            </a:r>
            <a:endParaRPr lang="en-GB"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38201" y="914398"/>
            <a:ext cx="4256314" cy="5668194"/>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94515" y="914397"/>
            <a:ext cx="3244362" cy="5668195"/>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t="5159" b="19794"/>
          <a:stretch/>
        </p:blipFill>
        <p:spPr>
          <a:xfrm>
            <a:off x="8338877" y="1567543"/>
            <a:ext cx="3496072" cy="5015050"/>
          </a:xfrm>
          <a:prstGeom prst="rect">
            <a:avLst/>
          </a:prstGeom>
        </p:spPr>
      </p:pic>
      <p:sp>
        <p:nvSpPr>
          <p:cNvPr id="3" name="Rectangle 2"/>
          <p:cNvSpPr/>
          <p:nvPr/>
        </p:nvSpPr>
        <p:spPr>
          <a:xfrm>
            <a:off x="838199" y="914400"/>
            <a:ext cx="4256315" cy="653143"/>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2000" b="1" dirty="0"/>
              <a:t> </a:t>
            </a:r>
            <a:r>
              <a:rPr lang="en-GB" sz="2000" b="1" dirty="0" smtClean="0"/>
              <a:t>BEFORE</a:t>
            </a:r>
          </a:p>
          <a:p>
            <a:pPr algn="ctr"/>
            <a:r>
              <a:rPr lang="en-GB" sz="2000" b="1" dirty="0" smtClean="0"/>
              <a:t>Broken hand-washing sinks.</a:t>
            </a:r>
            <a:endParaRPr lang="en-GB" sz="2000" b="1" dirty="0"/>
          </a:p>
        </p:txBody>
      </p:sp>
      <p:sp>
        <p:nvSpPr>
          <p:cNvPr id="7" name="Rectangle 6"/>
          <p:cNvSpPr/>
          <p:nvPr/>
        </p:nvSpPr>
        <p:spPr>
          <a:xfrm>
            <a:off x="5094514" y="914399"/>
            <a:ext cx="3244360" cy="653143"/>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smtClean="0"/>
              <a:t>AFTER</a:t>
            </a:r>
          </a:p>
          <a:p>
            <a:pPr algn="ctr"/>
            <a:r>
              <a:rPr lang="en-GB" b="1" dirty="0" smtClean="0"/>
              <a:t>Functional handwashing station.</a:t>
            </a:r>
            <a:endParaRPr lang="en-GB" b="1" dirty="0"/>
          </a:p>
        </p:txBody>
      </p:sp>
      <p:sp>
        <p:nvSpPr>
          <p:cNvPr id="8" name="Rectangle 7"/>
          <p:cNvSpPr/>
          <p:nvPr/>
        </p:nvSpPr>
        <p:spPr>
          <a:xfrm>
            <a:off x="8338875" y="914396"/>
            <a:ext cx="3496073" cy="653147"/>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smtClean="0"/>
              <a:t>AFTER</a:t>
            </a:r>
          </a:p>
          <a:p>
            <a:pPr algn="ctr"/>
            <a:r>
              <a:rPr lang="en-GB" b="1" dirty="0" smtClean="0"/>
              <a:t>Hand rub dispenser.</a:t>
            </a:r>
            <a:endParaRPr lang="en-GB" b="1" dirty="0"/>
          </a:p>
        </p:txBody>
      </p:sp>
    </p:spTree>
    <p:extLst>
      <p:ext uri="{BB962C8B-B14F-4D97-AF65-F5344CB8AC3E}">
        <p14:creationId xmlns:p14="http://schemas.microsoft.com/office/powerpoint/2010/main" val="40090812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804</TotalTime>
  <Words>709</Words>
  <Application>Microsoft Office PowerPoint</Application>
  <PresentationFormat>Widescreen</PresentationFormat>
  <Paragraphs>65</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Arial Black</vt:lpstr>
      <vt:lpstr>Calibri</vt:lpstr>
      <vt:lpstr>Calibri Light</vt:lpstr>
      <vt:lpstr>Times New Roman</vt:lpstr>
      <vt:lpstr>Office Theme</vt:lpstr>
      <vt:lpstr>THE 10TH IPNET KENYA CONFERENCE</vt:lpstr>
      <vt:lpstr>BACKGROUND</vt:lpstr>
      <vt:lpstr>OBJECTIVES</vt:lpstr>
      <vt:lpstr>METHODS</vt:lpstr>
      <vt:lpstr>results</vt:lpstr>
      <vt:lpstr>results</vt:lpstr>
      <vt:lpstr>results</vt:lpstr>
      <vt:lpstr>results</vt:lpstr>
      <vt:lpstr>Results</vt:lpstr>
      <vt:lpstr>CHALLENGES</vt:lpstr>
      <vt:lpstr>OPPORTUNITIES</vt:lpstr>
      <vt:lpstr>conclusion</vt:lpstr>
      <vt:lpstr>ACKNOWLEDGEMENT</vt:lpstr>
      <vt:lpstr>references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10TH IPNET KENYA CONFERENCE</dc:title>
  <dc:creator>IPC Meru L5</dc:creator>
  <cp:lastModifiedBy>IPC Meru L5</cp:lastModifiedBy>
  <cp:revision>33</cp:revision>
  <dcterms:created xsi:type="dcterms:W3CDTF">2023-05-04T07:16:42Z</dcterms:created>
  <dcterms:modified xsi:type="dcterms:W3CDTF">2023-05-08T06:12:05Z</dcterms:modified>
</cp:coreProperties>
</file>