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2" r:id="rId6"/>
    <p:sldId id="267" r:id="rId7"/>
    <p:sldId id="268" r:id="rId8"/>
    <p:sldId id="269" r:id="rId9"/>
    <p:sldId id="270" r:id="rId10"/>
    <p:sldId id="27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itale%20Enrollment1_2023050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itale%20Enrollment1_2023050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itale%20Enrollment1_2023050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K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Sheet2!$B$19:$B$25</c:f>
              <c:numCache>
                <c:formatCode>mmm\-yy</c:formatCode>
                <c:ptCount val="7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</c:numCache>
            </c:numRef>
          </c:cat>
          <c:val>
            <c:numRef>
              <c:f>Sheet2!$C$19:$C$25</c:f>
              <c:numCache>
                <c:formatCode>0</c:formatCode>
                <c:ptCount val="7"/>
                <c:pt idx="0">
                  <c:v>2.5641025641025639</c:v>
                </c:pt>
                <c:pt idx="1">
                  <c:v>2.5641025641025639</c:v>
                </c:pt>
                <c:pt idx="2">
                  <c:v>1.2820512820512819</c:v>
                </c:pt>
                <c:pt idx="3">
                  <c:v>1.2820512820512819</c:v>
                </c:pt>
                <c:pt idx="4">
                  <c:v>19.230769230769234</c:v>
                </c:pt>
                <c:pt idx="5">
                  <c:v>23.076923076923077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A2-4BCF-B647-2C58968FD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132303"/>
        <c:axId val="1503130639"/>
      </c:lineChart>
      <c:dateAx>
        <c:axId val="1503132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Procedure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KE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503130639"/>
        <c:crosses val="autoZero"/>
        <c:auto val="1"/>
        <c:lblOffset val="100"/>
        <c:baseTimeUnit val="months"/>
      </c:dateAx>
      <c:valAx>
        <c:axId val="1503130639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dirty="0"/>
                  <a:t>Proportions with glucose taken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K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50313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K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K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Sheet2!$H$44:$H$49</c:f>
              <c:numCache>
                <c:formatCode>mmm\-yy</c:formatCode>
                <c:ptCount val="6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</c:numCache>
            </c:numRef>
          </c:cat>
          <c:val>
            <c:numRef>
              <c:f>Sheet2!$I$44:$I$49</c:f>
              <c:numCache>
                <c:formatCode>0</c:formatCode>
                <c:ptCount val="6"/>
                <c:pt idx="0">
                  <c:v>7.6923076923076925</c:v>
                </c:pt>
                <c:pt idx="1">
                  <c:v>2.5641025641025643</c:v>
                </c:pt>
                <c:pt idx="2">
                  <c:v>0</c:v>
                </c:pt>
                <c:pt idx="3">
                  <c:v>2.4390243902439024</c:v>
                </c:pt>
                <c:pt idx="4">
                  <c:v>50</c:v>
                </c:pt>
                <c:pt idx="5">
                  <c:v>54.411764705882355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D-4C12-8C5E-D97D6833EF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8364703"/>
        <c:axId val="1708346815"/>
      </c:lineChart>
      <c:dateAx>
        <c:axId val="1708364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dirty="0"/>
                  <a:t>Procedure</a:t>
                </a:r>
                <a:r>
                  <a:rPr lang="en-US" baseline="0" dirty="0"/>
                  <a:t> Month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518715051922857"/>
              <c:y val="0.90933201082991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KE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708346815"/>
        <c:crosses val="autoZero"/>
        <c:auto val="1"/>
        <c:lblOffset val="100"/>
        <c:baseTimeUnit val="months"/>
      </c:dateAx>
      <c:valAx>
        <c:axId val="1708346815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dirty="0"/>
                  <a:t>Proportions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K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708364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K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Sheet2!$H$33:$H$38</c:f>
              <c:numCache>
                <c:formatCode>mmm\-yy</c:formatCode>
                <c:ptCount val="6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</c:numCache>
            </c:numRef>
          </c:cat>
          <c:val>
            <c:numRef>
              <c:f>Sheet2!$I$33:$I$38</c:f>
              <c:numCache>
                <c:formatCode>0</c:formatCode>
                <c:ptCount val="6"/>
                <c:pt idx="0">
                  <c:v>87.179487179487182</c:v>
                </c:pt>
                <c:pt idx="1">
                  <c:v>84.615384615384613</c:v>
                </c:pt>
                <c:pt idx="2">
                  <c:v>91.089108910891085</c:v>
                </c:pt>
                <c:pt idx="3">
                  <c:v>92.682926829268297</c:v>
                </c:pt>
                <c:pt idx="4">
                  <c:v>82.558139534883722</c:v>
                </c:pt>
                <c:pt idx="5">
                  <c:v>80.882352941176464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6F-40D6-9B9B-900944970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624911"/>
        <c:axId val="1650621583"/>
      </c:lineChart>
      <c:dateAx>
        <c:axId val="16506249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dirty="0"/>
                  <a:t>Procedure</a:t>
                </a:r>
                <a:r>
                  <a:rPr lang="en-US" baseline="0" dirty="0"/>
                  <a:t> Month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KE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650621583"/>
        <c:crosses val="autoZero"/>
        <c:auto val="1"/>
        <c:lblOffset val="100"/>
        <c:baseTimeUnit val="months"/>
      </c:dateAx>
      <c:valAx>
        <c:axId val="1650621583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dirty="0"/>
                  <a:t>Proportions</a:t>
                </a:r>
                <a:r>
                  <a:rPr lang="en-US" baseline="0" dirty="0"/>
                  <a:t> with hair not removed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K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65062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K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K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Sheet2!$J$8:$J$13</c:f>
              <c:numCache>
                <c:formatCode>mmm\-yy</c:formatCode>
                <c:ptCount val="6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</c:numCache>
            </c:numRef>
          </c:cat>
          <c:val>
            <c:numRef>
              <c:f>Sheet2!$K$8:$K$13</c:f>
              <c:numCache>
                <c:formatCode>0</c:formatCode>
                <c:ptCount val="6"/>
                <c:pt idx="0">
                  <c:v>39.743589743589745</c:v>
                </c:pt>
                <c:pt idx="1">
                  <c:v>56.410256410256409</c:v>
                </c:pt>
                <c:pt idx="2">
                  <c:v>42.574257425742573</c:v>
                </c:pt>
                <c:pt idx="3">
                  <c:v>7.3170731707317076</c:v>
                </c:pt>
                <c:pt idx="4">
                  <c:v>17.441860465116278</c:v>
                </c:pt>
                <c:pt idx="5">
                  <c:v>42.647058823529413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05-4985-8E29-D914CF3514E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0608687"/>
        <c:axId val="1650609103"/>
      </c:lineChart>
      <c:dateAx>
        <c:axId val="16506086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dirty="0"/>
                  <a:t>Procedure</a:t>
                </a:r>
                <a:r>
                  <a:rPr lang="en-US" baseline="0" dirty="0"/>
                  <a:t> Month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KE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650609103"/>
        <c:crosses val="autoZero"/>
        <c:auto val="1"/>
        <c:lblOffset val="100"/>
        <c:baseTimeUnit val="months"/>
      </c:dateAx>
      <c:valAx>
        <c:axId val="1650609103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dirty="0"/>
                  <a:t>Proportions with Antibiotic prophylaxis (%) </a:t>
                </a:r>
              </a:p>
            </c:rich>
          </c:tx>
          <c:layout>
            <c:manualLayout>
              <c:xMode val="edge"/>
              <c:yMode val="edge"/>
              <c:x val="1.8115943751753943E-2"/>
              <c:y val="0.16210799729739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K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650608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K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B9CA-529B-4A8B-BB7A-2A477E9CA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50FCE-E7DB-2351-1FA4-D67ACF27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28825-2A37-B3CC-47BB-153B699E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96BF-5166-B135-A32E-1F260F33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8F71-9492-B80F-C142-1DE96720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C4D4-9745-A14A-AFD4-D4BF4E95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256C3-CDF2-7950-EA83-112B7BD1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44F48-8B85-5582-2B93-B386353A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98ED-AD6F-CE39-F156-75219993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14335-95E3-ACD6-B2EF-FBA106FB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3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80EF8-685E-ABD5-488E-8AF466D71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48D70-1E2C-832F-D665-BE2B6CC5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5890C-D949-B776-CE14-6B2CB7A8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FE5A7-5337-6899-8D69-D5597CF0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5B08-51C6-4DCA-9A9C-9ABCCCBC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47F8-E984-0EFD-71A2-C9068565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C7F3-B1D4-2F73-CABA-A1009945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010-C9F7-D15D-997D-25D0AB25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B9E5-FE79-F486-60FF-9DEA4D1C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7B349-CA42-8D28-FE43-D73F8A75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40A7-5FC8-EAF2-F3F4-64D29936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5736D-64DD-96B2-47F1-42F9FC7F7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EA30-51FE-90E5-5CD5-440DF7DA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0EC5E-F0CE-A22A-007F-C2B9D711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511F-386F-DF9A-469B-79257A11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BDE4-C4BB-6312-0AEB-10C50BAB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DF7C-7F9F-743B-D0A5-5447753FD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94488-5235-E214-B7D1-8B87F6959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19787-5534-EDC2-953E-1718FCAE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36B8F-E9D1-96C9-8B32-906B5594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3EF15-75B4-5142-5238-69CB762F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B4ED-EE05-495B-4C7A-04025C9D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F4D4E-9A73-F380-A810-6654C229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06D94-FB48-63E4-F069-684707D0F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AAB6-C280-D2AF-F97A-7F496EAF5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238F1-63C6-81A5-AD2B-309CE263E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991DF-28E6-AE0D-9DE6-8A058B32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BAC51-21D6-58EB-4492-C82830E6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FECBC-40F7-E815-7D2B-4EE95034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4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235F-37B7-AE34-0F1E-8FA8F6E0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96F45-AAF7-6487-B242-77B98E46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9F3F0-4761-FAFC-D038-FBDAF9D3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BC0A1-7526-C885-EB4D-CD85724A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76AC4-0638-5820-5437-974CE6C2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B01E2-399F-DBFB-5B29-D2EACF9E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97553-3C45-A9EC-A58E-D309B18D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A6D3-B001-D965-537F-D82CA48D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F2B9A-F25F-49EF-06E5-974A236F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BBC34-5578-D969-6461-439767C83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0DCD7-415D-F7F4-664F-DBFF9DFD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19071-A8E0-5843-9B31-BA693BD0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3A776-0D32-E26D-AB15-7C663EF0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86FC-1280-39BB-5C51-757BD3FA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AC657-7556-3A5B-7853-FD1E5AAF4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03821-C890-9793-67B4-60CD6E0E8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D2EFA-5927-C0BC-4117-39CF6EE3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CAF45-5725-686F-FC80-8F17B520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E4BAB-E508-3849-EBA1-0AFF6DF0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0C394-649E-28BC-4718-9399AA45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FDCC3-CC35-2DCB-9746-A7EC5EE2C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2AF51-E5E6-6A2D-F930-91425F7E0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2ABA-F54D-429E-8B71-41DD270CDF0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4622A-5EAC-0E4A-F0D8-7EBC40C2A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BA397-1D26-AA44-19D0-E952948F3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47138-503D-40D5-9991-E33CCEB8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0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B699-68F3-69CA-A324-5F8A7F182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622738"/>
            <a:ext cx="10881360" cy="2768957"/>
          </a:xfrm>
        </p:spPr>
        <p:txBody>
          <a:bodyPr>
            <a:noAutofit/>
          </a:bodyPr>
          <a:lstStyle/>
          <a:p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SURGICAL CARE BUNDLES IN CESAREAN SECTION SURGERIES AT KITALE COUNTY REFERRAL HOSPITAL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C2FCB-5FF9-3767-C048-3E7FDB9E2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48200"/>
            <a:ext cx="4572000" cy="1276081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Kelvin Wanyonyi, Faith Muthoni, Nancy Koech, Stella Mamuti, Geoffrey Kasembeli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42F65-37C4-8838-5738-3898977C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5" y="90152"/>
            <a:ext cx="3387142" cy="173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70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5CD6-B0A7-EE95-82BC-15D46A42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98" y="232117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 care bundle among SSI Clients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CE6391-77A9-0FEB-222A-E996A585B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94861"/>
              </p:ext>
            </p:extLst>
          </p:nvPr>
        </p:nvGraphicFramePr>
        <p:xfrm>
          <a:off x="413198" y="1107583"/>
          <a:ext cx="11087141" cy="5638800"/>
        </p:xfrm>
        <a:graphic>
          <a:graphicData uri="http://schemas.openxmlformats.org/drawingml/2006/table">
            <a:tbl>
              <a:tblPr/>
              <a:tblGrid>
                <a:gridCol w="2959922">
                  <a:extLst>
                    <a:ext uri="{9D8B030D-6E8A-4147-A177-3AD203B41FA5}">
                      <a16:colId xmlns:a16="http://schemas.microsoft.com/office/drawing/2014/main" val="2332511886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51639351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698382007"/>
                    </a:ext>
                  </a:extLst>
                </a:gridCol>
                <a:gridCol w="205968">
                  <a:extLst>
                    <a:ext uri="{9D8B030D-6E8A-4147-A177-3AD203B41FA5}">
                      <a16:colId xmlns:a16="http://schemas.microsoft.com/office/drawing/2014/main" val="3861824908"/>
                    </a:ext>
                  </a:extLst>
                </a:gridCol>
                <a:gridCol w="1704112">
                  <a:extLst>
                    <a:ext uri="{9D8B030D-6E8A-4147-A177-3AD203B41FA5}">
                      <a16:colId xmlns:a16="http://schemas.microsoft.com/office/drawing/2014/main" val="3257877119"/>
                    </a:ext>
                  </a:extLst>
                </a:gridCol>
                <a:gridCol w="2031219">
                  <a:extLst>
                    <a:ext uri="{9D8B030D-6E8A-4147-A177-3AD203B41FA5}">
                      <a16:colId xmlns:a16="http://schemas.microsoft.com/office/drawing/2014/main" val="1982557443"/>
                    </a:ext>
                  </a:extLst>
                </a:gridCol>
              </a:tblGrid>
              <a:tr h="7415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Peri-operative blood glucose measured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Pre-Op Antibiotic Prophylaxis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Hair removal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 temperature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 temperature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977620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removed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08960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651202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removed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35387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KE" sz="2000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404952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removed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en-KE" sz="2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552881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removed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083901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i="0" u="none" strike="noStrike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en-KE" sz="200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38492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Razor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KE" sz="2000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890081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KE" sz="2000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834849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KE" sz="2000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078180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removed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lang="en-KE" sz="2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5213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removed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833076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81490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222809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98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97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0148-F9E3-6F92-5E08-C4087203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 &amp;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671E-33E3-A590-87AD-6B82D21E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urgical care bundles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is low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dentify factors associated with low level of surgical care bundles implementation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8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56DF-BF4D-1485-4912-03A60376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2A344-DA47-0323-568F-E045748D1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Kitale County Referral Hospital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IPC Team at Kitale County Referral Hospital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ITECH </a:t>
            </a:r>
          </a:p>
        </p:txBody>
      </p:sp>
    </p:spTree>
    <p:extLst>
      <p:ext uri="{BB962C8B-B14F-4D97-AF65-F5344CB8AC3E}">
        <p14:creationId xmlns:p14="http://schemas.microsoft.com/office/powerpoint/2010/main" val="154246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31F1-976C-F097-9943-B2D98A1D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9C09-2BCD-7BD1-DA47-0D886AEFE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 to </a:t>
            </a:r>
            <a:r>
              <a:rPr lang="en-US" sz="24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World Health Organization about 20% of mothers undergoing C/S develop a Surgical Site Infection (SSI). </a:t>
            </a:r>
          </a:p>
          <a:p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ommon complication among post-Cesarean Section (C/S) mothers </a:t>
            </a:r>
          </a:p>
          <a:p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revented by the implementation of surgical care bundles.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1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EAF1-E670-BE4A-89AE-285A2567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3140-4C18-9B01-F498-A3EAC91A2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US" sz="24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evaluate  the extent of implementation of the surgical care bundles in cesarean section mothers at Kitale County Referral Hospital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8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C671-16E5-EF84-747E-0D2D45A1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br>
              <a:rPr lang="en-US" sz="3200" b="1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5675-5C6F-BBF4-CD1C-38A07925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5475"/>
          </a:xfrm>
        </p:spPr>
        <p:txBody>
          <a:bodyPr/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surveillance of SSI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standardized surveillance tools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 care bundles: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 of prophylactic  antibiotics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 glucose level monitoring 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Intraoperative temperature monitoring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Hair removal 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Skin preparation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summarized using proportions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SSI rates based on Care bundles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4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21B1-CC0D-202A-6720-1D80E7B8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03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0C729A-5E97-D966-1C52-BED720228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131290"/>
              </p:ext>
            </p:extLst>
          </p:nvPr>
        </p:nvGraphicFramePr>
        <p:xfrm>
          <a:off x="540912" y="650391"/>
          <a:ext cx="11011008" cy="5933291"/>
        </p:xfrm>
        <a:graphic>
          <a:graphicData uri="http://schemas.openxmlformats.org/drawingml/2006/table">
            <a:tbl>
              <a:tblPr lastRow="1"/>
              <a:tblGrid>
                <a:gridCol w="1024283">
                  <a:extLst>
                    <a:ext uri="{9D8B030D-6E8A-4147-A177-3AD203B41FA5}">
                      <a16:colId xmlns:a16="http://schemas.microsoft.com/office/drawing/2014/main" val="433023165"/>
                    </a:ext>
                  </a:extLst>
                </a:gridCol>
                <a:gridCol w="1561218">
                  <a:extLst>
                    <a:ext uri="{9D8B030D-6E8A-4147-A177-3AD203B41FA5}">
                      <a16:colId xmlns:a16="http://schemas.microsoft.com/office/drawing/2014/main" val="1998379426"/>
                    </a:ext>
                  </a:extLst>
                </a:gridCol>
                <a:gridCol w="1835586">
                  <a:extLst>
                    <a:ext uri="{9D8B030D-6E8A-4147-A177-3AD203B41FA5}">
                      <a16:colId xmlns:a16="http://schemas.microsoft.com/office/drawing/2014/main" val="1748035685"/>
                    </a:ext>
                  </a:extLst>
                </a:gridCol>
                <a:gridCol w="1984978">
                  <a:extLst>
                    <a:ext uri="{9D8B030D-6E8A-4147-A177-3AD203B41FA5}">
                      <a16:colId xmlns:a16="http://schemas.microsoft.com/office/drawing/2014/main" val="1298304322"/>
                    </a:ext>
                  </a:extLst>
                </a:gridCol>
                <a:gridCol w="1568548">
                  <a:extLst>
                    <a:ext uri="{9D8B030D-6E8A-4147-A177-3AD203B41FA5}">
                      <a16:colId xmlns:a16="http://schemas.microsoft.com/office/drawing/2014/main" val="1510600137"/>
                    </a:ext>
                  </a:extLst>
                </a:gridCol>
                <a:gridCol w="1901694">
                  <a:extLst>
                    <a:ext uri="{9D8B030D-6E8A-4147-A177-3AD203B41FA5}">
                      <a16:colId xmlns:a16="http://schemas.microsoft.com/office/drawing/2014/main" val="3540328338"/>
                    </a:ext>
                  </a:extLst>
                </a:gridCol>
                <a:gridCol w="1134701">
                  <a:extLst>
                    <a:ext uri="{9D8B030D-6E8A-4147-A177-3AD203B41FA5}">
                      <a16:colId xmlns:a16="http://schemas.microsoft.com/office/drawing/2014/main" val="1073793844"/>
                    </a:ext>
                  </a:extLst>
                </a:gridCol>
              </a:tblGrid>
              <a:tr h="11989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C/S Enrolled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Glucose level monitoring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Antibiotic prophylaxis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Hair not removed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Temperature monitoring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SSI Cases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>
                        <a:alpha val="9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28845"/>
                  </a:ext>
                </a:extLst>
              </a:tr>
              <a:tr h="67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Oct-22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94245"/>
                  </a:ext>
                </a:extLst>
              </a:tr>
              <a:tr h="67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Nov-22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775617"/>
                  </a:ext>
                </a:extLst>
              </a:tr>
              <a:tr h="67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Dec-22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54731"/>
                  </a:ext>
                </a:extLst>
              </a:tr>
              <a:tr h="67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513524"/>
                  </a:ext>
                </a:extLst>
              </a:tr>
              <a:tr h="67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Feb-23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39440"/>
                  </a:ext>
                </a:extLst>
              </a:tr>
              <a:tr h="67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173392"/>
                  </a:ext>
                </a:extLst>
              </a:tr>
              <a:tr h="67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092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05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F068-76C7-5EE5-BBE3-9B27E56E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15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in Blood glucose monitoring 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4A4AD9-9282-5933-2745-BBCD9D484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274197"/>
              </p:ext>
            </p:extLst>
          </p:nvPr>
        </p:nvGraphicFramePr>
        <p:xfrm>
          <a:off x="1223493" y="1081825"/>
          <a:ext cx="9028090" cy="530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06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7820-51E5-4F6D-A132-393CDD61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112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in Intra-operative temperature monitoring 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B508FD-2529-DAA8-4831-328C7789B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061760"/>
              </p:ext>
            </p:extLst>
          </p:nvPr>
        </p:nvGraphicFramePr>
        <p:xfrm>
          <a:off x="838200" y="1031120"/>
          <a:ext cx="10515600" cy="520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80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D5A6-6E82-3AA6-1006-B196A825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93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in Hair removal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FB5853-7380-F9BF-6F5A-6D82CB81B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03809"/>
              </p:ext>
            </p:extLst>
          </p:nvPr>
        </p:nvGraphicFramePr>
        <p:xfrm>
          <a:off x="838200" y="989351"/>
          <a:ext cx="10515599" cy="550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757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ECFC-A692-CBE5-EC90-2D62797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0800"/>
            <a:ext cx="10515600" cy="12291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in administration of Prophylactic Antibiotics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60ACCF-F9A6-6D98-E2B8-6B8F4617E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6536"/>
              </p:ext>
            </p:extLst>
          </p:nvPr>
        </p:nvGraphicFramePr>
        <p:xfrm>
          <a:off x="838200" y="1229194"/>
          <a:ext cx="10515599" cy="538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19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408</Words>
  <Application>Microsoft Office PowerPoint</Application>
  <PresentationFormat>Widescreen</PresentationFormat>
  <Paragraphs>173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                                                         IMPLEMENTATION OF SURGICAL CARE BUNDLES IN CESAREAN SECTION SURGERIES AT KITALE COUNTY REFERRAL HOSPITAL </vt:lpstr>
      <vt:lpstr>INTRODUCTION</vt:lpstr>
      <vt:lpstr>OBJECTIVE</vt:lpstr>
      <vt:lpstr> METHODS </vt:lpstr>
      <vt:lpstr>RESULTS </vt:lpstr>
      <vt:lpstr>Trends in Blood glucose monitoring  </vt:lpstr>
      <vt:lpstr>Trends in Intra-operative temperature monitoring  </vt:lpstr>
      <vt:lpstr>Trends in Hair removal</vt:lpstr>
      <vt:lpstr>Trends in administration of Prophylactic Antibiotics </vt:lpstr>
      <vt:lpstr>Surgical care bundle among SSI Clients</vt:lpstr>
      <vt:lpstr>Conclusion &amp; Recommendation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SURGICAL CARE BUNDLES IN CESAREAN SECTION SURGERIES AT KITALE COUNTY REFERRAL HOSPITAL</dc:title>
  <dc:creator>Kevin Wanyonyi</dc:creator>
  <cp:lastModifiedBy>Stella  Mamuti</cp:lastModifiedBy>
  <cp:revision>8</cp:revision>
  <dcterms:created xsi:type="dcterms:W3CDTF">2023-05-03T23:26:06Z</dcterms:created>
  <dcterms:modified xsi:type="dcterms:W3CDTF">2023-05-09T19:15:25Z</dcterms:modified>
</cp:coreProperties>
</file>