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1" r:id="rId4"/>
    <p:sldId id="258" r:id="rId5"/>
    <p:sldId id="261" r:id="rId6"/>
    <p:sldId id="262" r:id="rId7"/>
    <p:sldId id="260" r:id="rId8"/>
    <p:sldId id="259" r:id="rId9"/>
    <p:sldId id="265" r:id="rId10"/>
    <p:sldId id="269" r:id="rId11"/>
    <p:sldId id="268" r:id="rId12"/>
    <p:sldId id="264" r:id="rId13"/>
    <p:sldId id="272" r:id="rId14"/>
    <p:sldId id="270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Management &amp; Leadership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7836065734959015E-2"/>
          <c:y val="0.15783783783783784"/>
          <c:w val="0.91216393426504094"/>
          <c:h val="0.6753599411867128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'Graphical Presentation'!$A$5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Presentation'!$B$4:$D$4</c:f>
              <c:strCache>
                <c:ptCount val="3"/>
                <c:pt idx="0">
                  <c:v>Signed OSH Policy present</c:v>
                </c:pt>
                <c:pt idx="1">
                  <c:v>OSH Resources Allocated</c:v>
                </c:pt>
                <c:pt idx="2">
                  <c:v>OSH Committee present </c:v>
                </c:pt>
              </c:strCache>
            </c:strRef>
          </c:cat>
          <c:val>
            <c:numRef>
              <c:f>'Graphical Presentation'!$B$5:$D$5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BB-45AF-8F38-F65A70595EFF}"/>
            </c:ext>
          </c:extLst>
        </c:ser>
        <c:ser>
          <c:idx val="1"/>
          <c:order val="1"/>
          <c:tx>
            <c:strRef>
              <c:f>'Graphical Presentation'!$A$6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Presentation'!$B$4:$D$4</c:f>
              <c:strCache>
                <c:ptCount val="3"/>
                <c:pt idx="0">
                  <c:v>Signed OSH Policy present</c:v>
                </c:pt>
                <c:pt idx="1">
                  <c:v>OSH Resources Allocated</c:v>
                </c:pt>
                <c:pt idx="2">
                  <c:v>OSH Committee present </c:v>
                </c:pt>
              </c:strCache>
            </c:strRef>
          </c:cat>
          <c:val>
            <c:numRef>
              <c:f>'Graphical Presentation'!$B$6:$D$6</c:f>
              <c:numCache>
                <c:formatCode>General</c:formatCode>
                <c:ptCount val="3"/>
                <c:pt idx="0">
                  <c:v>5</c:v>
                </c:pt>
                <c:pt idx="1">
                  <c:v>8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BB-45AF-8F38-F65A70595EFF}"/>
            </c:ext>
          </c:extLst>
        </c:ser>
        <c:ser>
          <c:idx val="2"/>
          <c:order val="2"/>
          <c:tx>
            <c:strRef>
              <c:f>'Graphical Presentation'!$A$7</c:f>
              <c:strCache>
                <c:ptCount val="1"/>
                <c:pt idx="0">
                  <c:v>Not aware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Presentation'!$B$4:$D$4</c:f>
              <c:strCache>
                <c:ptCount val="3"/>
                <c:pt idx="0">
                  <c:v>Signed OSH Policy present</c:v>
                </c:pt>
                <c:pt idx="1">
                  <c:v>OSH Resources Allocated</c:v>
                </c:pt>
                <c:pt idx="2">
                  <c:v>OSH Committee present </c:v>
                </c:pt>
              </c:strCache>
            </c:strRef>
          </c:cat>
          <c:val>
            <c:numRef>
              <c:f>'Graphical Presentation'!$B$7:$D$7</c:f>
              <c:numCache>
                <c:formatCode>General</c:formatCode>
                <c:ptCount val="3"/>
                <c:pt idx="0">
                  <c:v>4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BB-45AF-8F38-F65A70595E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72217784"/>
        <c:axId val="272215432"/>
        <c:axId val="0"/>
      </c:bar3DChart>
      <c:catAx>
        <c:axId val="272217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72215432"/>
        <c:crosses val="autoZero"/>
        <c:auto val="1"/>
        <c:lblAlgn val="ctr"/>
        <c:lblOffset val="100"/>
        <c:noMultiLvlLbl val="0"/>
      </c:catAx>
      <c:valAx>
        <c:axId val="272215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72217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0000"/>
                </a:solidFill>
              </a:rPr>
              <a:t>Hazard Identification and Risk Assessment</a:t>
            </a:r>
          </a:p>
        </c:rich>
      </c:tx>
      <c:layout>
        <c:manualLayout>
          <c:xMode val="edge"/>
          <c:yMode val="edge"/>
          <c:x val="0.18687510936132987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'Graphical Presentation'!$A$22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Presentation'!$B$21:$C$21</c:f>
              <c:strCache>
                <c:ptCount val="2"/>
                <c:pt idx="0">
                  <c:v>Workplace regularly inspected for health &amp; safety concerns</c:v>
                </c:pt>
                <c:pt idx="1">
                  <c:v>Occupational injuries are analysed to identify potential hazards &amp; risk</c:v>
                </c:pt>
              </c:strCache>
            </c:strRef>
          </c:cat>
          <c:val>
            <c:numRef>
              <c:f>'Graphical Presentation'!$B$22:$C$22</c:f>
              <c:numCache>
                <c:formatCode>General</c:formatCode>
                <c:ptCount val="2"/>
                <c:pt idx="0">
                  <c:v>3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52-4281-A26F-B1932DFE358A}"/>
            </c:ext>
          </c:extLst>
        </c:ser>
        <c:ser>
          <c:idx val="1"/>
          <c:order val="1"/>
          <c:tx>
            <c:strRef>
              <c:f>'Graphical Presentation'!$A$23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Presentation'!$B$21:$C$21</c:f>
              <c:strCache>
                <c:ptCount val="2"/>
                <c:pt idx="0">
                  <c:v>Workplace regularly inspected for health &amp; safety concerns</c:v>
                </c:pt>
                <c:pt idx="1">
                  <c:v>Occupational injuries are analysed to identify potential hazards &amp; risk</c:v>
                </c:pt>
              </c:strCache>
            </c:strRef>
          </c:cat>
          <c:val>
            <c:numRef>
              <c:f>'Graphical Presentation'!$B$23:$C$23</c:f>
              <c:numCache>
                <c:formatCode>General</c:formatCode>
                <c:ptCount val="2"/>
                <c:pt idx="0">
                  <c:v>10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52-4281-A26F-B1932DFE358A}"/>
            </c:ext>
          </c:extLst>
        </c:ser>
        <c:ser>
          <c:idx val="2"/>
          <c:order val="2"/>
          <c:tx>
            <c:strRef>
              <c:f>'Graphical Presentation'!$A$24</c:f>
              <c:strCache>
                <c:ptCount val="1"/>
                <c:pt idx="0">
                  <c:v>Not Aware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Presentation'!$B$21:$C$21</c:f>
              <c:strCache>
                <c:ptCount val="2"/>
                <c:pt idx="0">
                  <c:v>Workplace regularly inspected for health &amp; safety concerns</c:v>
                </c:pt>
                <c:pt idx="1">
                  <c:v>Occupational injuries are analysed to identify potential hazards &amp; risk</c:v>
                </c:pt>
              </c:strCache>
            </c:strRef>
          </c:cat>
          <c:val>
            <c:numRef>
              <c:f>'Graphical Presentation'!$B$24:$C$24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52-4281-A26F-B1932DFE35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2425904"/>
        <c:axId val="302428256"/>
        <c:axId val="0"/>
      </c:bar3DChart>
      <c:catAx>
        <c:axId val="302425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2428256"/>
        <c:crosses val="autoZero"/>
        <c:auto val="1"/>
        <c:lblAlgn val="ctr"/>
        <c:lblOffset val="100"/>
        <c:noMultiLvlLbl val="0"/>
      </c:catAx>
      <c:valAx>
        <c:axId val="30242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2425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0000"/>
                </a:solidFill>
              </a:rPr>
              <a:t>Hazard Prevention and Control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'Graphical Presentation'!$A$41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Presentation'!$B$40:$C$40</c:f>
              <c:strCache>
                <c:ptCount val="2"/>
                <c:pt idx="0">
                  <c:v>There exist a hazard control plan</c:v>
                </c:pt>
                <c:pt idx="1">
                  <c:v>Controls in place to protect workers during emergencies &amp; non-routine operations</c:v>
                </c:pt>
              </c:strCache>
            </c:strRef>
          </c:cat>
          <c:val>
            <c:numRef>
              <c:f>'Graphical Presentation'!$B$41:$C$41</c:f>
              <c:numCache>
                <c:formatCode>General</c:formatCode>
                <c:ptCount val="2"/>
                <c:pt idx="0">
                  <c:v>2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A7-422E-801A-933032B36D4C}"/>
            </c:ext>
          </c:extLst>
        </c:ser>
        <c:ser>
          <c:idx val="1"/>
          <c:order val="1"/>
          <c:tx>
            <c:strRef>
              <c:f>'Graphical Presentation'!$A$42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Presentation'!$B$40:$C$40</c:f>
              <c:strCache>
                <c:ptCount val="2"/>
                <c:pt idx="0">
                  <c:v>There exist a hazard control plan</c:v>
                </c:pt>
                <c:pt idx="1">
                  <c:v>Controls in place to protect workers during emergencies &amp; non-routine operations</c:v>
                </c:pt>
              </c:strCache>
            </c:strRef>
          </c:cat>
          <c:val>
            <c:numRef>
              <c:f>'Graphical Presentation'!$B$42:$C$42</c:f>
              <c:numCache>
                <c:formatCode>General</c:formatCode>
                <c:ptCount val="2"/>
                <c:pt idx="0">
                  <c:v>10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A7-422E-801A-933032B36D4C}"/>
            </c:ext>
          </c:extLst>
        </c:ser>
        <c:ser>
          <c:idx val="2"/>
          <c:order val="2"/>
          <c:tx>
            <c:strRef>
              <c:f>'Graphical Presentation'!$A$43</c:f>
              <c:strCache>
                <c:ptCount val="1"/>
                <c:pt idx="0">
                  <c:v>Not Aware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Presentation'!$B$40:$C$40</c:f>
              <c:strCache>
                <c:ptCount val="2"/>
                <c:pt idx="0">
                  <c:v>There exist a hazard control plan</c:v>
                </c:pt>
                <c:pt idx="1">
                  <c:v>Controls in place to protect workers during emergencies &amp; non-routine operations</c:v>
                </c:pt>
              </c:strCache>
            </c:strRef>
          </c:cat>
          <c:val>
            <c:numRef>
              <c:f>'Graphical Presentation'!$B$43:$C$43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A7-422E-801A-933032B36D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2427472"/>
        <c:axId val="302427864"/>
        <c:axId val="0"/>
      </c:bar3DChart>
      <c:catAx>
        <c:axId val="302427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2427864"/>
        <c:crosses val="autoZero"/>
        <c:auto val="1"/>
        <c:lblAlgn val="ctr"/>
        <c:lblOffset val="100"/>
        <c:noMultiLvlLbl val="0"/>
      </c:catAx>
      <c:valAx>
        <c:axId val="302427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02427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0000"/>
                </a:solidFill>
              </a:rPr>
              <a:t>Education and</a:t>
            </a:r>
            <a:r>
              <a:rPr lang="en-US" b="1" baseline="0">
                <a:solidFill>
                  <a:srgbClr val="000000"/>
                </a:solidFill>
              </a:rPr>
              <a:t> Training</a:t>
            </a:r>
            <a:endParaRPr lang="en-US" b="1">
              <a:solidFill>
                <a:srgbClr val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'Graphical Presentation'!$A$53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Presentation'!$B$52:$C$52</c:f>
              <c:strCache>
                <c:ptCount val="2"/>
                <c:pt idx="0">
                  <c:v>Managers, Supervisors &amp; workers are trained on OSH</c:v>
                </c:pt>
                <c:pt idx="1">
                  <c:v>Workers understand OSH reporting procedure for the purposes of compensation</c:v>
                </c:pt>
              </c:strCache>
            </c:strRef>
          </c:cat>
          <c:val>
            <c:numRef>
              <c:f>'Graphical Presentation'!$B$53:$C$53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51-4ECD-9743-DEF36BB77A85}"/>
            </c:ext>
          </c:extLst>
        </c:ser>
        <c:ser>
          <c:idx val="1"/>
          <c:order val="1"/>
          <c:tx>
            <c:strRef>
              <c:f>'Graphical Presentation'!$A$54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Presentation'!$B$52:$C$52</c:f>
              <c:strCache>
                <c:ptCount val="2"/>
                <c:pt idx="0">
                  <c:v>Managers, Supervisors &amp; workers are trained on OSH</c:v>
                </c:pt>
                <c:pt idx="1">
                  <c:v>Workers understand OSH reporting procedure for the purposes of compensation</c:v>
                </c:pt>
              </c:strCache>
            </c:strRef>
          </c:cat>
          <c:val>
            <c:numRef>
              <c:f>'Graphical Presentation'!$B$54:$C$54</c:f>
              <c:numCache>
                <c:formatCode>General</c:formatCode>
                <c:ptCount val="2"/>
                <c:pt idx="0">
                  <c:v>8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51-4ECD-9743-DEF36BB77A85}"/>
            </c:ext>
          </c:extLst>
        </c:ser>
        <c:ser>
          <c:idx val="2"/>
          <c:order val="2"/>
          <c:tx>
            <c:strRef>
              <c:f>'Graphical Presentation'!$A$55</c:f>
              <c:strCache>
                <c:ptCount val="1"/>
                <c:pt idx="0">
                  <c:v>Not Aware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Presentation'!$B$52:$C$52</c:f>
              <c:strCache>
                <c:ptCount val="2"/>
                <c:pt idx="0">
                  <c:v>Managers, Supervisors &amp; workers are trained on OSH</c:v>
                </c:pt>
                <c:pt idx="1">
                  <c:v>Workers understand OSH reporting procedure for the purposes of compensation</c:v>
                </c:pt>
              </c:strCache>
            </c:strRef>
          </c:cat>
          <c:val>
            <c:numRef>
              <c:f>'Graphical Presentation'!$B$55:$C$55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51-4ECD-9743-DEF36BB77A8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10162440"/>
        <c:axId val="310160872"/>
        <c:axId val="0"/>
      </c:bar3DChart>
      <c:catAx>
        <c:axId val="310162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0160872"/>
        <c:crosses val="autoZero"/>
        <c:auto val="1"/>
        <c:lblAlgn val="ctr"/>
        <c:lblOffset val="100"/>
        <c:noMultiLvlLbl val="0"/>
      </c:catAx>
      <c:valAx>
        <c:axId val="310160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0162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en-US" b="1">
                <a:solidFill>
                  <a:srgbClr val="000000"/>
                </a:solidFill>
              </a:rPr>
              <a:t>Documentation and Reporting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'Graphical Presentation'!$A$67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Presentation'!$B$66:$D$66</c:f>
              <c:strCache>
                <c:ptCount val="3"/>
                <c:pt idx="0">
                  <c:v>Workers aware of DOSH 27</c:v>
                </c:pt>
                <c:pt idx="1">
                  <c:v>Has there ever been reporting of an occupational injury under DOSH 27</c:v>
                </c:pt>
                <c:pt idx="2">
                  <c:v>Has any worker been compensated under WIBA in your place of work</c:v>
                </c:pt>
              </c:strCache>
            </c:strRef>
          </c:cat>
          <c:val>
            <c:numRef>
              <c:f>'Graphical Presentation'!$B$67:$D$67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83-4D59-83BC-A69982F3D4C2}"/>
            </c:ext>
          </c:extLst>
        </c:ser>
        <c:ser>
          <c:idx val="1"/>
          <c:order val="1"/>
          <c:tx>
            <c:strRef>
              <c:f>'Graphical Presentation'!$A$68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Presentation'!$B$66:$D$66</c:f>
              <c:strCache>
                <c:ptCount val="3"/>
                <c:pt idx="0">
                  <c:v>Workers aware of DOSH 27</c:v>
                </c:pt>
                <c:pt idx="1">
                  <c:v>Has there ever been reporting of an occupational injury under DOSH 27</c:v>
                </c:pt>
                <c:pt idx="2">
                  <c:v>Has any worker been compensated under WIBA in your place of work</c:v>
                </c:pt>
              </c:strCache>
            </c:strRef>
          </c:cat>
          <c:val>
            <c:numRef>
              <c:f>'Graphical Presentation'!$B$68:$D$68</c:f>
              <c:numCache>
                <c:formatCode>General</c:formatCode>
                <c:ptCount val="3"/>
                <c:pt idx="0">
                  <c:v>9</c:v>
                </c:pt>
                <c:pt idx="1">
                  <c:v>8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83-4D59-83BC-A69982F3D4C2}"/>
            </c:ext>
          </c:extLst>
        </c:ser>
        <c:ser>
          <c:idx val="2"/>
          <c:order val="2"/>
          <c:tx>
            <c:strRef>
              <c:f>'Graphical Presentation'!$A$69</c:f>
              <c:strCache>
                <c:ptCount val="1"/>
                <c:pt idx="0">
                  <c:v>Not Aware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Presentation'!$B$66:$D$66</c:f>
              <c:strCache>
                <c:ptCount val="3"/>
                <c:pt idx="0">
                  <c:v>Workers aware of DOSH 27</c:v>
                </c:pt>
                <c:pt idx="1">
                  <c:v>Has there ever been reporting of an occupational injury under DOSH 27</c:v>
                </c:pt>
                <c:pt idx="2">
                  <c:v>Has any worker been compensated under WIBA in your place of work</c:v>
                </c:pt>
              </c:strCache>
            </c:strRef>
          </c:cat>
          <c:val>
            <c:numRef>
              <c:f>'Graphical Presentation'!$B$69:$D$69</c:f>
              <c:numCache>
                <c:formatCode>General</c:formatCode>
                <c:ptCount val="3"/>
                <c:pt idx="0">
                  <c:v>3</c:v>
                </c:pt>
                <c:pt idx="1">
                  <c:v>4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83-4D59-83BC-A69982F3D4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10161656"/>
        <c:axId val="224385216"/>
        <c:axId val="0"/>
      </c:bar3DChart>
      <c:catAx>
        <c:axId val="310161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4385216"/>
        <c:crosses val="autoZero"/>
        <c:auto val="1"/>
        <c:lblAlgn val="ctr"/>
        <c:lblOffset val="100"/>
        <c:noMultiLvlLbl val="0"/>
      </c:catAx>
      <c:valAx>
        <c:axId val="22438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0161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10049999999999999"/>
          <c:y val="2.31481481481481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'Graphical Presentation'!$B$74</c:f>
              <c:strCache>
                <c:ptCount val="1"/>
                <c:pt idx="0">
                  <c:v>Feedback mechanism exist for sharing findings on OSH assessment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'Graphical Presentation'!$A$75:$A$77</c:f>
              <c:strCache>
                <c:ptCount val="3"/>
                <c:pt idx="0">
                  <c:v>Yes</c:v>
                </c:pt>
                <c:pt idx="1">
                  <c:v>No</c:v>
                </c:pt>
                <c:pt idx="2">
                  <c:v>Not Aware</c:v>
                </c:pt>
              </c:strCache>
            </c:strRef>
          </c:cat>
          <c:val>
            <c:numRef>
              <c:f>'Graphical Presentation'!$B$75:$B$77</c:f>
              <c:numCache>
                <c:formatCode>General</c:formatCode>
                <c:ptCount val="3"/>
                <c:pt idx="0">
                  <c:v>2</c:v>
                </c:pt>
                <c:pt idx="1">
                  <c:v>8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3D-4053-880D-18B855C79C9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26138856"/>
        <c:axId val="226139248"/>
        <c:axId val="0"/>
      </c:bar3DChart>
      <c:catAx>
        <c:axId val="22613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6139248"/>
        <c:crosses val="autoZero"/>
        <c:auto val="1"/>
        <c:lblAlgn val="ctr"/>
        <c:lblOffset val="100"/>
        <c:noMultiLvlLbl val="0"/>
      </c:catAx>
      <c:valAx>
        <c:axId val="22613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26138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4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91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4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7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0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6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1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50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7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7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2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719A6-926A-431B-B048-66E67BA4A416}" type="datetimeFigureOut">
              <a:rPr lang="en-US" smtClean="0"/>
              <a:t>5/3/2023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D34DC-8950-4476-B3B1-6F2E13BC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6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5968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Assessment report on implementation of occupational health and safety among Nyeri County leadership and staff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2208" y="5156735"/>
            <a:ext cx="9144000" cy="916953"/>
          </a:xfrm>
        </p:spPr>
        <p:txBody>
          <a:bodyPr/>
          <a:lstStyle/>
          <a:p>
            <a:r>
              <a:rPr lang="en-US" sz="2400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Boniface Macharia</a:t>
            </a:r>
          </a:p>
          <a:p>
            <a:r>
              <a:rPr lang="en-US" b="1" dirty="0">
                <a:solidFill>
                  <a:schemeClr val="tx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Nyeri County IPC Coordinator.</a:t>
            </a:r>
            <a:endParaRPr lang="en-US" sz="2400" b="1" dirty="0">
              <a:solidFill>
                <a:schemeClr val="tx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6495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8783"/>
            <a:ext cx="10515600" cy="1491905"/>
          </a:xfrm>
        </p:spPr>
        <p:txBody>
          <a:bodyPr/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and Reporting of Occupational Safety and Health Incidences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Only </a:t>
            </a:r>
            <a:r>
              <a:rPr lang="en-US" b="1" dirty="0"/>
              <a:t>8.0% </a:t>
            </a:r>
            <a:r>
              <a:rPr lang="en-US" dirty="0"/>
              <a:t>of the respondents indicated that health workers are aware of DOSH 27 (general register) existence; </a:t>
            </a:r>
            <a:r>
              <a:rPr lang="en-US" b="1" dirty="0"/>
              <a:t>62% </a:t>
            </a:r>
            <a:r>
              <a:rPr lang="en-US" dirty="0"/>
              <a:t>reported being unaware of any occupational injuries report made in their workplaces under DOSH 27; </a:t>
            </a:r>
            <a:r>
              <a:rPr lang="en-US" b="1" dirty="0"/>
              <a:t>31.0% </a:t>
            </a:r>
            <a:r>
              <a:rPr lang="en-US" dirty="0"/>
              <a:t>weren’t aware of any case on occupational injury/illness that had been reported; </a:t>
            </a:r>
            <a:r>
              <a:rPr lang="en-US" b="1" dirty="0"/>
              <a:t>8.0% </a:t>
            </a:r>
            <a:r>
              <a:rPr lang="en-US" dirty="0"/>
              <a:t>of the respondents indicated that there has been compensation of health worker under WIBA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BD54A963-608A-FF33-F2AC-70EBE45DFA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1411686"/>
              </p:ext>
            </p:extLst>
          </p:nvPr>
        </p:nvGraphicFramePr>
        <p:xfrm>
          <a:off x="661504" y="1690688"/>
          <a:ext cx="5216301" cy="441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5663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8783"/>
            <a:ext cx="10515600" cy="1491905"/>
          </a:xfrm>
        </p:spPr>
        <p:txBody>
          <a:bodyPr/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Occupational Safety Health Feedback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62% </a:t>
            </a:r>
            <a:r>
              <a:rPr lang="en-US" dirty="0"/>
              <a:t>of the respondents reported nonexistence of a feedback mechanism for sharing  findings on assessment done at workplace; </a:t>
            </a:r>
            <a:r>
              <a:rPr lang="en-US" b="1" dirty="0"/>
              <a:t>15.4% </a:t>
            </a:r>
            <a:r>
              <a:rPr lang="en-US" dirty="0"/>
              <a:t>confirmed existence of feedback mechanism while </a:t>
            </a:r>
            <a:r>
              <a:rPr lang="en-US" b="1" dirty="0"/>
              <a:t>23% </a:t>
            </a:r>
            <a:r>
              <a:rPr lang="en-US" dirty="0"/>
              <a:t>weren’t aware of existence of such feedback mechanism for sharing findings on assessment done at workplace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66DD15AB-C770-7869-18DF-4E0F674733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9730175"/>
              </p:ext>
            </p:extLst>
          </p:nvPr>
        </p:nvGraphicFramePr>
        <p:xfrm>
          <a:off x="374374" y="1771651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1728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3747052" cy="697547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199" y="1825625"/>
            <a:ext cx="5363817" cy="4351338"/>
          </a:xfrm>
        </p:spPr>
        <p:txBody>
          <a:bodyPr/>
          <a:lstStyle/>
          <a:p>
            <a:r>
              <a:rPr lang="en-US" dirty="0"/>
              <a:t>There is inadequate knowledge on and implementation of occupational safety and health </a:t>
            </a:r>
            <a:r>
              <a:rPr lang="en-US" dirty="0" err="1"/>
              <a:t>programmes</a:t>
            </a:r>
            <a:r>
              <a:rPr lang="en-US" dirty="0"/>
              <a:t> among health workers and managers in Nyeri County</a:t>
            </a:r>
          </a:p>
          <a:p>
            <a:endParaRPr lang="en-US" dirty="0"/>
          </a:p>
        </p:txBody>
      </p:sp>
      <p:sp>
        <p:nvSpPr>
          <p:cNvPr id="2" name="Title 5">
            <a:extLst>
              <a:ext uri="{FF2B5EF4-FFF2-40B4-BE49-F238E27FC236}">
                <a16:creationId xmlns:a16="http://schemas.microsoft.com/office/drawing/2014/main" id="{795C8B67-39F9-C87E-CBF1-A15F0C15FA7E}"/>
              </a:ext>
            </a:extLst>
          </p:cNvPr>
          <p:cNvSpPr txBox="1">
            <a:spLocks/>
          </p:cNvSpPr>
          <p:nvPr/>
        </p:nvSpPr>
        <p:spPr>
          <a:xfrm>
            <a:off x="6973956" y="993139"/>
            <a:ext cx="3747052" cy="69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363B3789-7C26-78CA-D7D4-A01491F2AC40}"/>
              </a:ext>
            </a:extLst>
          </p:cNvPr>
          <p:cNvSpPr txBox="1">
            <a:spLocks/>
          </p:cNvSpPr>
          <p:nvPr/>
        </p:nvSpPr>
        <p:spPr>
          <a:xfrm>
            <a:off x="6379817" y="1690686"/>
            <a:ext cx="5480877" cy="443464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Disseminate OSH policy guidelines</a:t>
            </a:r>
          </a:p>
          <a:p>
            <a:pPr>
              <a:lnSpc>
                <a:spcPct val="150000"/>
              </a:lnSpc>
            </a:pPr>
            <a:r>
              <a:rPr lang="en-US" dirty="0"/>
              <a:t>Sensitize managers &amp; HCWs on OSH services</a:t>
            </a:r>
          </a:p>
          <a:p>
            <a:pPr>
              <a:lnSpc>
                <a:spcPct val="150000"/>
              </a:lnSpc>
            </a:pPr>
            <a:r>
              <a:rPr lang="en-US" dirty="0"/>
              <a:t>Establish OSH committees or appoint OSH focal persons both at county and health facility level</a:t>
            </a:r>
          </a:p>
          <a:p>
            <a:pPr>
              <a:lnSpc>
                <a:spcPct val="150000"/>
              </a:lnSpc>
            </a:pPr>
            <a:r>
              <a:rPr lang="en-US" dirty="0"/>
              <a:t>Provide the Health Workers Safety Incidents Register (upgrade of DOSH 27 - General register) and DOSH 1 forms in every workplace (health facilities) to encourage reporting and documentation of occupational injuries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04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Aspects of OSH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5"/>
            <a:ext cx="759018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</a:t>
            </a:r>
            <a:r>
              <a:rPr lang="en-US" b="1" dirty="0"/>
              <a:t>protection and promotion of workers health </a:t>
            </a:r>
            <a:r>
              <a:rPr lang="en-US" dirty="0"/>
              <a:t>by preventing and controlling occupational diseases and accidents;</a:t>
            </a:r>
          </a:p>
          <a:p>
            <a:r>
              <a:rPr lang="en-US" dirty="0"/>
              <a:t>The </a:t>
            </a:r>
            <a:r>
              <a:rPr lang="en-US" b="1" dirty="0"/>
              <a:t>development and promotion of healthy and safe work</a:t>
            </a:r>
            <a:r>
              <a:rPr lang="en-US" dirty="0"/>
              <a:t>, work environments and work organizations;</a:t>
            </a:r>
          </a:p>
          <a:p>
            <a:r>
              <a:rPr lang="en-US" dirty="0"/>
              <a:t>Enhancement of </a:t>
            </a:r>
            <a:r>
              <a:rPr lang="en-US" b="1" dirty="0"/>
              <a:t>physical, mental </a:t>
            </a:r>
            <a:r>
              <a:rPr lang="en-US" dirty="0"/>
              <a:t>and </a:t>
            </a:r>
            <a:r>
              <a:rPr lang="en-US" b="1" dirty="0"/>
              <a:t>social well-being </a:t>
            </a:r>
            <a:r>
              <a:rPr lang="en-US" dirty="0"/>
              <a:t>of workers; and</a:t>
            </a:r>
          </a:p>
          <a:p>
            <a:r>
              <a:rPr lang="en-US" dirty="0"/>
              <a:t>Enabling workers to conduct </a:t>
            </a:r>
            <a:r>
              <a:rPr lang="en-US" b="1" dirty="0"/>
              <a:t>socially</a:t>
            </a:r>
            <a:r>
              <a:rPr lang="en-US" dirty="0"/>
              <a:t> and </a:t>
            </a:r>
            <a:r>
              <a:rPr lang="en-US" b="1" dirty="0"/>
              <a:t>economically productive lives </a:t>
            </a:r>
            <a:r>
              <a:rPr lang="en-US" dirty="0"/>
              <a:t>and to contribute positively to sustainable development (WHO 2010).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9213EB-F4B5-96A8-3CCE-71AE71E485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05708" y="2548164"/>
            <a:ext cx="3875769" cy="331669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1724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Occupational Hazards in Health Sector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cs typeface="Times New Roman" panose="02020603050405020304" pitchFamily="18" charset="0"/>
              </a:rPr>
              <a:t>Violence and Harassment – </a:t>
            </a:r>
            <a:r>
              <a:rPr lang="en-US" dirty="0">
                <a:cs typeface="Times New Roman" panose="02020603050405020304" pitchFamily="18" charset="0"/>
              </a:rPr>
              <a:t>Work-related abuse, threats, assaults, sexual harassment.</a:t>
            </a:r>
          </a:p>
          <a:p>
            <a:pPr>
              <a:lnSpc>
                <a:spcPct val="150000"/>
              </a:lnSpc>
            </a:pPr>
            <a:r>
              <a:rPr lang="en-US" b="1" dirty="0">
                <a:cs typeface="Times New Roman" panose="02020603050405020304" pitchFamily="18" charset="0"/>
              </a:rPr>
              <a:t>Ambient work environment – </a:t>
            </a:r>
            <a:r>
              <a:rPr lang="en-US" dirty="0">
                <a:cs typeface="Times New Roman" panose="02020603050405020304" pitchFamily="18" charset="0"/>
              </a:rPr>
              <a:t>Thermal discomfort (too hot or cold), polluted air</a:t>
            </a:r>
          </a:p>
          <a:p>
            <a:pPr>
              <a:lnSpc>
                <a:spcPct val="150000"/>
              </a:lnSpc>
            </a:pPr>
            <a:r>
              <a:rPr lang="en-US" b="1" dirty="0">
                <a:cs typeface="Times New Roman" panose="02020603050405020304" pitchFamily="18" charset="0"/>
              </a:rPr>
              <a:t>Occupational injuries – </a:t>
            </a:r>
            <a:r>
              <a:rPr lang="en-US" dirty="0">
                <a:cs typeface="Times New Roman" panose="02020603050405020304" pitchFamily="18" charset="0"/>
              </a:rPr>
              <a:t>Trips, slips, falls, electric shock and burns (fire outbreaks)</a:t>
            </a:r>
          </a:p>
          <a:p>
            <a:pPr>
              <a:lnSpc>
                <a:spcPct val="150000"/>
              </a:lnSpc>
            </a:pPr>
            <a:r>
              <a:rPr lang="en-US" b="1" dirty="0">
                <a:cs typeface="Times New Roman" panose="02020603050405020304" pitchFamily="18" charset="0"/>
              </a:rPr>
              <a:t>Environmental health hazards – </a:t>
            </a:r>
            <a:r>
              <a:rPr lang="en-US" dirty="0">
                <a:cs typeface="Times New Roman" panose="02020603050405020304" pitchFamily="18" charset="0"/>
              </a:rPr>
              <a:t>Unsafe/insufficient water for drinking &amp; washing, inadequate sanitary facilities, undisposed/improperly disposed healthcare waste.</a:t>
            </a:r>
          </a:p>
          <a:p>
            <a:pPr>
              <a:lnSpc>
                <a:spcPct val="150000"/>
              </a:lnSpc>
            </a:pPr>
            <a:endParaRPr lang="en-US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9995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OSH Legal Provisions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/>
              <a:t>The Occupational Safety and Health Act, 2007(OSHA, 2007)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b="1" dirty="0"/>
              <a:t>Purpose;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This ACT of Parliament provides for the safety, health and  welfare of workers and all persons lawfully  present at workplaces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787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Diagram group">
            <a:extLst>
              <a:ext uri="{FF2B5EF4-FFF2-40B4-BE49-F238E27FC236}">
                <a16:creationId xmlns:a16="http://schemas.microsoft.com/office/drawing/2014/main" id="{97064859-8E6D-2E5B-4A09-F12192B79A60}"/>
              </a:ext>
            </a:extLst>
          </p:cNvPr>
          <p:cNvGrpSpPr/>
          <p:nvPr/>
        </p:nvGrpSpPr>
        <p:grpSpPr>
          <a:xfrm>
            <a:off x="1467626" y="869979"/>
            <a:ext cx="5254591" cy="2852671"/>
            <a:chOff x="1880309" y="0"/>
            <a:chExt cx="5254591" cy="2852671"/>
          </a:xfr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1A3F0EF-DBFE-964D-AE83-AC136855BF69}"/>
                </a:ext>
              </a:extLst>
            </p:cNvPr>
            <p:cNvGrpSpPr/>
            <p:nvPr/>
          </p:nvGrpSpPr>
          <p:grpSpPr>
            <a:xfrm>
              <a:off x="1880309" y="0"/>
              <a:ext cx="5254591" cy="2852671"/>
              <a:chOff x="1880309" y="0"/>
              <a:chExt cx="5254591" cy="285267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3AF189E1-DF8F-CF0B-4CE3-D7599C956DF6}"/>
                  </a:ext>
                </a:extLst>
              </p:cNvPr>
              <p:cNvSpPr/>
              <p:nvPr/>
            </p:nvSpPr>
            <p:spPr>
              <a:xfrm>
                <a:off x="1880309" y="0"/>
                <a:ext cx="5254591" cy="2852671"/>
              </a:xfrm>
              <a:prstGeom prst="ellipse">
                <a:avLst/>
              </a:prstGeom>
              <a:sp3d extrusionH="190500" prstMaterial="matte">
                <a:bevelT w="120650" h="38100" prst="relaxedInset"/>
                <a:bevelB w="120650" h="57150" prst="relaxedInset"/>
                <a:contourClr>
                  <a:schemeClr val="bg1"/>
                </a:contourClr>
              </a:sp3d>
            </p:spPr>
            <p:style>
              <a:lnRef idx="0">
                <a:schemeClr val="accent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5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l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8" name="Oval 4">
                <a:extLst>
                  <a:ext uri="{FF2B5EF4-FFF2-40B4-BE49-F238E27FC236}">
                    <a16:creationId xmlns:a16="http://schemas.microsoft.com/office/drawing/2014/main" id="{6FCD11F4-CDC3-AECF-671B-D38FA36E3F04}"/>
                  </a:ext>
                </a:extLst>
              </p:cNvPr>
              <p:cNvSpPr txBox="1"/>
              <p:nvPr/>
            </p:nvSpPr>
            <p:spPr>
              <a:xfrm>
                <a:off x="2649826" y="417764"/>
                <a:ext cx="3715557" cy="2017143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marL="0" lvl="0" indent="0" algn="ctr" defTabSz="1689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3800" kern="1200"/>
                  <a:t>OSH is all about Health Worker's SAFETY &amp; Health </a:t>
                </a:r>
              </a:p>
            </p:txBody>
          </p:sp>
        </p:grpSp>
      </p:grpSp>
      <p:grpSp>
        <p:nvGrpSpPr>
          <p:cNvPr id="11" name="Diagram group">
            <a:extLst>
              <a:ext uri="{FF2B5EF4-FFF2-40B4-BE49-F238E27FC236}">
                <a16:creationId xmlns:a16="http://schemas.microsoft.com/office/drawing/2014/main" id="{CA4DDC4F-3CAB-8C63-2622-813DAEEC8746}"/>
              </a:ext>
            </a:extLst>
          </p:cNvPr>
          <p:cNvGrpSpPr/>
          <p:nvPr/>
        </p:nvGrpSpPr>
        <p:grpSpPr>
          <a:xfrm>
            <a:off x="6096000" y="3184558"/>
            <a:ext cx="3958108" cy="1493949"/>
            <a:chOff x="746974" y="0"/>
            <a:chExt cx="3958108" cy="1493949"/>
          </a:xfrm>
          <a:scene3d>
            <a:camera prst="isometricOffAxis2Left" zoom="95000"/>
            <a:lightRig rig="flat" dir="t"/>
          </a:scene3d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2454FDA-73BC-F594-A3A5-B0C32F7240D4}"/>
                </a:ext>
              </a:extLst>
            </p:cNvPr>
            <p:cNvGrpSpPr/>
            <p:nvPr/>
          </p:nvGrpSpPr>
          <p:grpSpPr>
            <a:xfrm>
              <a:off x="746974" y="0"/>
              <a:ext cx="3958108" cy="1493949"/>
              <a:chOff x="746974" y="0"/>
              <a:chExt cx="3958108" cy="1493949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1ADE5F2E-93EA-E5F5-89D5-DF66A869265B}"/>
                  </a:ext>
                </a:extLst>
              </p:cNvPr>
              <p:cNvSpPr/>
              <p:nvPr/>
            </p:nvSpPr>
            <p:spPr>
              <a:xfrm>
                <a:off x="746974" y="0"/>
                <a:ext cx="3958108" cy="1493949"/>
              </a:xfrm>
              <a:prstGeom prst="rect">
                <a:avLst/>
              </a:prstGeom>
              <a:sp3d z="-60000" extrusionH="63500" prstMaterial="matte"/>
            </p:spPr>
            <p:style>
              <a:lnRef idx="1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60E6637-FBCF-61A4-E6BB-2FE672131E2A}"/>
                  </a:ext>
                </a:extLst>
              </p:cNvPr>
              <p:cNvSpPr txBox="1"/>
              <p:nvPr/>
            </p:nvSpPr>
            <p:spPr>
              <a:xfrm>
                <a:off x="746974" y="0"/>
                <a:ext cx="3958108" cy="1493949"/>
              </a:xfrm>
              <a:prstGeom prst="rect">
                <a:avLst/>
              </a:prstGeom>
              <a:sp3d z="-60000"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40030" tIns="240030" rIns="240030" bIns="240030" numCol="1" spcCol="1270" anchor="ctr" anchorCtr="0">
                <a:noAutofit/>
              </a:bodyPr>
              <a:lstStyle/>
              <a:p>
                <a:pPr marL="0" lvl="0" indent="0" algn="ctr" defTabSz="2800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6300" kern="1200" dirty="0">
                    <a:ln/>
                    <a:effectLst>
                      <a:reflection blurRad="6350" stA="60000" endA="900" endPos="60000" dist="29997" dir="5400000" sy="-100000" algn="bl" rotWithShape="0"/>
                    </a:effectLst>
                  </a:rPr>
                  <a:t>thank you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449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Occupational Safety and Health (OSH)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5"/>
            <a:ext cx="6556513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Concerned with protecting the safety, health and welfare of people engaged in work or employment e.g., health workers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0000"/>
                </a:solidFill>
              </a:rPr>
              <a:t>Goal</a:t>
            </a:r>
            <a:r>
              <a:rPr lang="en-US" dirty="0"/>
              <a:t> - To foster a safe and healthy work environment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" name="Picture 2" descr="267,242 Occupational Safety And Health Stock Photos, Pictures &amp;  Royalty-Free Images - iStock">
            <a:extLst>
              <a:ext uri="{FF2B5EF4-FFF2-40B4-BE49-F238E27FC236}">
                <a16:creationId xmlns:a16="http://schemas.microsoft.com/office/drawing/2014/main" id="{68F1AD54-1488-9B86-597E-821EBE502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888" y="2055019"/>
            <a:ext cx="4055925" cy="3524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069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Occupational Hazards in Health Sector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74373" y="1825625"/>
            <a:ext cx="10664688" cy="43513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Occupational infection </a:t>
            </a:r>
            <a:r>
              <a:rPr lang="en-US" dirty="0"/>
              <a:t>– TB, Hepatitis B &amp; C, HIV/AIDS, Influenza &amp; COVID 19</a:t>
            </a:r>
          </a:p>
          <a:p>
            <a:pPr>
              <a:lnSpc>
                <a:spcPct val="150000"/>
              </a:lnSpc>
            </a:pPr>
            <a:r>
              <a:rPr lang="en-US" b="1" dirty="0"/>
              <a:t>Unsafe patient handling </a:t>
            </a:r>
            <a:r>
              <a:rPr lang="en-US" dirty="0"/>
              <a:t>– Musculoskeletal injuries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Hazardous chemicals </a:t>
            </a:r>
            <a:r>
              <a:rPr lang="en-US" dirty="0"/>
              <a:t>– Cleaning and disinfecting agents, toxic drugs, laboratory chemicals &amp; reagents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Radiation</a:t>
            </a:r>
            <a:r>
              <a:rPr lang="en-US" dirty="0"/>
              <a:t> – Exposure to ionizing (x-ray, radionuclides) &amp; non-ionizing (UV, lasers) radiations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Occupational stress, burnout &amp; fatigue </a:t>
            </a:r>
            <a:r>
              <a:rPr lang="en-US" dirty="0"/>
              <a:t>– Time pressure, lack of control over work task, long working hours, shift work, delayed salaries/wages.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</p:txBody>
      </p:sp>
      <p:pic>
        <p:nvPicPr>
          <p:cNvPr id="2" name="Picture 2" descr="The Institution of Occupational Safety and Health – IChemE">
            <a:extLst>
              <a:ext uri="{FF2B5EF4-FFF2-40B4-BE49-F238E27FC236}">
                <a16:creationId xmlns:a16="http://schemas.microsoft.com/office/drawing/2014/main" id="{34251E19-16A4-78E6-6EE4-E28872F64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39" y="399518"/>
            <a:ext cx="1634844" cy="121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9178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</a:rPr>
              <a:t>Assessment rationale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GB" dirty="0"/>
              <a:t>HCWs are exposed to work-related injuries at their workplaces.</a:t>
            </a:r>
          </a:p>
          <a:p>
            <a:pPr algn="just">
              <a:lnSpc>
                <a:spcPct val="150000"/>
              </a:lnSpc>
            </a:pPr>
            <a:r>
              <a:rPr lang="en-GB" dirty="0"/>
              <a:t>There is OSH information gap among health care workers relating to </a:t>
            </a:r>
            <a:r>
              <a:rPr lang="en-US" dirty="0"/>
              <a:t>procedures and protocols to be followed in case of occupational injuries</a:t>
            </a:r>
            <a:r>
              <a:rPr lang="en-GB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GB" dirty="0"/>
              <a:t> This </a:t>
            </a:r>
            <a:r>
              <a:rPr lang="en-US" dirty="0"/>
              <a:t>assessment gathered information from the county management who are responsible for planning, organizing and implementing OSH services. </a:t>
            </a:r>
          </a:p>
        </p:txBody>
      </p:sp>
    </p:spTree>
    <p:extLst>
      <p:ext uri="{BB962C8B-B14F-4D97-AF65-F5344CB8AC3E}">
        <p14:creationId xmlns:p14="http://schemas.microsoft.com/office/powerpoint/2010/main" val="3063904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A questionnaire addressing OSH core components was administered to members of the County Infection Prevention and Control Advisory Committee (CIPCAC) of Nyeri County.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The OSH areas assessed: OSH leadership and management; workers awareness on OSH; workplace hazard identification and risk assessment; hazard prevention and control; managers and workers OSH education and training; documentations and reporting; existence of feedback mechanisms on workplace assessments’ findings.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08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1529" y="1825625"/>
            <a:ext cx="53803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OSH Management and Leadership</a:t>
            </a:r>
          </a:p>
          <a:p>
            <a:pPr marL="0" indent="0">
              <a:buNone/>
            </a:pPr>
            <a:r>
              <a:rPr lang="en-US" sz="2800" b="1" dirty="0"/>
              <a:t>30.8% </a:t>
            </a:r>
            <a:r>
              <a:rPr lang="en-US" sz="2800" dirty="0"/>
              <a:t>of the respondent indicated existence of an OSH policy in the county, </a:t>
            </a:r>
            <a:r>
              <a:rPr lang="en-US" sz="2800" b="1" dirty="0"/>
              <a:t>62% </a:t>
            </a:r>
            <a:r>
              <a:rPr lang="en-US" sz="2800" dirty="0"/>
              <a:t>indicated that OSH program has NO allocation of resources by the management while </a:t>
            </a:r>
            <a:r>
              <a:rPr lang="en-US" sz="2800" b="1" dirty="0"/>
              <a:t>54% </a:t>
            </a:r>
            <a:r>
              <a:rPr lang="en-US" sz="2800" dirty="0"/>
              <a:t>confirmed existence of an active OSH committee in the county </a:t>
            </a:r>
          </a:p>
          <a:p>
            <a:endParaRPr lang="en-US" dirty="0"/>
          </a:p>
        </p:txBody>
      </p:sp>
      <p:graphicFrame>
        <p:nvGraphicFramePr>
          <p:cNvPr id="2" name="Content Placeholder 17">
            <a:extLst>
              <a:ext uri="{FF2B5EF4-FFF2-40B4-BE49-F238E27FC236}">
                <a16:creationId xmlns:a16="http://schemas.microsoft.com/office/drawing/2014/main" id="{D84075D1-AE9A-75F0-1371-658DCF33B6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0487760"/>
              </p:ext>
            </p:extLst>
          </p:nvPr>
        </p:nvGraphicFramePr>
        <p:xfrm>
          <a:off x="365125" y="1846263"/>
          <a:ext cx="4678363" cy="3876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66213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199" y="993140"/>
            <a:ext cx="10942983" cy="697547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Hazard Identification and Risk Assessment activities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825625"/>
            <a:ext cx="5072270" cy="4351338"/>
          </a:xfrm>
        </p:spPr>
        <p:txBody>
          <a:bodyPr/>
          <a:lstStyle/>
          <a:p>
            <a:r>
              <a:rPr lang="en-US" sz="3200" dirty="0"/>
              <a:t>77% of the respondents indicated there has NOT been regular inspections at workplace to identify conditions that could pose a safety and health concern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2" name="Content Placeholder 9">
            <a:extLst>
              <a:ext uri="{FF2B5EF4-FFF2-40B4-BE49-F238E27FC236}">
                <a16:creationId xmlns:a16="http://schemas.microsoft.com/office/drawing/2014/main" id="{1FF8DADF-7391-8AC6-4701-8D14A5289E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7959283"/>
              </p:ext>
            </p:extLst>
          </p:nvPr>
        </p:nvGraphicFramePr>
        <p:xfrm>
          <a:off x="6853940" y="1706518"/>
          <a:ext cx="492724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53919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5DA6-2805-47BB-ACBD-17D95E75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383" y="166683"/>
            <a:ext cx="1198892" cy="826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222;p10">
            <a:extLst>
              <a:ext uri="{FF2B5EF4-FFF2-40B4-BE49-F238E27FC236}">
                <a16:creationId xmlns:a16="http://schemas.microsoft.com/office/drawing/2014/main" id="{AFA04DF8-8F1C-43C3-BB34-068FD94DBE3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6000" y="6073688"/>
            <a:ext cx="10317018" cy="69689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993140"/>
            <a:ext cx="10515600" cy="697547"/>
          </a:xfrm>
        </p:spPr>
        <p:txBody>
          <a:bodyPr/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Occupational Hazard Prevention and Control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88764" y="1825625"/>
            <a:ext cx="5165035" cy="4351338"/>
          </a:xfrm>
        </p:spPr>
        <p:txBody>
          <a:bodyPr/>
          <a:lstStyle/>
          <a:p>
            <a:r>
              <a:rPr lang="en-US" sz="3200" dirty="0"/>
              <a:t>77% of the respondents indicated that there is NO hazard control plan that is utilized during planning or setting of priority control interventions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2" name="Content Placeholder 7">
            <a:extLst>
              <a:ext uri="{FF2B5EF4-FFF2-40B4-BE49-F238E27FC236}">
                <a16:creationId xmlns:a16="http://schemas.microsoft.com/office/drawing/2014/main" id="{47AFBAF8-9765-8DB3-3C9E-4B7A3C4841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1082937"/>
              </p:ext>
            </p:extLst>
          </p:nvPr>
        </p:nvGraphicFramePr>
        <p:xfrm>
          <a:off x="838199" y="1825625"/>
          <a:ext cx="5059017" cy="4248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9522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8783"/>
            <a:ext cx="10515600" cy="1491905"/>
          </a:xfrm>
        </p:spPr>
        <p:txBody>
          <a:bodyPr/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 and Training on Occupational Safety and Health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1825625"/>
            <a:ext cx="5257800" cy="4351338"/>
          </a:xfrm>
        </p:spPr>
        <p:txBody>
          <a:bodyPr>
            <a:normAutofit/>
          </a:bodyPr>
          <a:lstStyle/>
          <a:p>
            <a:r>
              <a:rPr lang="en-US" dirty="0"/>
              <a:t>Only 15.4% of the respondents indicated that either the managers/supervisors or workers have been trained on OSH while 69% indicated that workers had NO knowledge on OSH reporting and documentation procedures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Content Placeholder 7">
            <a:extLst>
              <a:ext uri="{FF2B5EF4-FFF2-40B4-BE49-F238E27FC236}">
                <a16:creationId xmlns:a16="http://schemas.microsoft.com/office/drawing/2014/main" id="{58CC54AB-1778-9FEB-E654-C47DB3D356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1534033"/>
              </p:ext>
            </p:extLst>
          </p:nvPr>
        </p:nvGraphicFramePr>
        <p:xfrm>
          <a:off x="533400" y="1690688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6289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861</Words>
  <Application>Microsoft Office PowerPoint</Application>
  <PresentationFormat>Widescreen</PresentationFormat>
  <Paragraphs>61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Assessment report on implementation of occupational health and safety among Nyeri County leadership and staff</vt:lpstr>
      <vt:lpstr>Occupational Safety and Health (OSH)</vt:lpstr>
      <vt:lpstr>Occupational Hazards in Health Sector</vt:lpstr>
      <vt:lpstr>Assessment rationale</vt:lpstr>
      <vt:lpstr>Methods</vt:lpstr>
      <vt:lpstr>Findings</vt:lpstr>
      <vt:lpstr>Hazard Identification and Risk Assessment activities </vt:lpstr>
      <vt:lpstr>Occupational Hazard Prevention and Control </vt:lpstr>
      <vt:lpstr>Education and Training on Occupational Safety and Health </vt:lpstr>
      <vt:lpstr>Documentation and Reporting of Occupational Safety and Health Incidences </vt:lpstr>
      <vt:lpstr>Occupational Safety Health Feedback Mechanism</vt:lpstr>
      <vt:lpstr>Conclusion</vt:lpstr>
      <vt:lpstr>Aspects of OSH</vt:lpstr>
      <vt:lpstr>Occupational Hazards in Health Sector</vt:lpstr>
      <vt:lpstr>OSH Legal Provisions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Wangai,Helen</dc:creator>
  <cp:lastModifiedBy>Boniface Macharia</cp:lastModifiedBy>
  <cp:revision>11</cp:revision>
  <dcterms:created xsi:type="dcterms:W3CDTF">2023-05-03T04:36:36Z</dcterms:created>
  <dcterms:modified xsi:type="dcterms:W3CDTF">2023-05-03T16:30:09Z</dcterms:modified>
</cp:coreProperties>
</file>