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4" r:id="rId5"/>
    <p:sldId id="257" r:id="rId6"/>
    <p:sldId id="258" r:id="rId7"/>
    <p:sldId id="266" r:id="rId8"/>
    <p:sldId id="265" r:id="rId9"/>
    <p:sldId id="268" r:id="rId10"/>
    <p:sldId id="269" r:id="rId11"/>
    <p:sldId id="19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5E7-4573-A6C4-017779F15791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5E7-4573-A6C4-017779F15791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5E7-4573-A6C4-017779F15791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3F22999-D231-4C14-A84A-C37F84F31546}" type="CATEGORYNAME">
                      <a:rPr lang="en-US" sz="140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/>
                      </a:pPr>
                      <a:t>[CATEGORY NAME]</a:t>
                    </a:fld>
                    <a:r>
                      <a:rPr lang="en-US" baseline="0"/>
                      <a:t>, </a:t>
                    </a:r>
                    <a:fld id="{3BD4202E-DC2A-4453-A6D4-090104BCF76D}" type="VALUE">
                      <a:rPr lang="en-US" baseline="0"/>
                      <a:pPr>
                        <a:defRPr/>
                      </a:pPr>
                      <a:t>[VALUE]</a:t>
                    </a:fld>
                    <a:r>
                      <a:rPr lang="en-US" baseline="0"/>
                      <a:t>, </a:t>
                    </a:r>
                    <a:fld id="{B2FD20D5-B932-48F7-B283-E4D0B8B2AC7D}" type="PERCENTAGE">
                      <a:rPr lang="en-US" baseline="0"/>
                      <a:pPr>
                        <a:defRPr/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661474558670821"/>
                      <c:h val="0.280101918876489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5E7-4573-A6C4-017779F15791}"/>
                </c:ext>
              </c:extLst>
            </c:dLbl>
            <c:dLbl>
              <c:idx val="1"/>
              <c:layout>
                <c:manualLayout>
                  <c:x val="-0.15800279637942455"/>
                  <c:y val="4.696478280303562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C417A7C-AE7E-415D-BAFC-95AD6BBE52C9}" type="CATEGORYNAME">
                      <a:rPr lang="en-US" sz="160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600" baseline="0" dirty="0"/>
                      <a:t>, </a:t>
                    </a:r>
                    <a:fld id="{478D5ADA-15AC-45F1-9372-0BA75244CFCF}" type="VALUE">
                      <a:rPr lang="en-US" sz="1600" baseline="0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r>
                      <a:rPr lang="en-US" sz="1600" baseline="0" dirty="0"/>
                      <a:t>, </a:t>
                    </a:r>
                    <a:fld id="{E6A9EE98-963F-45AB-8BE2-51C330985749}" type="PERCENTAGE">
                      <a:rPr lang="en-US" sz="1600" baseline="0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600" baseline="0" dirty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5E7-4573-A6C4-017779F15791}"/>
                </c:ext>
              </c:extLst>
            </c:dLbl>
            <c:dLbl>
              <c:idx val="2"/>
              <c:layout>
                <c:manualLayout>
                  <c:x val="0.22066458982346832"/>
                  <c:y val="2.7745214169022096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8522F2B-E899-4244-940D-45D763DE2071}" type="CATEGORYNAME">
                      <a:rPr lang="en-US" sz="1600"/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600" baseline="0" dirty="0"/>
                      <a:t>, </a:t>
                    </a:r>
                    <a:fld id="{55487898-9434-441C-87AB-8CF39744B144}" type="PERCENTAGE">
                      <a:rPr lang="en-US" sz="1600" baseline="0">
                        <a:latin typeface="Verdana" panose="020B0604030504040204" pitchFamily="34" charset="0"/>
                        <a:ea typeface="Verdana" panose="020B060403050404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600" baseline="0" dirty="0"/>
                  </a:p>
                </c:rich>
              </c:tx>
              <c:spPr>
                <a:solidFill>
                  <a:prstClr val="white">
                    <a:alpha val="90000"/>
                  </a:prstClr>
                </a:solidFill>
                <a:ln w="12700" cap="flat" cmpd="sng" algn="ctr">
                  <a:solidFill>
                    <a:srgbClr val="A5A5A5"/>
                  </a:solidFill>
                  <a:round/>
                </a:ln>
                <a:effectLst>
                  <a:outerShdw blurRad="50800" dist="38100" dir="2700000" algn="tl" rotWithShape="0">
                    <a:srgbClr val="A5A5A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5E7-4573-A6C4-017779F15791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2g Cetriaxone &amp; 500 mg Metronidazole</c:v>
                </c:pt>
                <c:pt idx="1">
                  <c:v>Penicillin</c:v>
                </c:pt>
                <c:pt idx="2">
                  <c:v>No prophylaxis given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 formatCode="0%">
                  <c:v>0.95</c:v>
                </c:pt>
                <c:pt idx="1">
                  <c:v>8.9999999999999993E-3</c:v>
                </c:pt>
                <c:pt idx="2">
                  <c:v>4.1000000000000002E-2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E7-4573-A6C4-017779F1579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 dirty="0"/>
              <a:t>Cost implication for 758</a:t>
            </a:r>
            <a:r>
              <a:rPr lang="en-GB" sz="2000" b="1" baseline="0" dirty="0"/>
              <a:t>  patients</a:t>
            </a:r>
            <a:r>
              <a:rPr lang="en-GB" sz="2000" b="1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 implication for 743 patients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95B-404B-80EC-61ED7E5366C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95B-404B-80EC-61ED7E5366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Old Practice Costs</c:v>
                </c:pt>
                <c:pt idx="1">
                  <c:v>New Practice Costs </c:v>
                </c:pt>
                <c:pt idx="2">
                  <c:v>Savings</c:v>
                </c:pt>
              </c:strCache>
            </c:strRef>
          </c:cat>
          <c:val>
            <c:numRef>
              <c:f>Sheet1!$B$2:$B$4</c:f>
              <c:numCache>
                <c:formatCode>[$KES]\ #,##0.00</c:formatCode>
                <c:ptCount val="3"/>
                <c:pt idx="0">
                  <c:v>215272</c:v>
                </c:pt>
                <c:pt idx="1">
                  <c:v>157664</c:v>
                </c:pt>
                <c:pt idx="2">
                  <c:v>57608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5B-404B-80EC-61ED7E5366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954357200"/>
        <c:axId val="1954361520"/>
      </c:barChart>
      <c:catAx>
        <c:axId val="195435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4361520"/>
        <c:crosses val="autoZero"/>
        <c:auto val="1"/>
        <c:lblAlgn val="ctr"/>
        <c:lblOffset val="100"/>
        <c:noMultiLvlLbl val="0"/>
      </c:catAx>
      <c:valAx>
        <c:axId val="195436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KES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KES]\ 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4357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Implication on quartery budgets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04C-4B3F-8B8E-0B8E5F22811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04C-4B3F-8B8E-0B8E5F2281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OLD PRACTICE COST</c:v>
                </c:pt>
                <c:pt idx="1">
                  <c:v>NEW PRACTICE COST</c:v>
                </c:pt>
                <c:pt idx="2">
                  <c:v>SAVINGS </c:v>
                </c:pt>
              </c:strCache>
            </c:strRef>
          </c:cat>
          <c:val>
            <c:numRef>
              <c:f>Sheet1!$B$2:$B$4</c:f>
              <c:numCache>
                <c:formatCode>[$KES]\ #,##0</c:formatCode>
                <c:ptCount val="3"/>
                <c:pt idx="0">
                  <c:v>213000</c:v>
                </c:pt>
                <c:pt idx="1">
                  <c:v>157664</c:v>
                </c:pt>
                <c:pt idx="2">
                  <c:v>55336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C-4B3F-8B8E-0B8E5F22811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53311088"/>
        <c:axId val="2053312048"/>
      </c:barChart>
      <c:catAx>
        <c:axId val="2053311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12048"/>
        <c:crosses val="autoZero"/>
        <c:auto val="1"/>
        <c:lblAlgn val="ctr"/>
        <c:lblOffset val="100"/>
        <c:noMultiLvlLbl val="0"/>
      </c:catAx>
      <c:valAx>
        <c:axId val="205331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KES]\ 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11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535753-904D-4BF9-BF42-79C27280633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35B2DF-EDD3-4662-995D-4790376C82B5}">
      <dgm:prSet/>
      <dgm:spPr/>
      <dgm:t>
        <a:bodyPr/>
        <a:lstStyle/>
        <a:p>
          <a:r>
            <a:rPr lang="en-US" dirty="0">
              <a:latin typeface="Verdana" panose="020B0604030504040204" pitchFamily="34" charset="0"/>
              <a:ea typeface="Verdana" panose="020B0604030504040204" pitchFamily="34" charset="0"/>
            </a:rPr>
            <a:t>Prophylaxis refers to treatment given to prevent infections/disease</a:t>
          </a:r>
        </a:p>
      </dgm:t>
    </dgm:pt>
    <dgm:pt modelId="{BC73823A-B825-41F3-BA3E-B3753CF7ED62}" type="parTrans" cxnId="{8088E157-28DB-40E8-A7B2-43A704A0339D}">
      <dgm:prSet/>
      <dgm:spPr/>
      <dgm:t>
        <a:bodyPr/>
        <a:lstStyle/>
        <a:p>
          <a:endParaRPr lang="en-US"/>
        </a:p>
      </dgm:t>
    </dgm:pt>
    <dgm:pt modelId="{962E62C6-ED57-458D-9D1E-8D171F605C23}" type="sibTrans" cxnId="{8088E157-28DB-40E8-A7B2-43A704A0339D}">
      <dgm:prSet/>
      <dgm:spPr/>
      <dgm:t>
        <a:bodyPr/>
        <a:lstStyle/>
        <a:p>
          <a:endParaRPr lang="en-US"/>
        </a:p>
      </dgm:t>
    </dgm:pt>
    <dgm:pt modelId="{8ADDC85A-5E3A-4358-AEF5-F5F99E9AD89C}">
      <dgm:prSet/>
      <dgm:spPr/>
      <dgm:t>
        <a:bodyPr/>
        <a:lstStyle/>
        <a:p>
          <a:r>
            <a:rPr lang="en-US" dirty="0">
              <a:latin typeface="Verdana" panose="020B0604030504040204" pitchFamily="34" charset="0"/>
              <a:ea typeface="Verdana" panose="020B0604030504040204" pitchFamily="34" charset="0"/>
            </a:rPr>
            <a:t>On average, about 15 in every 100 C-section patients at Thika Level 5 are known to develop surgical site infections. </a:t>
          </a:r>
        </a:p>
      </dgm:t>
    </dgm:pt>
    <dgm:pt modelId="{0B810A09-6BA8-4AA3-A059-DAB287525BA0}" type="parTrans" cxnId="{ACA192B8-EC1A-40D1-B276-41759094B4F3}">
      <dgm:prSet/>
      <dgm:spPr/>
      <dgm:t>
        <a:bodyPr/>
        <a:lstStyle/>
        <a:p>
          <a:endParaRPr lang="en-US"/>
        </a:p>
      </dgm:t>
    </dgm:pt>
    <dgm:pt modelId="{A4C3B1AE-DAA3-4BF3-B7CC-C471AE40527B}" type="sibTrans" cxnId="{ACA192B8-EC1A-40D1-B276-41759094B4F3}">
      <dgm:prSet/>
      <dgm:spPr/>
      <dgm:t>
        <a:bodyPr/>
        <a:lstStyle/>
        <a:p>
          <a:endParaRPr lang="en-US"/>
        </a:p>
      </dgm:t>
    </dgm:pt>
    <dgm:pt modelId="{E59838C1-D755-42BB-9940-F1C678837DBF}" type="pres">
      <dgm:prSet presAssocID="{03535753-904D-4BF9-BF42-79C2728063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DE13465-F23A-48EF-84B1-7BD613B454C1}" type="pres">
      <dgm:prSet presAssocID="{EC35B2DF-EDD3-4662-995D-4790376C82B5}" presName="hierRoot1" presStyleCnt="0"/>
      <dgm:spPr/>
    </dgm:pt>
    <dgm:pt modelId="{B91469E6-AD01-4303-87D9-BB0F237C603E}" type="pres">
      <dgm:prSet presAssocID="{EC35B2DF-EDD3-4662-995D-4790376C82B5}" presName="composite" presStyleCnt="0"/>
      <dgm:spPr/>
    </dgm:pt>
    <dgm:pt modelId="{BA169F2C-4C22-4FF3-8AE3-DC3C743825F3}" type="pres">
      <dgm:prSet presAssocID="{EC35B2DF-EDD3-4662-995D-4790376C82B5}" presName="background" presStyleLbl="node0" presStyleIdx="0" presStyleCnt="2"/>
      <dgm:spPr/>
    </dgm:pt>
    <dgm:pt modelId="{5D47E701-340C-4E19-82C6-15DE22F7C393}" type="pres">
      <dgm:prSet presAssocID="{EC35B2DF-EDD3-4662-995D-4790376C82B5}" presName="text" presStyleLbl="fgAcc0" presStyleIdx="0" presStyleCnt="2">
        <dgm:presLayoutVars>
          <dgm:chPref val="3"/>
        </dgm:presLayoutVars>
      </dgm:prSet>
      <dgm:spPr/>
    </dgm:pt>
    <dgm:pt modelId="{486B0173-244C-4D7B-8C58-94A50329B780}" type="pres">
      <dgm:prSet presAssocID="{EC35B2DF-EDD3-4662-995D-4790376C82B5}" presName="hierChild2" presStyleCnt="0"/>
      <dgm:spPr/>
    </dgm:pt>
    <dgm:pt modelId="{792A679E-E96B-434E-95B1-298FD74BECD7}" type="pres">
      <dgm:prSet presAssocID="{8ADDC85A-5E3A-4358-AEF5-F5F99E9AD89C}" presName="hierRoot1" presStyleCnt="0"/>
      <dgm:spPr/>
    </dgm:pt>
    <dgm:pt modelId="{44ABA92F-2EC8-42EF-8EBD-16BFEDA360AD}" type="pres">
      <dgm:prSet presAssocID="{8ADDC85A-5E3A-4358-AEF5-F5F99E9AD89C}" presName="composite" presStyleCnt="0"/>
      <dgm:spPr/>
    </dgm:pt>
    <dgm:pt modelId="{C3C0F2DE-1105-42B0-8944-FF3622C4DBA0}" type="pres">
      <dgm:prSet presAssocID="{8ADDC85A-5E3A-4358-AEF5-F5F99E9AD89C}" presName="background" presStyleLbl="node0" presStyleIdx="1" presStyleCnt="2"/>
      <dgm:spPr/>
    </dgm:pt>
    <dgm:pt modelId="{27AA5FEE-E48A-4B05-9EE8-2FD7FE5E00D9}" type="pres">
      <dgm:prSet presAssocID="{8ADDC85A-5E3A-4358-AEF5-F5F99E9AD89C}" presName="text" presStyleLbl="fgAcc0" presStyleIdx="1" presStyleCnt="2">
        <dgm:presLayoutVars>
          <dgm:chPref val="3"/>
        </dgm:presLayoutVars>
      </dgm:prSet>
      <dgm:spPr/>
    </dgm:pt>
    <dgm:pt modelId="{2A34F086-0B02-49E5-B88C-FCF6FAEA76E0}" type="pres">
      <dgm:prSet presAssocID="{8ADDC85A-5E3A-4358-AEF5-F5F99E9AD89C}" presName="hierChild2" presStyleCnt="0"/>
      <dgm:spPr/>
    </dgm:pt>
  </dgm:ptLst>
  <dgm:cxnLst>
    <dgm:cxn modelId="{4F179134-14A1-432C-8BB5-328FF3D171F4}" type="presOf" srcId="{8ADDC85A-5E3A-4358-AEF5-F5F99E9AD89C}" destId="{27AA5FEE-E48A-4B05-9EE8-2FD7FE5E00D9}" srcOrd="0" destOrd="0" presId="urn:microsoft.com/office/officeart/2005/8/layout/hierarchy1"/>
    <dgm:cxn modelId="{8088E157-28DB-40E8-A7B2-43A704A0339D}" srcId="{03535753-904D-4BF9-BF42-79C27280633D}" destId="{EC35B2DF-EDD3-4662-995D-4790376C82B5}" srcOrd="0" destOrd="0" parTransId="{BC73823A-B825-41F3-BA3E-B3753CF7ED62}" sibTransId="{962E62C6-ED57-458D-9D1E-8D171F605C23}"/>
    <dgm:cxn modelId="{3DFA78AF-A53C-4EB7-B8A1-A2E3D919515D}" type="presOf" srcId="{03535753-904D-4BF9-BF42-79C27280633D}" destId="{E59838C1-D755-42BB-9940-F1C678837DBF}" srcOrd="0" destOrd="0" presId="urn:microsoft.com/office/officeart/2005/8/layout/hierarchy1"/>
    <dgm:cxn modelId="{2A207EB2-64BF-4A45-9DC0-6DA5FC8EF406}" type="presOf" srcId="{EC35B2DF-EDD3-4662-995D-4790376C82B5}" destId="{5D47E701-340C-4E19-82C6-15DE22F7C393}" srcOrd="0" destOrd="0" presId="urn:microsoft.com/office/officeart/2005/8/layout/hierarchy1"/>
    <dgm:cxn modelId="{ACA192B8-EC1A-40D1-B276-41759094B4F3}" srcId="{03535753-904D-4BF9-BF42-79C27280633D}" destId="{8ADDC85A-5E3A-4358-AEF5-F5F99E9AD89C}" srcOrd="1" destOrd="0" parTransId="{0B810A09-6BA8-4AA3-A059-DAB287525BA0}" sibTransId="{A4C3B1AE-DAA3-4BF3-B7CC-C471AE40527B}"/>
    <dgm:cxn modelId="{8E8F9FBD-FBA1-4E7D-84E6-F9A087227882}" type="presParOf" srcId="{E59838C1-D755-42BB-9940-F1C678837DBF}" destId="{0DE13465-F23A-48EF-84B1-7BD613B454C1}" srcOrd="0" destOrd="0" presId="urn:microsoft.com/office/officeart/2005/8/layout/hierarchy1"/>
    <dgm:cxn modelId="{EE3E7728-460D-469F-9415-E6DA0B9720CA}" type="presParOf" srcId="{0DE13465-F23A-48EF-84B1-7BD613B454C1}" destId="{B91469E6-AD01-4303-87D9-BB0F237C603E}" srcOrd="0" destOrd="0" presId="urn:microsoft.com/office/officeart/2005/8/layout/hierarchy1"/>
    <dgm:cxn modelId="{852DACCF-70FB-4278-8E5E-3D52EECE5F67}" type="presParOf" srcId="{B91469E6-AD01-4303-87D9-BB0F237C603E}" destId="{BA169F2C-4C22-4FF3-8AE3-DC3C743825F3}" srcOrd="0" destOrd="0" presId="urn:microsoft.com/office/officeart/2005/8/layout/hierarchy1"/>
    <dgm:cxn modelId="{B22F543A-1483-4503-9113-64845036A412}" type="presParOf" srcId="{B91469E6-AD01-4303-87D9-BB0F237C603E}" destId="{5D47E701-340C-4E19-82C6-15DE22F7C393}" srcOrd="1" destOrd="0" presId="urn:microsoft.com/office/officeart/2005/8/layout/hierarchy1"/>
    <dgm:cxn modelId="{F926C662-2D54-4E0E-A8BC-93BE5577FB8A}" type="presParOf" srcId="{0DE13465-F23A-48EF-84B1-7BD613B454C1}" destId="{486B0173-244C-4D7B-8C58-94A50329B780}" srcOrd="1" destOrd="0" presId="urn:microsoft.com/office/officeart/2005/8/layout/hierarchy1"/>
    <dgm:cxn modelId="{4ECFA061-01FD-47A8-8933-C17AEE3B8BCD}" type="presParOf" srcId="{E59838C1-D755-42BB-9940-F1C678837DBF}" destId="{792A679E-E96B-434E-95B1-298FD74BECD7}" srcOrd="1" destOrd="0" presId="urn:microsoft.com/office/officeart/2005/8/layout/hierarchy1"/>
    <dgm:cxn modelId="{CA6C9866-6A4B-44B1-981B-C854E63F8C68}" type="presParOf" srcId="{792A679E-E96B-434E-95B1-298FD74BECD7}" destId="{44ABA92F-2EC8-42EF-8EBD-16BFEDA360AD}" srcOrd="0" destOrd="0" presId="urn:microsoft.com/office/officeart/2005/8/layout/hierarchy1"/>
    <dgm:cxn modelId="{B8F81855-5CD6-4987-81FE-D87711C33E4D}" type="presParOf" srcId="{44ABA92F-2EC8-42EF-8EBD-16BFEDA360AD}" destId="{C3C0F2DE-1105-42B0-8944-FF3622C4DBA0}" srcOrd="0" destOrd="0" presId="urn:microsoft.com/office/officeart/2005/8/layout/hierarchy1"/>
    <dgm:cxn modelId="{32AA27F4-8DC4-49C8-99C1-B2C3787F88DC}" type="presParOf" srcId="{44ABA92F-2EC8-42EF-8EBD-16BFEDA360AD}" destId="{27AA5FEE-E48A-4B05-9EE8-2FD7FE5E00D9}" srcOrd="1" destOrd="0" presId="urn:microsoft.com/office/officeart/2005/8/layout/hierarchy1"/>
    <dgm:cxn modelId="{06D1BCEA-D200-45F6-B6E0-F1E6312030E9}" type="presParOf" srcId="{792A679E-E96B-434E-95B1-298FD74BECD7}" destId="{2A34F086-0B02-49E5-B88C-FCF6FAEA76E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8DF1D0-832F-44C9-AB12-8616570DAA52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5A95294-FAB2-43E1-846A-16F5487B4D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Administration of antibiotic prophylaxis prior to skin incision significantly reduces the incidence of post C-section SSI</a:t>
          </a:r>
        </a:p>
      </dgm:t>
    </dgm:pt>
    <dgm:pt modelId="{F310432F-1513-4E7B-8192-C2004081B615}" type="parTrans" cxnId="{2E876A6B-2C00-408F-AA41-A4C05B2C1578}">
      <dgm:prSet/>
      <dgm:spPr/>
      <dgm:t>
        <a:bodyPr/>
        <a:lstStyle/>
        <a:p>
          <a:endParaRPr lang="en-US"/>
        </a:p>
      </dgm:t>
    </dgm:pt>
    <dgm:pt modelId="{5158DA4F-BDD3-4817-9072-F2BEA87AC7AC}" type="sibTrans" cxnId="{2E876A6B-2C00-408F-AA41-A4C05B2C1578}">
      <dgm:prSet/>
      <dgm:spPr/>
      <dgm:t>
        <a:bodyPr/>
        <a:lstStyle/>
        <a:p>
          <a:endParaRPr lang="en-US"/>
        </a:p>
      </dgm:t>
    </dgm:pt>
    <dgm:pt modelId="{687BDCDA-3FAD-4D14-AE01-46A317AE9E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The current WHO guidelines on antibiotic prophylaxis for cesarean section (2021) </a:t>
          </a:r>
          <a:r>
            <a:rPr lang="en-US" sz="24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recommend the use of 1</a:t>
          </a:r>
          <a:r>
            <a:rPr lang="en-US" sz="2400" baseline="300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st</a:t>
          </a:r>
          <a:r>
            <a:rPr lang="en-US" sz="24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 generation cephalosporin (</a:t>
          </a:r>
          <a:r>
            <a:rPr lang="en-US" sz="2400" dirty="0" err="1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e.g</a:t>
          </a:r>
          <a:r>
            <a:rPr lang="en-US" sz="24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 cefazolin)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which is most effective than penicillin and 3</a:t>
          </a:r>
          <a:r>
            <a:rPr lang="en-US" sz="2400" baseline="30000" dirty="0">
              <a:latin typeface="Verdana" panose="020B0604030504040204" pitchFamily="34" charset="0"/>
              <a:ea typeface="Verdana" panose="020B0604030504040204" pitchFamily="34" charset="0"/>
            </a:rPr>
            <a:t>rd</a:t>
          </a:r>
          <a:r>
            <a:rPr lang="en-US" sz="2400" dirty="0">
              <a:latin typeface="Verdana" panose="020B0604030504040204" pitchFamily="34" charset="0"/>
              <a:ea typeface="Verdana" panose="020B0604030504040204" pitchFamily="34" charset="0"/>
            </a:rPr>
            <a:t> generation cephalosporins (e.g., ceftriaxone)</a:t>
          </a:r>
        </a:p>
      </dgm:t>
    </dgm:pt>
    <dgm:pt modelId="{658AC8D6-3118-4892-9692-3CC10A3D0DD0}" type="parTrans" cxnId="{352623F5-38F2-4CC0-89BF-930328D7053F}">
      <dgm:prSet/>
      <dgm:spPr/>
      <dgm:t>
        <a:bodyPr/>
        <a:lstStyle/>
        <a:p>
          <a:endParaRPr lang="en-US"/>
        </a:p>
      </dgm:t>
    </dgm:pt>
    <dgm:pt modelId="{ADFF050D-2232-4B4A-AC97-C320F11389DF}" type="sibTrans" cxnId="{352623F5-38F2-4CC0-89BF-930328D7053F}">
      <dgm:prSet/>
      <dgm:spPr/>
      <dgm:t>
        <a:bodyPr/>
        <a:lstStyle/>
        <a:p>
          <a:endParaRPr lang="en-US"/>
        </a:p>
      </dgm:t>
    </dgm:pt>
    <dgm:pt modelId="{5AD37721-2E5D-4EE2-93CC-801BA7C059F8}" type="pres">
      <dgm:prSet presAssocID="{BA8DF1D0-832F-44C9-AB12-8616570DAA52}" presName="root" presStyleCnt="0">
        <dgm:presLayoutVars>
          <dgm:dir/>
          <dgm:resizeHandles val="exact"/>
        </dgm:presLayoutVars>
      </dgm:prSet>
      <dgm:spPr/>
    </dgm:pt>
    <dgm:pt modelId="{BE4F1209-0B31-411E-9FF0-4583737733A6}" type="pres">
      <dgm:prSet presAssocID="{35A95294-FAB2-43E1-846A-16F5487B4D06}" presName="compNode" presStyleCnt="0"/>
      <dgm:spPr/>
    </dgm:pt>
    <dgm:pt modelId="{93BDE9C6-3929-4437-9E63-01B76B933CC2}" type="pres">
      <dgm:prSet presAssocID="{35A95294-FAB2-43E1-846A-16F5487B4D06}" presName="bgRect" presStyleLbl="bgShp" presStyleIdx="0" presStyleCnt="2"/>
      <dgm:spPr/>
    </dgm:pt>
    <dgm:pt modelId="{B56DE873-D348-4FCA-A3DF-3F4C806F7D10}" type="pres">
      <dgm:prSet presAssocID="{35A95294-FAB2-43E1-846A-16F5487B4D0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</dgm:pt>
    <dgm:pt modelId="{508EABD2-3008-4470-A463-42AEC35990A0}" type="pres">
      <dgm:prSet presAssocID="{35A95294-FAB2-43E1-846A-16F5487B4D06}" presName="spaceRect" presStyleCnt="0"/>
      <dgm:spPr/>
    </dgm:pt>
    <dgm:pt modelId="{0D952F35-C5B0-41F3-BBFD-FE00D48E4E50}" type="pres">
      <dgm:prSet presAssocID="{35A95294-FAB2-43E1-846A-16F5487B4D06}" presName="parTx" presStyleLbl="revTx" presStyleIdx="0" presStyleCnt="2">
        <dgm:presLayoutVars>
          <dgm:chMax val="0"/>
          <dgm:chPref val="0"/>
        </dgm:presLayoutVars>
      </dgm:prSet>
      <dgm:spPr/>
    </dgm:pt>
    <dgm:pt modelId="{9835E33F-670F-4DA4-8394-998546408F09}" type="pres">
      <dgm:prSet presAssocID="{5158DA4F-BDD3-4817-9072-F2BEA87AC7AC}" presName="sibTrans" presStyleCnt="0"/>
      <dgm:spPr/>
    </dgm:pt>
    <dgm:pt modelId="{A530A968-AC9E-46FB-8542-D7753D3BBE21}" type="pres">
      <dgm:prSet presAssocID="{687BDCDA-3FAD-4D14-AE01-46A317AE9E0C}" presName="compNode" presStyleCnt="0"/>
      <dgm:spPr/>
    </dgm:pt>
    <dgm:pt modelId="{DD780080-0B33-4BA3-A301-D528D8B7BEA3}" type="pres">
      <dgm:prSet presAssocID="{687BDCDA-3FAD-4D14-AE01-46A317AE9E0C}" presName="bgRect" presStyleLbl="bgShp" presStyleIdx="1" presStyleCnt="2"/>
      <dgm:spPr/>
    </dgm:pt>
    <dgm:pt modelId="{20BA6405-FA86-48E1-9253-8E8D62A7CF0F}" type="pres">
      <dgm:prSet presAssocID="{687BDCDA-3FAD-4D14-AE01-46A317AE9E0C}" presName="iconRect" presStyleLbl="node1" presStyleIdx="1" presStyleCnt="2"/>
      <dgm:spPr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892" r="26892"/>
          </a:stretch>
        </a:blipFill>
      </dgm:spPr>
    </dgm:pt>
    <dgm:pt modelId="{274108B3-C37E-4E34-884C-EC615A09C4CD}" type="pres">
      <dgm:prSet presAssocID="{687BDCDA-3FAD-4D14-AE01-46A317AE9E0C}" presName="spaceRect" presStyleCnt="0"/>
      <dgm:spPr/>
    </dgm:pt>
    <dgm:pt modelId="{BD09D1A8-5A3A-40F3-87FE-4F8056CC7087}" type="pres">
      <dgm:prSet presAssocID="{687BDCDA-3FAD-4D14-AE01-46A317AE9E0C}" presName="parTx" presStyleLbl="revTx" presStyleIdx="1" presStyleCnt="2" custScaleY="134079">
        <dgm:presLayoutVars>
          <dgm:chMax val="0"/>
          <dgm:chPref val="0"/>
        </dgm:presLayoutVars>
      </dgm:prSet>
      <dgm:spPr/>
    </dgm:pt>
  </dgm:ptLst>
  <dgm:cxnLst>
    <dgm:cxn modelId="{14A79C05-BD0A-4439-B5B7-2460A4792FA1}" type="presOf" srcId="{35A95294-FAB2-43E1-846A-16F5487B4D06}" destId="{0D952F35-C5B0-41F3-BBFD-FE00D48E4E50}" srcOrd="0" destOrd="0" presId="urn:microsoft.com/office/officeart/2018/2/layout/IconVerticalSolidList"/>
    <dgm:cxn modelId="{2E876A6B-2C00-408F-AA41-A4C05B2C1578}" srcId="{BA8DF1D0-832F-44C9-AB12-8616570DAA52}" destId="{35A95294-FAB2-43E1-846A-16F5487B4D06}" srcOrd="0" destOrd="0" parTransId="{F310432F-1513-4E7B-8192-C2004081B615}" sibTransId="{5158DA4F-BDD3-4817-9072-F2BEA87AC7AC}"/>
    <dgm:cxn modelId="{BB869F90-2FDB-41B3-815B-FD8E026F8195}" type="presOf" srcId="{BA8DF1D0-832F-44C9-AB12-8616570DAA52}" destId="{5AD37721-2E5D-4EE2-93CC-801BA7C059F8}" srcOrd="0" destOrd="0" presId="urn:microsoft.com/office/officeart/2018/2/layout/IconVerticalSolidList"/>
    <dgm:cxn modelId="{470659A5-4795-4368-918B-5DCB2F882E9B}" type="presOf" srcId="{687BDCDA-3FAD-4D14-AE01-46A317AE9E0C}" destId="{BD09D1A8-5A3A-40F3-87FE-4F8056CC7087}" srcOrd="0" destOrd="0" presId="urn:microsoft.com/office/officeart/2018/2/layout/IconVerticalSolidList"/>
    <dgm:cxn modelId="{352623F5-38F2-4CC0-89BF-930328D7053F}" srcId="{BA8DF1D0-832F-44C9-AB12-8616570DAA52}" destId="{687BDCDA-3FAD-4D14-AE01-46A317AE9E0C}" srcOrd="1" destOrd="0" parTransId="{658AC8D6-3118-4892-9692-3CC10A3D0DD0}" sibTransId="{ADFF050D-2232-4B4A-AC97-C320F11389DF}"/>
    <dgm:cxn modelId="{2EDE181B-AF7F-47EA-81FE-D621C41F60C0}" type="presParOf" srcId="{5AD37721-2E5D-4EE2-93CC-801BA7C059F8}" destId="{BE4F1209-0B31-411E-9FF0-4583737733A6}" srcOrd="0" destOrd="0" presId="urn:microsoft.com/office/officeart/2018/2/layout/IconVerticalSolidList"/>
    <dgm:cxn modelId="{2AD3DDAD-41B6-40A4-947D-9A242EBF3F13}" type="presParOf" srcId="{BE4F1209-0B31-411E-9FF0-4583737733A6}" destId="{93BDE9C6-3929-4437-9E63-01B76B933CC2}" srcOrd="0" destOrd="0" presId="urn:microsoft.com/office/officeart/2018/2/layout/IconVerticalSolidList"/>
    <dgm:cxn modelId="{ADF9B86E-3954-484B-8D3A-B99DA199DFCB}" type="presParOf" srcId="{BE4F1209-0B31-411E-9FF0-4583737733A6}" destId="{B56DE873-D348-4FCA-A3DF-3F4C806F7D10}" srcOrd="1" destOrd="0" presId="urn:microsoft.com/office/officeart/2018/2/layout/IconVerticalSolidList"/>
    <dgm:cxn modelId="{ADB1B48F-C598-4C51-A78D-333EB3D9F148}" type="presParOf" srcId="{BE4F1209-0B31-411E-9FF0-4583737733A6}" destId="{508EABD2-3008-4470-A463-42AEC35990A0}" srcOrd="2" destOrd="0" presId="urn:microsoft.com/office/officeart/2018/2/layout/IconVerticalSolidList"/>
    <dgm:cxn modelId="{79CA6ED7-E310-4F33-A090-2DF5E4A42902}" type="presParOf" srcId="{BE4F1209-0B31-411E-9FF0-4583737733A6}" destId="{0D952F35-C5B0-41F3-BBFD-FE00D48E4E50}" srcOrd="3" destOrd="0" presId="urn:microsoft.com/office/officeart/2018/2/layout/IconVerticalSolidList"/>
    <dgm:cxn modelId="{E3B10695-68DD-4D35-B803-31F064A2FE21}" type="presParOf" srcId="{5AD37721-2E5D-4EE2-93CC-801BA7C059F8}" destId="{9835E33F-670F-4DA4-8394-998546408F09}" srcOrd="1" destOrd="0" presId="urn:microsoft.com/office/officeart/2018/2/layout/IconVerticalSolidList"/>
    <dgm:cxn modelId="{D5812781-FA9A-45EC-9488-48D415C22C10}" type="presParOf" srcId="{5AD37721-2E5D-4EE2-93CC-801BA7C059F8}" destId="{A530A968-AC9E-46FB-8542-D7753D3BBE21}" srcOrd="2" destOrd="0" presId="urn:microsoft.com/office/officeart/2018/2/layout/IconVerticalSolidList"/>
    <dgm:cxn modelId="{897049CF-6EA6-47A9-B8A7-6551ABC87994}" type="presParOf" srcId="{A530A968-AC9E-46FB-8542-D7753D3BBE21}" destId="{DD780080-0B33-4BA3-A301-D528D8B7BEA3}" srcOrd="0" destOrd="0" presId="urn:microsoft.com/office/officeart/2018/2/layout/IconVerticalSolidList"/>
    <dgm:cxn modelId="{94E83E2D-4B5A-40A1-BF7E-2F106AF2FCAA}" type="presParOf" srcId="{A530A968-AC9E-46FB-8542-D7753D3BBE21}" destId="{20BA6405-FA86-48E1-9253-8E8D62A7CF0F}" srcOrd="1" destOrd="0" presId="urn:microsoft.com/office/officeart/2018/2/layout/IconVerticalSolidList"/>
    <dgm:cxn modelId="{6A305A57-D892-4A12-8100-B5AB39AA9A9C}" type="presParOf" srcId="{A530A968-AC9E-46FB-8542-D7753D3BBE21}" destId="{274108B3-C37E-4E34-884C-EC615A09C4CD}" srcOrd="2" destOrd="0" presId="urn:microsoft.com/office/officeart/2018/2/layout/IconVerticalSolidList"/>
    <dgm:cxn modelId="{DC1040C5-2168-4D80-9007-F23EA65EE521}" type="presParOf" srcId="{A530A968-AC9E-46FB-8542-D7753D3BBE21}" destId="{BD09D1A8-5A3A-40F3-87FE-4F8056CC708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69F2C-4C22-4FF3-8AE3-DC3C743825F3}">
      <dsp:nvSpPr>
        <dsp:cNvPr id="0" name=""/>
        <dsp:cNvSpPr/>
      </dsp:nvSpPr>
      <dsp:spPr>
        <a:xfrm>
          <a:off x="1320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7E701-340C-4E19-82C6-15DE22F7C393}">
      <dsp:nvSpPr>
        <dsp:cNvPr id="0" name=""/>
        <dsp:cNvSpPr/>
      </dsp:nvSpPr>
      <dsp:spPr>
        <a:xfrm>
          <a:off x="516452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Verdana" panose="020B0604030504040204" pitchFamily="34" charset="0"/>
              <a:ea typeface="Verdana" panose="020B0604030504040204" pitchFamily="34" charset="0"/>
            </a:rPr>
            <a:t>Prophylaxis refers to treatment given to prevent infections/disease</a:t>
          </a:r>
        </a:p>
      </dsp:txBody>
      <dsp:txXfrm>
        <a:off x="602678" y="725825"/>
        <a:ext cx="4463730" cy="2771523"/>
      </dsp:txXfrm>
    </dsp:sp>
    <dsp:sp modelId="{C3C0F2DE-1105-42B0-8944-FF3622C4DBA0}">
      <dsp:nvSpPr>
        <dsp:cNvPr id="0" name=""/>
        <dsp:cNvSpPr/>
      </dsp:nvSpPr>
      <dsp:spPr>
        <a:xfrm>
          <a:off x="5667765" y="150224"/>
          <a:ext cx="4636182" cy="2943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A5FEE-E48A-4B05-9EE8-2FD7FE5E00D9}">
      <dsp:nvSpPr>
        <dsp:cNvPr id="0" name=""/>
        <dsp:cNvSpPr/>
      </dsp:nvSpPr>
      <dsp:spPr>
        <a:xfrm>
          <a:off x="6182897" y="639599"/>
          <a:ext cx="4636182" cy="2943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Verdana" panose="020B0604030504040204" pitchFamily="34" charset="0"/>
              <a:ea typeface="Verdana" panose="020B0604030504040204" pitchFamily="34" charset="0"/>
            </a:rPr>
            <a:t>On average, about 15 in every 100 C-section patients at Thika Level 5 are known to develop surgical site infections. </a:t>
          </a:r>
        </a:p>
      </dsp:txBody>
      <dsp:txXfrm>
        <a:off x="6269123" y="725825"/>
        <a:ext cx="4463730" cy="27715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DE9C6-3929-4437-9E63-01B76B933CC2}">
      <dsp:nvSpPr>
        <dsp:cNvPr id="0" name=""/>
        <dsp:cNvSpPr/>
      </dsp:nvSpPr>
      <dsp:spPr>
        <a:xfrm>
          <a:off x="0" y="345004"/>
          <a:ext cx="10515600" cy="142360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6DE873-D348-4FCA-A3DF-3F4C806F7D10}">
      <dsp:nvSpPr>
        <dsp:cNvPr id="0" name=""/>
        <dsp:cNvSpPr/>
      </dsp:nvSpPr>
      <dsp:spPr>
        <a:xfrm>
          <a:off x="430640" y="665315"/>
          <a:ext cx="783747" cy="7829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952F35-C5B0-41F3-BBFD-FE00D48E4E50}">
      <dsp:nvSpPr>
        <dsp:cNvPr id="0" name=""/>
        <dsp:cNvSpPr/>
      </dsp:nvSpPr>
      <dsp:spPr>
        <a:xfrm>
          <a:off x="1645027" y="345004"/>
          <a:ext cx="8867354" cy="142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12" tIns="150812" rIns="150812" bIns="150812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Administration of antibiotic prophylaxis prior to skin incision significantly reduces the incidence of post C-section SSI</a:t>
          </a:r>
        </a:p>
      </dsp:txBody>
      <dsp:txXfrm>
        <a:off x="1645027" y="345004"/>
        <a:ext cx="8867354" cy="1424995"/>
      </dsp:txXfrm>
    </dsp:sp>
    <dsp:sp modelId="{DD780080-0B33-4BA3-A301-D528D8B7BEA3}">
      <dsp:nvSpPr>
        <dsp:cNvPr id="0" name=""/>
        <dsp:cNvSpPr/>
      </dsp:nvSpPr>
      <dsp:spPr>
        <a:xfrm>
          <a:off x="0" y="2338525"/>
          <a:ext cx="10515600" cy="142360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BA6405-FA86-48E1-9253-8E8D62A7CF0F}">
      <dsp:nvSpPr>
        <dsp:cNvPr id="0" name=""/>
        <dsp:cNvSpPr/>
      </dsp:nvSpPr>
      <dsp:spPr>
        <a:xfrm>
          <a:off x="430640" y="2658836"/>
          <a:ext cx="783747" cy="782982"/>
        </a:xfrm>
        <a:prstGeom prst="rect">
          <a:avLst/>
        </a:prstGeom>
        <a:blipFill dpi="0"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6892" r="26892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09D1A8-5A3A-40F3-87FE-4F8056CC7087}">
      <dsp:nvSpPr>
        <dsp:cNvPr id="0" name=""/>
        <dsp:cNvSpPr/>
      </dsp:nvSpPr>
      <dsp:spPr>
        <a:xfrm>
          <a:off x="1645027" y="2095713"/>
          <a:ext cx="8867354" cy="1910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12" tIns="150812" rIns="150812" bIns="150812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The current WHO guidelines on antibiotic prophylaxis for cesarean section (2021) </a:t>
          </a:r>
          <a:r>
            <a:rPr lang="en-US" sz="2400" kern="12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recommend the use of 1</a:t>
          </a:r>
          <a:r>
            <a:rPr lang="en-US" sz="2400" kern="1200" baseline="300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st</a:t>
          </a:r>
          <a:r>
            <a:rPr lang="en-US" sz="2400" kern="12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 generation cephalosporin (</a:t>
          </a:r>
          <a:r>
            <a:rPr lang="en-US" sz="2400" kern="1200" dirty="0" err="1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e.g</a:t>
          </a:r>
          <a:r>
            <a:rPr lang="en-US" sz="2400" kern="1200" dirty="0">
              <a:highlight>
                <a:srgbClr val="00FF00"/>
              </a:highlight>
              <a:latin typeface="Verdana" panose="020B0604030504040204" pitchFamily="34" charset="0"/>
              <a:ea typeface="Verdana" panose="020B0604030504040204" pitchFamily="34" charset="0"/>
            </a:rPr>
            <a:t> cefazolin)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which is most effective than penicillin and 3</a:t>
          </a:r>
          <a:r>
            <a:rPr lang="en-US" sz="2400" kern="1200" baseline="30000" dirty="0">
              <a:latin typeface="Verdana" panose="020B0604030504040204" pitchFamily="34" charset="0"/>
              <a:ea typeface="Verdana" panose="020B0604030504040204" pitchFamily="34" charset="0"/>
            </a:rPr>
            <a:t>rd</a:t>
          </a:r>
          <a:r>
            <a:rPr lang="en-US" sz="2400" kern="1200" dirty="0">
              <a:latin typeface="Verdana" panose="020B0604030504040204" pitchFamily="34" charset="0"/>
              <a:ea typeface="Verdana" panose="020B0604030504040204" pitchFamily="34" charset="0"/>
            </a:rPr>
            <a:t> generation cephalosporins (e.g., ceftriaxone)</a:t>
          </a:r>
        </a:p>
      </dsp:txBody>
      <dsp:txXfrm>
        <a:off x="1645027" y="2095713"/>
        <a:ext cx="8867354" cy="1910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DE8AE-6674-6B0B-6083-FA31F81A2E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7519" y="319557"/>
            <a:ext cx="9568080" cy="2632190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</a:rPr>
              <a:t>The cost implication of switching antibiotic prophylaxis protocol for Cesarean Section (CS) to match WHO recommendations, in Thika Level 5 Hospital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09186F-4BD1-CAE4-391A-2A3683DF7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85995"/>
            <a:ext cx="9144000" cy="1655762"/>
          </a:xfrm>
        </p:spPr>
        <p:txBody>
          <a:bodyPr/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PRESENTER: DR.HELLEN MWONGELI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HOSPITAL PHARMACIST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THIKA LEVEL 5 HOSPITAL8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3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A798C-AA47-EB2E-C2A7-76EFFA4E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Summary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9F1025-226A-244B-F1F6-3E533DF3EDD3}"/>
              </a:ext>
            </a:extLst>
          </p:cNvPr>
          <p:cNvSpPr txBox="1"/>
          <p:nvPr/>
        </p:nvSpPr>
        <p:spPr>
          <a:xfrm>
            <a:off x="1203158" y="2155909"/>
            <a:ext cx="100263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Adopting the WHO (2021) guidelines on antibiotic prophylaxis in Cesarean section is cost reducing to the health care facility and patients. </a:t>
            </a:r>
            <a:endParaRPr lang="en-US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131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dirty="0"/>
              <a:t>Thank You</a:t>
            </a:r>
            <a:endParaRPr lang="en-KE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7158"/>
            <a:ext cx="9144000" cy="279132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The findings and conclusions in this presentation are those of the author(s) and do not necessarily represent the views of the </a:t>
            </a:r>
            <a:r>
              <a:rPr lang="en-GB" sz="2800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6D2FE-666A-E294-BDF2-38A17FCC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/>
          </a:bodyPr>
          <a:lstStyle/>
          <a:p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</a:rPr>
              <a:t>Background</a:t>
            </a:r>
          </a:p>
        </p:txBody>
      </p:sp>
      <p:graphicFrame>
        <p:nvGraphicFramePr>
          <p:cNvPr id="33" name="Content Placeholder 2">
            <a:extLst>
              <a:ext uri="{FF2B5EF4-FFF2-40B4-BE49-F238E27FC236}">
                <a16:creationId xmlns:a16="http://schemas.microsoft.com/office/drawing/2014/main" id="{083A7664-27D7-D752-F64D-35CBD13AD0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620340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593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1FED14-FAF0-DD8D-DFD9-15F08CA4C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 b="1" kern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 What Cost to the Patients?</a:t>
            </a: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02F31-9226-CA29-5DB5-370EC2B4D473}"/>
              </a:ext>
            </a:extLst>
          </p:cNvPr>
          <p:cNvSpPr txBox="1"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i="1" dirty="0">
                <a:latin typeface="Verdana" panose="020B0604030504040204" pitchFamily="34" charset="0"/>
                <a:ea typeface="Verdana" panose="020B0604030504040204" pitchFamily="34" charset="0"/>
              </a:rPr>
              <a:t>Sampled 7 records for Patients Admitted in Gynae Ward, Thika Level 5 Hosp. with a C-section SSI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CEE1910-499A-3E3B-4830-E04BC0221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998224"/>
              </p:ext>
            </p:extLst>
          </p:nvPr>
        </p:nvGraphicFramePr>
        <p:xfrm>
          <a:off x="4655054" y="501831"/>
          <a:ext cx="7277150" cy="6356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6071">
                  <a:extLst>
                    <a:ext uri="{9D8B030D-6E8A-4147-A177-3AD203B41FA5}">
                      <a16:colId xmlns:a16="http://schemas.microsoft.com/office/drawing/2014/main" val="2650326809"/>
                    </a:ext>
                  </a:extLst>
                </a:gridCol>
                <a:gridCol w="761510">
                  <a:extLst>
                    <a:ext uri="{9D8B030D-6E8A-4147-A177-3AD203B41FA5}">
                      <a16:colId xmlns:a16="http://schemas.microsoft.com/office/drawing/2014/main" val="2699706274"/>
                    </a:ext>
                  </a:extLst>
                </a:gridCol>
                <a:gridCol w="2016764">
                  <a:extLst>
                    <a:ext uri="{9D8B030D-6E8A-4147-A177-3AD203B41FA5}">
                      <a16:colId xmlns:a16="http://schemas.microsoft.com/office/drawing/2014/main" val="240547722"/>
                    </a:ext>
                  </a:extLst>
                </a:gridCol>
                <a:gridCol w="1451900">
                  <a:extLst>
                    <a:ext uri="{9D8B030D-6E8A-4147-A177-3AD203B41FA5}">
                      <a16:colId xmlns:a16="http://schemas.microsoft.com/office/drawing/2014/main" val="1024085583"/>
                    </a:ext>
                  </a:extLst>
                </a:gridCol>
                <a:gridCol w="1400905">
                  <a:extLst>
                    <a:ext uri="{9D8B030D-6E8A-4147-A177-3AD203B41FA5}">
                      <a16:colId xmlns:a16="http://schemas.microsoft.com/office/drawing/2014/main" val="875175737"/>
                    </a:ext>
                  </a:extLst>
                </a:gridCol>
              </a:tblGrid>
              <a:tr h="653657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IP No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Age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Length of re-hospitalization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Bill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Mode of Payment 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3340739971"/>
                  </a:ext>
                </a:extLst>
              </a:tr>
              <a:tr h="852444"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1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KES 7,700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NHIF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3673067300"/>
                  </a:ext>
                </a:extLst>
              </a:tr>
              <a:tr h="852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2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KES 4,700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549246510"/>
                  </a:ext>
                </a:extLst>
              </a:tr>
              <a:tr h="852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3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KES 6,700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4046843961"/>
                  </a:ext>
                </a:extLst>
              </a:tr>
              <a:tr h="852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4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KES 3,790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3112426537"/>
                  </a:ext>
                </a:extLst>
              </a:tr>
              <a:tr h="852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5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</a:p>
                  </a:txBody>
                  <a:tcPr marL="80066" marR="80066" marT="40033" marB="4003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KES 40,670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2016916572"/>
                  </a:ext>
                </a:extLst>
              </a:tr>
              <a:tr h="494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6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</a:p>
                  </a:txBody>
                  <a:tcPr marL="80066" marR="80066" marT="40033" marB="4003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17,610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3291103948"/>
                  </a:ext>
                </a:extLst>
              </a:tr>
              <a:tr h="494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Patient 7</a:t>
                      </a:r>
                    </a:p>
                    <a:p>
                      <a:endParaRPr lang="en-US" sz="21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</a:t>
                      </a:r>
                    </a:p>
                  </a:txBody>
                  <a:tcPr marL="80066" marR="80066" marT="40033" marB="40033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72,510</a:t>
                      </a:r>
                    </a:p>
                  </a:txBody>
                  <a:tcPr marL="80066" marR="80066" marT="40033" marB="40033"/>
                </a:tc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Cash</a:t>
                      </a:r>
                    </a:p>
                  </a:txBody>
                  <a:tcPr marL="80066" marR="80066" marT="40033" marB="40033"/>
                </a:tc>
                <a:extLst>
                  <a:ext uri="{0D108BD9-81ED-4DB2-BD59-A6C34878D82A}">
                    <a16:rowId xmlns:a16="http://schemas.microsoft.com/office/drawing/2014/main" val="4115642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9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3800" b="1" dirty="0">
                <a:latin typeface="Verdana" panose="020B0604030504040204" pitchFamily="34" charset="0"/>
                <a:ea typeface="Verdana" panose="020B0604030504040204" pitchFamily="34" charset="0"/>
              </a:rPr>
              <a:t>What was the practice?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135" y="2852468"/>
            <a:ext cx="4646918" cy="341071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Challenges Noted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Increased resistance patterns for ceftriaxone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High incidence of Surgical Site Infections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High-cost  implications for the hospital and patient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5BBA5F-1CCE-17AD-F39E-C3B5354957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0948243"/>
              </p:ext>
            </p:extLst>
          </p:nvPr>
        </p:nvGraphicFramePr>
        <p:xfrm>
          <a:off x="4654296" y="640080"/>
          <a:ext cx="6903720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C3954A4-B6CC-9CF1-E088-31C2F9A3245F}"/>
              </a:ext>
            </a:extLst>
          </p:cNvPr>
          <p:cNvSpPr txBox="1"/>
          <p:nvPr/>
        </p:nvSpPr>
        <p:spPr>
          <a:xfrm>
            <a:off x="4828674" y="6063916"/>
            <a:ext cx="7037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Reviewed 797 records for patients enrolled for C-Section SSI surveillance at Thika Level 5 to confirm the prophylactic drugs administered </a:t>
            </a:r>
          </a:p>
        </p:txBody>
      </p:sp>
    </p:spTree>
    <p:extLst>
      <p:ext uri="{BB962C8B-B14F-4D97-AF65-F5344CB8AC3E}">
        <p14:creationId xmlns:p14="http://schemas.microsoft.com/office/powerpoint/2010/main" val="112735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A35FB0-CC96-39E4-29A5-40F17CE10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Facts about Antibiotic Prophylaxis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467351-8446-D91F-49B9-B7DAB928E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5174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6326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9417CF-485E-0433-845A-25F39EA03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b="1">
                <a:solidFill>
                  <a:schemeClr val="bg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does it cost the hospital to implement the Change?</a:t>
            </a:r>
            <a:endParaRPr lang="en-US" sz="5400" b="1" dirty="0">
              <a:solidFill>
                <a:schemeClr val="bg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207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EC69-35F6-F640-1770-0CEF0C0B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578"/>
            <a:ext cx="10515600" cy="96319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What are the procurement costs?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97282DB-786C-43FA-3BEF-2866D60103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974204"/>
              </p:ext>
            </p:extLst>
          </p:nvPr>
        </p:nvGraphicFramePr>
        <p:xfrm>
          <a:off x="264695" y="1055504"/>
          <a:ext cx="1166261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618">
                  <a:extLst>
                    <a:ext uri="{9D8B030D-6E8A-4147-A177-3AD203B41FA5}">
                      <a16:colId xmlns:a16="http://schemas.microsoft.com/office/drawing/2014/main" val="618377956"/>
                    </a:ext>
                  </a:extLst>
                </a:gridCol>
                <a:gridCol w="2535427">
                  <a:extLst>
                    <a:ext uri="{9D8B030D-6E8A-4147-A177-3AD203B41FA5}">
                      <a16:colId xmlns:a16="http://schemas.microsoft.com/office/drawing/2014/main" val="35728010"/>
                    </a:ext>
                  </a:extLst>
                </a:gridCol>
                <a:gridCol w="1924964">
                  <a:extLst>
                    <a:ext uri="{9D8B030D-6E8A-4147-A177-3AD203B41FA5}">
                      <a16:colId xmlns:a16="http://schemas.microsoft.com/office/drawing/2014/main" val="3081900728"/>
                    </a:ext>
                  </a:extLst>
                </a:gridCol>
                <a:gridCol w="407559">
                  <a:extLst>
                    <a:ext uri="{9D8B030D-6E8A-4147-A177-3AD203B41FA5}">
                      <a16:colId xmlns:a16="http://schemas.microsoft.com/office/drawing/2014/main" val="4259694404"/>
                    </a:ext>
                  </a:extLst>
                </a:gridCol>
                <a:gridCol w="2314874">
                  <a:extLst>
                    <a:ext uri="{9D8B030D-6E8A-4147-A177-3AD203B41FA5}">
                      <a16:colId xmlns:a16="http://schemas.microsoft.com/office/drawing/2014/main" val="2922228554"/>
                    </a:ext>
                  </a:extLst>
                </a:gridCol>
                <a:gridCol w="2350168">
                  <a:extLst>
                    <a:ext uri="{9D8B030D-6E8A-4147-A177-3AD203B41FA5}">
                      <a16:colId xmlns:a16="http://schemas.microsoft.com/office/drawing/2014/main" val="138395902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3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  </a:t>
                      </a:r>
                      <a:r>
                        <a:rPr lang="en-US" sz="2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Drug</a:t>
                      </a:r>
                      <a:endParaRPr lang="en-US" sz="3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Unit Cost (KES)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Full Dose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Full Dose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Full Dose costs (KES)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247649"/>
                  </a:ext>
                </a:extLst>
              </a:tr>
              <a:tr h="366159">
                <a:tc rowSpan="2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OLD PRACTICE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1g Ceftriaxone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2g Ceftriaxone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g 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013533"/>
                  </a:ext>
                </a:extLst>
              </a:tr>
              <a:tr h="632001">
                <a:tc vMerge="1">
                  <a:txBody>
                    <a:bodyPr/>
                    <a:lstStyle/>
                    <a:p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 mg Metronidazole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 mg Metronidazole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 mg </a:t>
                      </a:r>
                      <a:r>
                        <a:rPr lang="en-US" sz="24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Metronidizole</a:t>
                      </a:r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594308"/>
                  </a:ext>
                </a:extLst>
              </a:tr>
              <a:tr h="366159">
                <a:tc gridSpan="5">
                  <a:txBody>
                    <a:bodyPr/>
                    <a:lstStyle/>
                    <a:p>
                      <a:pPr lvl="2" algn="l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OLD PRACTICE Total procurement Cost Per  Patient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065060"/>
                  </a:ext>
                </a:extLst>
              </a:tr>
              <a:tr h="63200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NEW PRACTICE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1g Cefazolin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2g cefazolin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208</a:t>
                      </a:r>
                    </a:p>
                    <a:p>
                      <a:endParaRPr lang="en-US" sz="2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974904"/>
                  </a:ext>
                </a:extLst>
              </a:tr>
              <a:tr h="366159">
                <a:tc gridSpan="5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      NEW PRACTICE Total procurement Cost Per Patient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208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610655"/>
                  </a:ext>
                </a:extLst>
              </a:tr>
              <a:tr h="366159">
                <a:tc gridSpan="5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NEW PRACTICE Total Procurement Cost Saving Per Patient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546665"/>
                  </a:ext>
                </a:extLst>
              </a:tr>
              <a:tr h="366159">
                <a:tc gridSpan="5">
                  <a:txBody>
                    <a:bodyPr/>
                    <a:lstStyle/>
                    <a:p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Percent Procurement Cost Saving Per Patient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4325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B6F5086-016A-5708-A4E1-7BA1F06CB95A}"/>
              </a:ext>
            </a:extLst>
          </p:cNvPr>
          <p:cNvSpPr txBox="1"/>
          <p:nvPr/>
        </p:nvSpPr>
        <p:spPr>
          <a:xfrm>
            <a:off x="396913" y="6176144"/>
            <a:ext cx="5831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Retrieved from Procurement Records at Thika Level 5 Hospital.  (Consent Obtained)</a:t>
            </a:r>
          </a:p>
        </p:txBody>
      </p:sp>
    </p:spTree>
    <p:extLst>
      <p:ext uri="{BB962C8B-B14F-4D97-AF65-F5344CB8AC3E}">
        <p14:creationId xmlns:p14="http://schemas.microsoft.com/office/powerpoint/2010/main" val="158497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B30D8-0777-85EF-37E5-AE7477ECD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527"/>
            <a:ext cx="10515600" cy="998453"/>
          </a:xfrm>
        </p:spPr>
        <p:txBody>
          <a:bodyPr/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What do the results imply?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EA1137-3023-7ED4-4F24-981266F45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42" y="1460501"/>
            <a:ext cx="5658853" cy="495701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Using the number of patients that received Ceftriaxone and Metronidazole(758), The hospital incurred a cost of KES 215,272/- for the old policy.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Adopting the WHO guidelines for the same number of patients would have cost KES 157,664/-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The hospital would have saved </a:t>
            </a:r>
            <a:r>
              <a:rPr lang="en-US" dirty="0">
                <a:highlight>
                  <a:srgbClr val="00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KES 57,608/- and with a promise for better patient outcomes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EC34EAE-9644-1C70-2FDA-8E0571945E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739717"/>
              </p:ext>
            </p:extLst>
          </p:nvPr>
        </p:nvGraphicFramePr>
        <p:xfrm>
          <a:off x="6096000" y="1263818"/>
          <a:ext cx="5374105" cy="4459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9261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13974-D554-6938-8DCC-375BD2474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394"/>
            <a:ext cx="10515600" cy="844301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Verdana" panose="020B0604030504040204" pitchFamily="34" charset="0"/>
                <a:ea typeface="Verdana" panose="020B0604030504040204" pitchFamily="34" charset="0"/>
              </a:rPr>
              <a:t>Implication on the quarterly facility budgets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39C8E-0345-7FCC-6BE5-BE9C92DE995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49979" y="2149641"/>
            <a:ext cx="5165558" cy="33198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CS Workload estimates: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Monthly CSs=250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Quarterly=750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Quarterly cost saving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KES 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55,336/=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Annual savings approx.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KES </a:t>
            </a:r>
            <a:r>
              <a:rPr lang="en-US" sz="2800" b="1" dirty="0">
                <a:latin typeface="Verdana" panose="020B0604030504040204" pitchFamily="34" charset="0"/>
                <a:ea typeface="Verdana" panose="020B0604030504040204" pitchFamily="34" charset="0"/>
              </a:rPr>
              <a:t>221,344/=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AB82D83-6147-263E-1EA8-7584994F3B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0456497"/>
              </p:ext>
            </p:extLst>
          </p:nvPr>
        </p:nvGraphicFramePr>
        <p:xfrm>
          <a:off x="497305" y="1315453"/>
          <a:ext cx="5727032" cy="5021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7384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565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Verdana</vt:lpstr>
      <vt:lpstr>Wingdings</vt:lpstr>
      <vt:lpstr>Office Theme</vt:lpstr>
      <vt:lpstr>The cost implication of switching antibiotic prophylaxis protocol for Cesarean Section (CS) to match WHO recommendations, in Thika Level 5 Hospital</vt:lpstr>
      <vt:lpstr>Background</vt:lpstr>
      <vt:lpstr>At What Cost to the Patients?</vt:lpstr>
      <vt:lpstr>What was the practice?</vt:lpstr>
      <vt:lpstr>Facts about Antibiotic Prophylaxis </vt:lpstr>
      <vt:lpstr>What does it cost the hospital to implement the Change?</vt:lpstr>
      <vt:lpstr>What are the procurement costs?</vt:lpstr>
      <vt:lpstr>What do the results imply?</vt:lpstr>
      <vt:lpstr>Implication on the quarterly facility budgets</vt:lpstr>
      <vt:lpstr>Summary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Maurice Mbogori</cp:lastModifiedBy>
  <cp:revision>6</cp:revision>
  <dcterms:created xsi:type="dcterms:W3CDTF">2023-05-10T04:13:12Z</dcterms:created>
  <dcterms:modified xsi:type="dcterms:W3CDTF">2023-05-10T09:10:10Z</dcterms:modified>
</cp:coreProperties>
</file>