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3" r:id="rId6"/>
    <p:sldId id="259" r:id="rId7"/>
    <p:sldId id="266" r:id="rId8"/>
    <p:sldId id="260" r:id="rId9"/>
    <p:sldId id="267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62" d="100"/>
          <a:sy n="62" d="100"/>
        </p:scale>
        <p:origin x="40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579939308024826E-2"/>
          <c:y val="0.1158181181169534"/>
          <c:w val="0.89590952953758007"/>
          <c:h val="0.574382290749565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Sheet1!$L$3</c:f>
              <c:strCache>
                <c:ptCount val="1"/>
                <c:pt idx="0">
                  <c:v>Sink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en-K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Sheet1!$M$2:$T$2</c:f>
              <c:strCache>
                <c:ptCount val="8"/>
                <c:pt idx="0">
                  <c:v>Gynaecology</c:v>
                </c:pt>
                <c:pt idx="1">
                  <c:v>Male surgical</c:v>
                </c:pt>
                <c:pt idx="2">
                  <c:v>Male medical</c:v>
                </c:pt>
                <c:pt idx="3">
                  <c:v>Femal Medical</c:v>
                </c:pt>
                <c:pt idx="4">
                  <c:v>Female Surgical</c:v>
                </c:pt>
                <c:pt idx="5">
                  <c:v>Pediatrics</c:v>
                </c:pt>
                <c:pt idx="6">
                  <c:v>Postnatal</c:v>
                </c:pt>
                <c:pt idx="7">
                  <c:v>Labour Ward</c:v>
                </c:pt>
              </c:strCache>
            </c:strRef>
          </c:cat>
          <c:val>
            <c:numRef>
              <c:f>Sheet1!$M$3:$T$3</c:f>
              <c:numCache>
                <c:formatCode>General</c:formatCode>
                <c:ptCount val="8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7</c:v>
                </c:pt>
                <c:pt idx="4">
                  <c:v>3</c:v>
                </c:pt>
                <c:pt idx="5">
                  <c:v>6</c:v>
                </c:pt>
                <c:pt idx="6">
                  <c:v>7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1F-42DB-812B-671DB7C8922F}"/>
            </c:ext>
          </c:extLst>
        </c:ser>
        <c:ser>
          <c:idx val="1"/>
          <c:order val="1"/>
          <c:tx>
            <c:strRef>
              <c:f>Sheet1!$L$4</c:f>
              <c:strCache>
                <c:ptCount val="1"/>
                <c:pt idx="0">
                  <c:v>Beds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en-K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Sheet1!$M$2:$T$2</c:f>
              <c:strCache>
                <c:ptCount val="8"/>
                <c:pt idx="0">
                  <c:v>Gynaecology</c:v>
                </c:pt>
                <c:pt idx="1">
                  <c:v>Male surgical</c:v>
                </c:pt>
                <c:pt idx="2">
                  <c:v>Male medical</c:v>
                </c:pt>
                <c:pt idx="3">
                  <c:v>Femal Medical</c:v>
                </c:pt>
                <c:pt idx="4">
                  <c:v>Female Surgical</c:v>
                </c:pt>
                <c:pt idx="5">
                  <c:v>Pediatrics</c:v>
                </c:pt>
                <c:pt idx="6">
                  <c:v>Postnatal</c:v>
                </c:pt>
                <c:pt idx="7">
                  <c:v>Labour Ward</c:v>
                </c:pt>
              </c:strCache>
            </c:strRef>
          </c:cat>
          <c:val>
            <c:numRef>
              <c:f>Sheet1!$M$4:$T$4</c:f>
              <c:numCache>
                <c:formatCode>General</c:formatCode>
                <c:ptCount val="8"/>
                <c:pt idx="0">
                  <c:v>12</c:v>
                </c:pt>
                <c:pt idx="1">
                  <c:v>31</c:v>
                </c:pt>
                <c:pt idx="2">
                  <c:v>27</c:v>
                </c:pt>
                <c:pt idx="3">
                  <c:v>27</c:v>
                </c:pt>
                <c:pt idx="4">
                  <c:v>21</c:v>
                </c:pt>
                <c:pt idx="5">
                  <c:v>35</c:v>
                </c:pt>
                <c:pt idx="6">
                  <c:v>38</c:v>
                </c:pt>
                <c:pt idx="7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1F-42DB-812B-671DB7C8922F}"/>
            </c:ext>
          </c:extLst>
        </c:ser>
        <c:ser>
          <c:idx val="2"/>
          <c:order val="2"/>
          <c:tx>
            <c:strRef>
              <c:f>Sheet1!$L$5</c:f>
              <c:strCache>
                <c:ptCount val="1"/>
                <c:pt idx="0">
                  <c:v>WHO Recommended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en-K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Sheet1!$M$2:$T$2</c:f>
              <c:strCache>
                <c:ptCount val="8"/>
                <c:pt idx="0">
                  <c:v>Gynaecology</c:v>
                </c:pt>
                <c:pt idx="1">
                  <c:v>Male surgical</c:v>
                </c:pt>
                <c:pt idx="2">
                  <c:v>Male medical</c:v>
                </c:pt>
                <c:pt idx="3">
                  <c:v>Femal Medical</c:v>
                </c:pt>
                <c:pt idx="4">
                  <c:v>Female Surgical</c:v>
                </c:pt>
                <c:pt idx="5">
                  <c:v>Pediatrics</c:v>
                </c:pt>
                <c:pt idx="6">
                  <c:v>Postnatal</c:v>
                </c:pt>
                <c:pt idx="7">
                  <c:v>Labour Ward</c:v>
                </c:pt>
              </c:strCache>
            </c:strRef>
          </c:cat>
          <c:val>
            <c:numRef>
              <c:f>Sheet1!$M$5:$T$5</c:f>
              <c:numCache>
                <c:formatCode>General</c:formatCode>
                <c:ptCount val="8"/>
                <c:pt idx="0">
                  <c:v>2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  <c:pt idx="5">
                  <c:v>4</c:v>
                </c:pt>
                <c:pt idx="6">
                  <c:v>4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1F-42DB-812B-671DB7C8922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03213536"/>
        <c:axId val="2003214976"/>
      </c:barChart>
      <c:catAx>
        <c:axId val="20032135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r>
                  <a:rPr lang="sw-KE"/>
                  <a:t>Ward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pPr>
              <a:endParaRPr lang="en-KE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KE"/>
          </a:p>
        </c:txPr>
        <c:crossAx val="2003214976"/>
        <c:crosses val="autoZero"/>
        <c:auto val="1"/>
        <c:lblAlgn val="ctr"/>
        <c:lblOffset val="100"/>
        <c:noMultiLvlLbl val="0"/>
      </c:catAx>
      <c:valAx>
        <c:axId val="200321497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r>
                  <a:rPr lang="sw-KE"/>
                  <a:t>Number of sinks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pPr>
              <a:endParaRPr lang="en-KE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KE"/>
          </a:p>
        </c:txPr>
        <c:crossAx val="2003213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en-K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pPr>
      <a:endParaRPr lang="en-K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K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K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445-4E15-8602-DDC253A5FDF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445-4E15-8602-DDC253A5FDF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445-4E15-8602-DDC253A5FDF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en-KE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Sheet1!$T$9:$T$11</c:f>
              <c:strCache>
                <c:ptCount val="3"/>
                <c:pt idx="0">
                  <c:v>Faulty sink</c:v>
                </c:pt>
                <c:pt idx="1">
                  <c:v>Running water with soap</c:v>
                </c:pt>
                <c:pt idx="2">
                  <c:v>Running water only</c:v>
                </c:pt>
              </c:strCache>
            </c:strRef>
          </c:cat>
          <c:val>
            <c:numRef>
              <c:f>Sheet1!$U$9:$U$11</c:f>
              <c:numCache>
                <c:formatCode>0%</c:formatCode>
                <c:ptCount val="3"/>
                <c:pt idx="0">
                  <c:v>0.31</c:v>
                </c:pt>
                <c:pt idx="1">
                  <c:v>0.19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445-4E15-8602-DDC253A5FDF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K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pPr>
      <a:endParaRPr lang="en-K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FF7D-68F4-490E-9F70-BB9663A2662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597D7-B4FE-4A34-BE76-793970164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831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FF7D-68F4-490E-9F70-BB9663A2662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597D7-B4FE-4A34-BE76-793970164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74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FF7D-68F4-490E-9F70-BB9663A2662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597D7-B4FE-4A34-BE76-793970164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167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FF7D-68F4-490E-9F70-BB9663A2662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597D7-B4FE-4A34-BE76-793970164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5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FF7D-68F4-490E-9F70-BB9663A2662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597D7-B4FE-4A34-BE76-793970164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6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FF7D-68F4-490E-9F70-BB9663A2662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597D7-B4FE-4A34-BE76-793970164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2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FF7D-68F4-490E-9F70-BB9663A2662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597D7-B4FE-4A34-BE76-793970164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15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FF7D-68F4-490E-9F70-BB9663A2662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597D7-B4FE-4A34-BE76-793970164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389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FF7D-68F4-490E-9F70-BB9663A2662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597D7-B4FE-4A34-BE76-793970164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290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FF7D-68F4-490E-9F70-BB9663A2662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597D7-B4FE-4A34-BE76-793970164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219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FF7D-68F4-490E-9F70-BB9663A2662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597D7-B4FE-4A34-BE76-793970164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906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7FF7D-68F4-490E-9F70-BB9663A2662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597D7-B4FE-4A34-BE76-793970164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815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96240"/>
            <a:ext cx="9144000" cy="3113723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Functionality of hand wash station at the patient care areas in </a:t>
            </a:r>
            <a:r>
              <a:rPr lang="en-US" sz="4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Kitale</a:t>
            </a:r>
            <a:r>
              <a:rPr lang="en-US" sz="4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County Referral  Hospital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4640" y="3602038"/>
            <a:ext cx="11186160" cy="1655762"/>
          </a:xfrm>
        </p:spPr>
        <p:txBody>
          <a:bodyPr>
            <a:no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Authors: Grace Mzee</a:t>
            </a:r>
          </a:p>
          <a:p>
            <a:pPr lvl="2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Nancy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Koech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lvl="2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Stella Mamuti </a:t>
            </a:r>
          </a:p>
        </p:txBody>
      </p:sp>
    </p:spTree>
    <p:extLst>
      <p:ext uri="{BB962C8B-B14F-4D97-AF65-F5344CB8AC3E}">
        <p14:creationId xmlns:p14="http://schemas.microsoft.com/office/powerpoint/2010/main" val="2265579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Acknowledgement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KCRH 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AMPATH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892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2720"/>
            <a:ext cx="10515600" cy="793051"/>
          </a:xfrm>
        </p:spPr>
        <p:txBody>
          <a:bodyPr>
            <a:norm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36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Introduction </a:t>
            </a:r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8560"/>
            <a:ext cx="10515600" cy="5283200"/>
          </a:xfrm>
        </p:spPr>
        <p:txBody>
          <a:bodyPr>
            <a:norm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Good hand hygiene requires</a:t>
            </a:r>
            <a:r>
              <a:rPr lang="en-US" sz="2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:-</a:t>
            </a:r>
          </a:p>
          <a:p>
            <a:pPr marL="457200" lvl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en-US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resence of functional and well-maintained hand washing stations located in all treatment and recovery wards. 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World Health Organization (WHO) recommended sink to bed ratio 1:10 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Non-functional </a:t>
            </a:r>
            <a:r>
              <a:rPr lang="en-US" sz="2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hand wash points at point of care is a significant barrier for compliance with hand hygiene protocols.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tudy aim:</a:t>
            </a:r>
            <a:r>
              <a:rPr lang="en-US" sz="2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 assess the functionality of hand wash stations at the various patient care areas at Kitale County Hospital</a:t>
            </a:r>
          </a:p>
        </p:txBody>
      </p:sp>
    </p:spTree>
    <p:extLst>
      <p:ext uri="{BB962C8B-B14F-4D97-AF65-F5344CB8AC3E}">
        <p14:creationId xmlns:p14="http://schemas.microsoft.com/office/powerpoint/2010/main" val="1362810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2467"/>
            <a:ext cx="10515600" cy="1037691"/>
          </a:xfrm>
        </p:spPr>
        <p:txBody>
          <a:bodyPr>
            <a:norm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36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Methods</a:t>
            </a:r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885" y="986319"/>
            <a:ext cx="11373493" cy="5779214"/>
          </a:xfrm>
        </p:spPr>
        <p:txBody>
          <a:bodyPr>
            <a:norm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cross sectional study conducted at inpatient point of care areas of Kitale County Hospital in February 2023 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WHO hand hygiene infrastructure tool used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en-US" sz="2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ey variables assessed:</a:t>
            </a:r>
          </a:p>
          <a:p>
            <a:pPr marL="0" marR="0" indent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-</a:t>
            </a:r>
            <a:r>
              <a:rPr lang="en-US" sz="2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availability of sink with running water, soap and paper towel </a:t>
            </a:r>
          </a:p>
          <a:p>
            <a:pPr marL="0" marR="0" indent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- </a:t>
            </a:r>
            <a:r>
              <a:rPr lang="en-US" sz="2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bed to hand wash point ratio</a:t>
            </a:r>
          </a:p>
          <a:p>
            <a:pPr marL="0" marR="0" indent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- </a:t>
            </a:r>
            <a:r>
              <a:rPr lang="en-US" sz="2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the functionality of the hand wash points.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 was summarized in proportions</a:t>
            </a:r>
            <a:endParaRPr lang="en-US" sz="20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106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2565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Sink to bed ratio in all wards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FC26EC2-14D2-7128-56EA-ABB1C478C4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3714514"/>
              </p:ext>
            </p:extLst>
          </p:nvPr>
        </p:nvGraphicFramePr>
        <p:xfrm>
          <a:off x="838200" y="1263721"/>
          <a:ext cx="11028451" cy="5414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4659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" y="1"/>
            <a:ext cx="11328400" cy="811657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Functional Handwashing stations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471741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F54E4A2-115A-443D-1DBC-F2AF2364A7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7315288"/>
              </p:ext>
            </p:extLst>
          </p:nvPr>
        </p:nvGraphicFramePr>
        <p:xfrm>
          <a:off x="1294545" y="1684961"/>
          <a:ext cx="10304980" cy="4982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0322A6B-4517-FD02-C0A6-74AB7743135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829" y="851774"/>
            <a:ext cx="2234049" cy="1811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086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5581"/>
          </a:xfrm>
        </p:spPr>
        <p:txBody>
          <a:bodyPr/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0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Faulty sinks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176" y="1790947"/>
            <a:ext cx="6858000" cy="4925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09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0940" y="87722"/>
            <a:ext cx="11251059" cy="960241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Bed spacing and Nonfunctional Sink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1048" y="1513490"/>
            <a:ext cx="6526924" cy="5029200"/>
          </a:xfrm>
        </p:spPr>
      </p:pic>
    </p:spTree>
    <p:extLst>
      <p:ext uri="{BB962C8B-B14F-4D97-AF65-F5344CB8AC3E}">
        <p14:creationId xmlns:p14="http://schemas.microsoft.com/office/powerpoint/2010/main" val="373521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320" y="0"/>
            <a:ext cx="10515600" cy="927647"/>
          </a:xfrm>
        </p:spPr>
        <p:txBody>
          <a:bodyPr>
            <a:norm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36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Conclusion</a:t>
            </a:r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762000"/>
            <a:ext cx="11633200" cy="5872480"/>
          </a:xfrm>
        </p:spPr>
        <p:txBody>
          <a:bodyPr>
            <a:noAutofit/>
          </a:bodyPr>
          <a:lstStyle/>
          <a:p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Functional hand wash stations according to WHO require 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A</a:t>
            </a:r>
            <a:r>
              <a:rPr lang="en-US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vailability of running water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S</a:t>
            </a:r>
            <a:r>
              <a:rPr lang="en-US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oap 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</a:t>
            </a:r>
            <a:r>
              <a:rPr lang="en-US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isposal paper towel.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There were no functional hand wash stations. 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Improving</a:t>
            </a:r>
            <a:r>
              <a:rPr lang="en-US" sz="2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hand hygiene requires sustained action in multiple levels, to improve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knowledge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supplies 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infrastructure. </a:t>
            </a:r>
          </a:p>
        </p:txBody>
      </p:sp>
    </p:spTree>
    <p:extLst>
      <p:ext uri="{BB962C8B-B14F-4D97-AF65-F5344CB8AC3E}">
        <p14:creationId xmlns:p14="http://schemas.microsoft.com/office/powerpoint/2010/main" val="2289386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10515600" cy="927647"/>
          </a:xfrm>
        </p:spPr>
        <p:txBody>
          <a:bodyPr>
            <a:norm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36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Recommendation</a:t>
            </a:r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762000"/>
            <a:ext cx="10810240" cy="53340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We recommend:</a:t>
            </a:r>
          </a:p>
          <a:p>
            <a:pPr lvl="1">
              <a:lnSpc>
                <a:spcPct val="2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maintenance of hand wash points in the wards </a:t>
            </a:r>
          </a:p>
          <a:p>
            <a:pPr lvl="1">
              <a:lnSpc>
                <a:spcPct val="2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ensuring availability of hand wash supplies for sustained </a:t>
            </a:r>
          </a:p>
          <a:p>
            <a:pPr lvl="1">
              <a:lnSpc>
                <a:spcPct val="2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improved hand wash practice.</a:t>
            </a:r>
          </a:p>
          <a:p>
            <a:pPr marL="0" indent="0">
              <a:lnSpc>
                <a:spcPct val="200000"/>
              </a:lnSpc>
              <a:buNone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307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273</Words>
  <Application>Microsoft Office PowerPoint</Application>
  <PresentationFormat>Widescreen</PresentationFormat>
  <Paragraphs>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Tahoma</vt:lpstr>
      <vt:lpstr>Office Theme</vt:lpstr>
      <vt:lpstr>Functionality of hand wash station at the patient care areas in Kitale County Referral  Hospital</vt:lpstr>
      <vt:lpstr>Introduction </vt:lpstr>
      <vt:lpstr>Methods</vt:lpstr>
      <vt:lpstr>Sink to bed ratio in all wards</vt:lpstr>
      <vt:lpstr>Functional Handwashing stations</vt:lpstr>
      <vt:lpstr>Faulty sinks</vt:lpstr>
      <vt:lpstr>Bed spacing and Nonfunctional Sink </vt:lpstr>
      <vt:lpstr>Conclusion</vt:lpstr>
      <vt:lpstr>Recommendation</vt:lpstr>
      <vt:lpstr>Acknowledgement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Functionality of hand wash station at the patient care areas in Kitale County Hospital</dc:title>
  <dc:creator>Windows User</dc:creator>
  <cp:lastModifiedBy>Stella  Mamuti</cp:lastModifiedBy>
  <cp:revision>46</cp:revision>
  <dcterms:created xsi:type="dcterms:W3CDTF">2023-05-03T08:18:22Z</dcterms:created>
  <dcterms:modified xsi:type="dcterms:W3CDTF">2023-05-11T18:11:40Z</dcterms:modified>
</cp:coreProperties>
</file>