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82" r:id="rId6"/>
    <p:sldId id="286" r:id="rId7"/>
    <p:sldId id="285" r:id="rId8"/>
    <p:sldId id="283" r:id="rId9"/>
    <p:sldId id="27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Maryanne Gachari" initials="MG" lastIdx="52" clrIdx="1">
    <p:extLst>
      <p:ext uri="{19B8F6BF-5375-455C-9EA6-DF929625EA0E}">
        <p15:presenceInfo xmlns:p15="http://schemas.microsoft.com/office/powerpoint/2012/main" userId="Maryanne Gach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22E7-2B8A-42AA-ADCF-DD5C306BF84D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60A6B-F326-4B8F-92F2-26ECB6460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Globally, in 2018, 37.9 million people were living with HIV,23.3 million on ART(1)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Africa had 25.7 million people living with HIV, with 16.4 million on ART(1)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Kenya,1.6 million people were living with HIV,1 million were on 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60A6B-F326-4B8F-92F2-26ECB64605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479E-5B82-45E6-AF31-9522F9507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28F79-65DA-4FBA-986B-23ACC2B5D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2EF8-E429-49E2-BEBD-2C08E8B1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29EEE-02F9-4373-9200-A6279B27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4300C-8140-4E8B-80CA-C5FF29F0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E27E-7373-4CE3-9999-D4EEDC54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4C613-0716-4E9E-8F07-D68D82C75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16FB8-2282-4BAC-8FA3-FEA93F2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505D-55EF-433A-BA45-54EC0BDC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06302-64B3-4008-91D5-3508D803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D5540-7B3F-4D8C-903F-A83BE192A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0F111-5D7C-4612-AEA9-861AD44F1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A3F7-F99E-4DB3-8CEE-35CA75F0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7F1E6-7C11-4567-8D3E-CA420D87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063EB-21B2-4EE6-BD6F-45452AF3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6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3141-B731-4093-BE98-8F204B38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5BC9-0516-44F0-BB8B-FA4A4AB5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82897-0CB0-4355-BF97-C208FF8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8330-5AED-4D33-9165-B8BAC795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2921B-9CD0-4317-8B40-7A773106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FB77-BCB2-4B06-84DB-A4DFD8F0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9EEE5-EE5F-47F2-9FB3-9DA3FBF18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BD27-5DA6-4C3B-A5CA-2C93F496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C07A-FC66-4B55-AD65-45CF87A5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961C-B318-4D98-AC12-B2B95760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2136-A661-4C5E-BC24-4FDE944C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9034-928F-40AC-B127-3BF9800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0996-D650-45D8-9DF7-40BB3D69E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EEB02-C028-4C87-BFDB-35BA44E9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3FB5B-73F1-4EDE-85AA-32A022FC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FF7D1-11C4-4EA2-A586-9E71D3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F147-C8B7-4348-8EE4-C4EB66C2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10CC-568E-49D9-B364-6BDF8AD0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0FDB8-7CB6-4F35-B06F-A40FEFAA0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5166B-4601-4527-B87F-0C2E9A9ED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CD35D-73A6-4606-B256-01EFE2D5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1C3EB-0415-49F1-859A-B77CBA74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571E5-7B61-452D-9EC7-FC8542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C1319-E8B0-4C67-BD63-BE455AC5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31A1-70BB-4912-9E75-8CF69C6F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C4918-7D85-4794-9635-1B90DA9E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CC64C-9DC9-4588-9C5E-39BED499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516F-59FE-467C-9FE1-0C4CE961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3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1D5CF-83F2-4108-9E3F-78B54F83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55F21-8E8D-476F-9448-01A408A1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9CBE0-F94A-427C-AFFC-CA9162D6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429B-B46E-431B-B043-661500BA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7604-3867-4810-A746-0592D4E1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0BCB2-C381-46C0-B83C-14C88A72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6A2D8-6459-4360-A32E-DE028A57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DEFB5-1AD6-432B-B9F3-62EC27A1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05242-90AF-42ED-B886-AFC7BD5B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A5B3-F3D4-46E2-AA6D-532F75DF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CB637-9786-4FB0-B5C9-210775A9E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5D42F-964A-4242-8594-DCA5ECD18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8ED2-7AE8-4604-A09F-94A0A2C4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AA10-4E8D-4407-B320-A0CC65BE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F0E4C-4E56-4547-8512-D8056346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D815-BBD3-4880-BAA8-6F71328C9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E1467-C1CC-4318-9584-9E0C8B4AC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F5AA5-AA68-4298-A3E7-1E9846C0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FBEA7-0383-4EE1-81BE-D80AA9EDBE1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04CF-55D5-4919-B1A7-699D44B4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32DC-B94C-4C89-9168-F1C18B664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95B3-8F54-4A6B-867E-EFB7C3805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364E-6E9D-4737-B012-E0E71A92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08" y="1413309"/>
            <a:ext cx="11590073" cy="23876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Prevalence of Respiratory Tract Infections amongst HIV Clients </a:t>
            </a: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Admitted </a:t>
            </a:r>
            <a:r>
              <a:rPr lang="en-US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at Homabay County Referral Hospital, Western </a:t>
            </a:r>
            <a:r>
              <a:rPr lang="en-US" sz="36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Kenya</a:t>
            </a:r>
            <a:endParaRPr lang="en-US" sz="36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8422F-EFE3-40B6-B525-6E4DA98C8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37310" y="4350184"/>
            <a:ext cx="11665529" cy="609744"/>
          </a:xfrm>
        </p:spPr>
        <p:txBody>
          <a:bodyPr/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Corneleous,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Odhiambo,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Jebitok,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Onyango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8582" y="4959928"/>
            <a:ext cx="6913418" cy="11776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Presenter: Okal Corneleous</a:t>
            </a:r>
          </a:p>
          <a:p>
            <a:r>
              <a:rPr lang="en-US" sz="2400" dirty="0" smtClean="0"/>
              <a:t>Venue: IPNET Conference  SAI Rock </a:t>
            </a:r>
            <a:r>
              <a:rPr lang="en-US" sz="2400" dirty="0" smtClean="0"/>
              <a:t>Hotel</a:t>
            </a:r>
          </a:p>
          <a:p>
            <a:r>
              <a:rPr lang="en-US" sz="2400" dirty="0" smtClean="0"/>
              <a:t>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May 2023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153" y="458907"/>
            <a:ext cx="1963082" cy="1530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2" y="373557"/>
            <a:ext cx="20545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63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92250" y="26098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4293" y="4405745"/>
            <a:ext cx="3338944" cy="678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EROKAMANO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A7AF-4567-415E-8E57-20136B0A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Introduction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5880-BEEB-4FEC-80B5-1AEBE490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219200"/>
            <a:ext cx="11499272" cy="52647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dirty="0"/>
              <a:t>People Living with HIV (PLHIV) not on antiretroviral therapy (ART) and virally non-suppressed are more susceptible to opportunistic infections: tuberculosis (TB), pneumonia, upper respiratory tract infections (RTIs), and diarrheal diseases</a:t>
            </a:r>
            <a:r>
              <a:rPr lang="en-US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extent to which these infections are preventable with community or health facility (HF) infection prevention control (IPC) measures remains unclear</a:t>
            </a:r>
            <a:r>
              <a:rPr lang="en-US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en-US" dirty="0" smtClean="0"/>
              <a:t>We </a:t>
            </a:r>
            <a:r>
              <a:rPr lang="en-US" dirty="0"/>
              <a:t>assessed the prevalence of RTIs among PLHIV </a:t>
            </a:r>
            <a:r>
              <a:rPr lang="en-US" dirty="0" smtClean="0"/>
              <a:t> admitted </a:t>
            </a:r>
            <a:r>
              <a:rPr lang="en-US" dirty="0"/>
              <a:t>at Homa Bay County Teaching and Referral Hospital (HCTRH).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F624-43FF-4DAD-AC22-EE68F56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54353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Study site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7BA9BD1-03C6-4BC3-91EB-5F61F4D63754}"/>
              </a:ext>
            </a:extLst>
          </p:cNvPr>
          <p:cNvSpPr/>
          <p:nvPr/>
        </p:nvSpPr>
        <p:spPr>
          <a:xfrm>
            <a:off x="8820443" y="3657600"/>
            <a:ext cx="45719" cy="4571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77CE38D-F8F7-4D5F-B342-B6D438659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EB6554FE-8697-4A19-897A-752FE0719F0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1448972"/>
            <a:ext cx="5794717" cy="5043903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4991CC-1C1C-468E-8E83-6C3BCB9CB0FE}"/>
              </a:ext>
            </a:extLst>
          </p:cNvPr>
          <p:cNvSpPr/>
          <p:nvPr/>
        </p:nvSpPr>
        <p:spPr>
          <a:xfrm>
            <a:off x="2785885" y="2955498"/>
            <a:ext cx="967157" cy="299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HBCTRH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F0EDAF-A711-45A3-AB51-20716E5D2EB8}"/>
              </a:ext>
            </a:extLst>
          </p:cNvPr>
          <p:cNvCxnSpPr/>
          <p:nvPr/>
        </p:nvCxnSpPr>
        <p:spPr>
          <a:xfrm>
            <a:off x="3136167" y="3271709"/>
            <a:ext cx="327073" cy="443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9F05DC2-B14D-41A1-A0CF-02508D805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720" y="1027906"/>
            <a:ext cx="5181600" cy="4722247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Homabay County Hospital is the main referral site for the County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Catchment population </a:t>
            </a:r>
            <a:r>
              <a:rPr lang="en-US" dirty="0" smtClean="0"/>
              <a:t>28640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Bed Capacity of </a:t>
            </a:r>
            <a:r>
              <a:rPr lang="en-US" dirty="0" smtClean="0"/>
              <a:t>273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Has </a:t>
            </a:r>
            <a:r>
              <a:rPr lang="en-US" dirty="0" smtClean="0"/>
              <a:t>7147 </a:t>
            </a:r>
            <a:r>
              <a:rPr lang="en-US" dirty="0"/>
              <a:t>patients active on ART in the CCC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65FC-0A4E-4805-AB1F-6C7A4269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5"/>
            <a:ext cx="10356273" cy="10073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Methods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112AB-0CEB-4116-95B4-B668C87E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552"/>
            <a:ext cx="10647218" cy="47552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 smtClean="0"/>
              <a:t>Cross-sectional </a:t>
            </a:r>
            <a:r>
              <a:rPr lang="en-US" b="1" dirty="0"/>
              <a:t>study:</a:t>
            </a:r>
          </a:p>
          <a:p>
            <a:pPr algn="just"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retrospective </a:t>
            </a:r>
            <a:r>
              <a:rPr lang="en-US" dirty="0"/>
              <a:t>review of </a:t>
            </a:r>
            <a:r>
              <a:rPr lang="en-US" dirty="0" smtClean="0"/>
              <a:t>Records of patients admitted in Medical Wards in 2021</a:t>
            </a:r>
            <a:endParaRPr lang="en-US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Study population: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HIV-positive </a:t>
            </a:r>
            <a:r>
              <a:rPr lang="en-US" dirty="0"/>
              <a:t>patients </a:t>
            </a:r>
            <a:r>
              <a:rPr lang="en-US" dirty="0" smtClean="0"/>
              <a:t> admitted to the medical ward in 2021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 smtClean="0"/>
              <a:t>Respiratory infections:</a:t>
            </a:r>
          </a:p>
          <a:p>
            <a:pPr algn="just">
              <a:lnSpc>
                <a:spcPct val="100000"/>
              </a:lnSpc>
            </a:pPr>
            <a:r>
              <a:rPr lang="en-US" dirty="0" smtClean="0"/>
              <a:t>We defined respiratory infections to include Tuberculosis, Covid 19 and pneumonia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0896C-1767-4345-8A75-7B74BDD6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89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Data </a:t>
            </a:r>
            <a:r>
              <a:rPr lang="en-US" sz="3600" dirty="0" smtClean="0">
                <a:latin typeface="+mn-lt"/>
              </a:rPr>
              <a:t>Management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37D9-671E-45A4-A75B-95325B79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primary </a:t>
            </a:r>
            <a:r>
              <a:rPr lang="en-US" dirty="0"/>
              <a:t>data source was </a:t>
            </a:r>
            <a:r>
              <a:rPr lang="en-US" dirty="0" smtClean="0"/>
              <a:t>the inpatient Ministry of Health registers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Sociodemographic and clinical variables were abstracted from Ministry of Health registers into a database with enforced data quality checks. </a:t>
            </a:r>
            <a:r>
              <a:rPr lang="en-US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conducted descriptive data analysis and assessed the prevalence of </a:t>
            </a:r>
            <a:r>
              <a:rPr lang="en-US" dirty="0" smtClean="0"/>
              <a:t>RTIs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39FF-DF35-42C3-A717-27DDA76C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1039091"/>
            <a:ext cx="10861964" cy="60856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+mn-lt"/>
              </a:rPr>
              <a:t>C</a:t>
            </a:r>
            <a:r>
              <a:rPr lang="en-US" sz="3600" dirty="0" smtClean="0">
                <a:latin typeface="+mn-lt"/>
              </a:rPr>
              <a:t>haracteristics </a:t>
            </a:r>
            <a:r>
              <a:rPr lang="en-US" sz="3600" dirty="0">
                <a:latin typeface="+mn-lt"/>
              </a:rPr>
              <a:t>of </a:t>
            </a:r>
            <a:r>
              <a:rPr lang="en-US" sz="3600" dirty="0" smtClean="0">
                <a:latin typeface="+mn-lt"/>
              </a:rPr>
              <a:t>People Living with HIV admitted at Homabay County Hospital 2021(n =1007)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+mn-lt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latin typeface="+mn-lt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C269F69-9576-48EA-A1D5-E169746CD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75985"/>
              </p:ext>
            </p:extLst>
          </p:nvPr>
        </p:nvGraphicFramePr>
        <p:xfrm>
          <a:off x="581891" y="1953489"/>
          <a:ext cx="10446327" cy="4695952"/>
        </p:xfrm>
        <a:graphic>
          <a:graphicData uri="http://schemas.openxmlformats.org/drawingml/2006/table">
            <a:tbl>
              <a:tblPr firstRow="1" firstCol="1" bandRow="1"/>
              <a:tblGrid>
                <a:gridCol w="5222326">
                  <a:extLst>
                    <a:ext uri="{9D8B030D-6E8A-4147-A177-3AD203B41FA5}">
                      <a16:colId xmlns:a16="http://schemas.microsoft.com/office/drawing/2014/main" val="4139925406"/>
                    </a:ext>
                  </a:extLst>
                </a:gridCol>
                <a:gridCol w="5224001">
                  <a:extLst>
                    <a:ext uri="{9D8B030D-6E8A-4147-A177-3AD203B41FA5}">
                      <a16:colId xmlns:a16="http://schemas.microsoft.com/office/drawing/2014/main" val="1080219122"/>
                    </a:ext>
                  </a:extLst>
                </a:gridCol>
              </a:tblGrid>
              <a:tr h="2866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780337"/>
                  </a:ext>
                </a:extLst>
              </a:tr>
              <a:tr h="573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overall median age was 42 years (interquartile range (IQR) 32-51)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81036"/>
                  </a:ext>
                </a:extLst>
              </a:tr>
              <a:tr h="573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 (540/1007)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015338"/>
                  </a:ext>
                </a:extLst>
              </a:tr>
              <a:tr h="1030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Currently on ART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On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 for &gt; 12 months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 (690/1007)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 (408/690)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53261"/>
                  </a:ext>
                </a:extLst>
              </a:tr>
              <a:tr h="18174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Viral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load uptake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 results</a:t>
                      </a:r>
                      <a:endParaRPr lang="en-US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VL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copies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VL &gt; 200 copies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59% ( 408/690)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(304/408)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(104/408)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3242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14255" y="124691"/>
            <a:ext cx="5001490" cy="526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RESULTS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5B35-64C3-45DD-9E28-AEC552E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10" y="709511"/>
            <a:ext cx="10515600" cy="71942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Prevalence </a:t>
            </a:r>
            <a:r>
              <a:rPr lang="en-US" sz="3600" dirty="0">
                <a:latin typeface="+mn-lt"/>
              </a:rPr>
              <a:t>of </a:t>
            </a:r>
            <a:r>
              <a:rPr lang="en-US" sz="3600" dirty="0" smtClean="0">
                <a:latin typeface="+mn-lt"/>
              </a:rPr>
              <a:t>RTIs </a:t>
            </a:r>
            <a:r>
              <a:rPr lang="en-US" sz="3600" dirty="0">
                <a:latin typeface="+mn-lt"/>
              </a:rPr>
              <a:t>amongst HIV Clients Admitted at Homabay County Referral </a:t>
            </a:r>
            <a:r>
              <a:rPr lang="en-US" sz="3600" dirty="0" smtClean="0">
                <a:latin typeface="+mn-lt"/>
              </a:rPr>
              <a:t>Hospital in </a:t>
            </a:r>
            <a:r>
              <a:rPr lang="en-US" sz="3600" dirty="0">
                <a:latin typeface="+mn-lt"/>
              </a:rPr>
              <a:t>2021(n =1007)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2B6993D-3931-40C7-BBA6-E1A1B75EC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94577"/>
              </p:ext>
            </p:extLst>
          </p:nvPr>
        </p:nvGraphicFramePr>
        <p:xfrm>
          <a:off x="1083210" y="1650244"/>
          <a:ext cx="10515601" cy="4949634"/>
        </p:xfrm>
        <a:graphic>
          <a:graphicData uri="http://schemas.openxmlformats.org/drawingml/2006/table">
            <a:tbl>
              <a:tblPr firstRow="1" firstCol="1" bandRow="1"/>
              <a:tblGrid>
                <a:gridCol w="4084368">
                  <a:extLst>
                    <a:ext uri="{9D8B030D-6E8A-4147-A177-3AD203B41FA5}">
                      <a16:colId xmlns:a16="http://schemas.microsoft.com/office/drawing/2014/main" val="3872555425"/>
                    </a:ext>
                  </a:extLst>
                </a:gridCol>
                <a:gridCol w="3591273">
                  <a:extLst>
                    <a:ext uri="{9D8B030D-6E8A-4147-A177-3AD203B41FA5}">
                      <a16:colId xmlns:a16="http://schemas.microsoft.com/office/drawing/2014/main" val="1251302596"/>
                    </a:ext>
                  </a:extLst>
                </a:gridCol>
                <a:gridCol w="2839960">
                  <a:extLst>
                    <a:ext uri="{9D8B030D-6E8A-4147-A177-3AD203B41FA5}">
                      <a16:colId xmlns:a16="http://schemas.microsoft.com/office/drawing/2014/main" val="4288930259"/>
                    </a:ext>
                  </a:extLst>
                </a:gridCol>
              </a:tblGrid>
              <a:tr h="466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1" marR="455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Frequency (%)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1" marR="455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P value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41" marR="4554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524966"/>
                  </a:ext>
                </a:extLst>
              </a:tr>
              <a:tr h="351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84797"/>
                  </a:ext>
                </a:extLst>
              </a:tr>
              <a:tr h="272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On ART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4.3% (30/690)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p-value=0.243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487405"/>
                  </a:ext>
                </a:extLst>
              </a:tr>
              <a:tr h="3217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Not on 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 (19/317)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78574"/>
                  </a:ext>
                </a:extLst>
              </a:tr>
              <a:tr h="272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Pneumonia diagnoses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77056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On 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6.7% (46/690)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p-value=0.675</a:t>
                      </a: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29837"/>
                  </a:ext>
                </a:extLst>
              </a:tr>
              <a:tr h="27299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Not on 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6.0% (19/317)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42698"/>
                  </a:ext>
                </a:extLst>
              </a:tr>
              <a:tr h="303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Covid 19 Cases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70095"/>
                  </a:ext>
                </a:extLst>
              </a:tr>
              <a:tr h="28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On 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(14/690)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*p-value&lt;0.001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66493"/>
                  </a:ext>
                </a:extLst>
              </a:tr>
              <a:tr h="544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Not on 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7.3% (23/317)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177419"/>
                  </a:ext>
                </a:extLst>
              </a:tr>
              <a:tr h="297017"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281535"/>
                  </a:ext>
                </a:extLst>
              </a:tr>
              <a:tr h="53683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*PLHIV on ART were less likely to be diagnosed with COVID-19 than those not on ART. </a:t>
                      </a:r>
                    </a:p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771410"/>
                  </a:ext>
                </a:extLst>
              </a:tr>
              <a:tr h="661946">
                <a:tc gridSpan="3"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Overall PLHIV on ART were less likely (12.2% (84/690) vs 16.7% (53/317), p-value=0.027) to be diagnosed with RTIs than those not on ART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7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Conclusion/Recommendation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RTIs contributed to about 14% of hospital admissions amongst PLHIVs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PLHIV </a:t>
            </a:r>
            <a:r>
              <a:rPr lang="en-US" dirty="0"/>
              <a:t>not on ART were more likely to be diagnosed with COVID-19 </a:t>
            </a:r>
            <a:r>
              <a:rPr lang="en-US" dirty="0" smtClean="0"/>
              <a:t>and </a:t>
            </a:r>
            <a:r>
              <a:rPr lang="en-US" dirty="0"/>
              <a:t>with any RTIs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dirty="0" smtClean="0"/>
              <a:t>a need </a:t>
            </a:r>
            <a:r>
              <a:rPr lang="en-US" dirty="0"/>
              <a:t>to assess </a:t>
            </a:r>
            <a:r>
              <a:rPr lang="en-US" dirty="0" smtClean="0"/>
              <a:t>the implementation </a:t>
            </a:r>
            <a:r>
              <a:rPr lang="en-US" dirty="0"/>
              <a:t>of IPC measures among PLHIV in both community and HF.</a:t>
            </a:r>
          </a:p>
        </p:txBody>
      </p:sp>
    </p:spTree>
    <p:extLst>
      <p:ext uri="{BB962C8B-B14F-4D97-AF65-F5344CB8AC3E}">
        <p14:creationId xmlns:p14="http://schemas.microsoft.com/office/powerpoint/2010/main" val="22714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A236-FF5B-478D-B5C7-367619E5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5125"/>
            <a:ext cx="1089342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Acknowledgement</a:t>
            </a:r>
          </a:p>
        </p:txBody>
      </p:sp>
      <p:sp>
        <p:nvSpPr>
          <p:cNvPr id="2050" name="AutoShape 2" descr="Image result for Ministry of health homaba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Ministry of health homaba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24530"/>
            <a:ext cx="1651760" cy="14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ome - Infection Prevention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94" y="4240883"/>
            <a:ext cx="3218472" cy="12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LVCT Health (@LVCTKe) /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LVCT Health (@LVCTKe) / Twitter"/>
          <p:cNvSpPr>
            <a:spLocks noChangeAspect="1" noChangeArrowheads="1"/>
          </p:cNvSpPr>
          <p:nvPr/>
        </p:nvSpPr>
        <p:spPr bwMode="auto">
          <a:xfrm>
            <a:off x="460374" y="160337"/>
            <a:ext cx="1368425" cy="13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83" y="4240883"/>
            <a:ext cx="2121388" cy="11766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IPNET Mentors- Dr. Paul Musingila, Dr. Raphael Odondo, Dr. Ernest Makokha, Francis Omondi</a:t>
            </a:r>
          </a:p>
          <a:p>
            <a:r>
              <a:rPr lang="en-US" dirty="0" smtClean="0"/>
              <a:t>HBCTRH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612</Words>
  <Application>Microsoft Office PowerPoint</Application>
  <PresentationFormat>Widescreen</PresentationFormat>
  <Paragraphs>111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Prevalence of Respiratory Tract Infections amongst HIV Clients Admitted at Homabay County Referral Hospital, Western Kenya</vt:lpstr>
      <vt:lpstr>Introduction </vt:lpstr>
      <vt:lpstr>Study site</vt:lpstr>
      <vt:lpstr>Methods</vt:lpstr>
      <vt:lpstr>Data Management</vt:lpstr>
      <vt:lpstr>  Characteristics of People Living with HIV admitted at Homabay County Hospital 2021(n =1007)  </vt:lpstr>
      <vt:lpstr> Prevalence of RTIs amongst HIV Clients Admitted at Homabay County Referral Hospital in 2021(n =1007) </vt:lpstr>
      <vt:lpstr>Conclusion/Recommendation</vt:lpstr>
      <vt:lpstr>Acknowledgement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associated with exit of HIV stable patients on Fast track ART refill at Homabay County Teaching and Referral Hospital, November 2014 – December 2018</dc:title>
  <dc:creator>HP</dc:creator>
  <cp:lastModifiedBy>Admin</cp:lastModifiedBy>
  <cp:revision>177</cp:revision>
  <dcterms:created xsi:type="dcterms:W3CDTF">2020-01-19T12:05:42Z</dcterms:created>
  <dcterms:modified xsi:type="dcterms:W3CDTF">2023-05-11T21:05:03Z</dcterms:modified>
</cp:coreProperties>
</file>