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60" r:id="rId6"/>
    <p:sldId id="261" r:id="rId7"/>
    <p:sldId id="263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en-K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Sheet1!$C$15</c:f>
              <c:strCache>
                <c:ptCount val="1"/>
                <c:pt idx="0">
                  <c:v>Active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en-K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Sheet1!$B$16:$B$18</c:f>
              <c:strCache>
                <c:ptCount val="3"/>
                <c:pt idx="0">
                  <c:v>October</c:v>
                </c:pt>
                <c:pt idx="1">
                  <c:v>November</c:v>
                </c:pt>
                <c:pt idx="2">
                  <c:v>December</c:v>
                </c:pt>
              </c:strCache>
            </c:strRef>
          </c:cat>
          <c:val>
            <c:numRef>
              <c:f>Sheet1!$C$16:$C$18</c:f>
              <c:numCache>
                <c:formatCode>0</c:formatCode>
                <c:ptCount val="3"/>
                <c:pt idx="0">
                  <c:v>75</c:v>
                </c:pt>
                <c:pt idx="1">
                  <c:v>97.435897435897431</c:v>
                </c:pt>
                <c:pt idx="2">
                  <c:v>79.527559055118118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B2-4A2C-B2E4-DA3A39132D6E}"/>
            </c:ext>
          </c:extLst>
        </c:ser>
        <c:ser>
          <c:idx val="1"/>
          <c:order val="1"/>
          <c:tx>
            <c:strRef>
              <c:f>Sheet1!$D$15</c:f>
              <c:strCache>
                <c:ptCount val="1"/>
                <c:pt idx="0">
                  <c:v>Passive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en-K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Sheet1!$B$16:$B$18</c:f>
              <c:strCache>
                <c:ptCount val="3"/>
                <c:pt idx="0">
                  <c:v>October</c:v>
                </c:pt>
                <c:pt idx="1">
                  <c:v>November</c:v>
                </c:pt>
                <c:pt idx="2">
                  <c:v>December</c:v>
                </c:pt>
              </c:strCache>
            </c:strRef>
          </c:cat>
          <c:val>
            <c:numRef>
              <c:f>Sheet1!$D$16:$D$18</c:f>
              <c:numCache>
                <c:formatCode>0</c:formatCode>
                <c:ptCount val="3"/>
                <c:pt idx="0">
                  <c:v>116.34615384615385</c:v>
                </c:pt>
                <c:pt idx="1">
                  <c:v>106.41025641025641</c:v>
                </c:pt>
                <c:pt idx="2">
                  <c:v>128.71287128712871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B2-4A2C-B2E4-DA3A39132D6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36446112"/>
        <c:axId val="336446592"/>
      </c:barChart>
      <c:catAx>
        <c:axId val="33644611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r>
                  <a:rPr lang="sw-KE"/>
                  <a:t>Surveillance 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pPr>
              <a:endParaRPr lang="en-KE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en-KE"/>
          </a:p>
        </c:txPr>
        <c:crossAx val="336446592"/>
        <c:crosses val="autoZero"/>
        <c:auto val="1"/>
        <c:lblAlgn val="ctr"/>
        <c:lblOffset val="100"/>
        <c:noMultiLvlLbl val="0"/>
      </c:catAx>
      <c:valAx>
        <c:axId val="33644659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r>
                  <a:rPr lang="sw-KE"/>
                  <a:t>Propotion enrolled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pPr>
              <a:endParaRPr lang="en-KE"/>
            </a:p>
          </c:txPr>
        </c:title>
        <c:numFmt formatCode="0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en-KE"/>
          </a:p>
        </c:txPr>
        <c:crossAx val="336446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0363123122267943"/>
          <c:y val="0.95824289732633849"/>
          <c:w val="0.39273753755464114"/>
          <c:h val="2.32156935265662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en-K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3175">
      <a:solidFill>
        <a:schemeClr val="tx1"/>
      </a:solidFill>
    </a:ln>
    <a:effectLst/>
  </c:spPr>
  <c:txPr>
    <a:bodyPr/>
    <a:lstStyle/>
    <a:p>
      <a:pPr>
        <a:defRPr sz="1800"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pPr>
      <a:endParaRPr lang="en-K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739B25-487F-4306-A236-3BE4A89D4297}" type="doc">
      <dgm:prSet loTypeId="urn:microsoft.com/office/officeart/2018/2/layout/IconVerticalSolidList" loCatId="icon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1FD079A5-B275-4748-94D4-39339DA3301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Hospital Acquired Infection (HAI) common patient safety adverse event</a:t>
          </a:r>
        </a:p>
      </dgm:t>
    </dgm:pt>
    <dgm:pt modelId="{3A634F42-D0D5-433D-815F-0E0A46FF5B74}" type="parTrans" cxnId="{D2D57418-CE3C-45E0-9F98-DF192D3F93B9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CB8A0AD-6E93-4B15-8A9C-2093CA62C1D7}" type="sibTrans" cxnId="{D2D57418-CE3C-45E0-9F98-DF192D3F93B9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D8ACA0D-33D3-44F3-A86B-75EAEBFED4F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True HAI burden unknown;</a:t>
          </a:r>
        </a:p>
      </dgm:t>
    </dgm:pt>
    <dgm:pt modelId="{318AB0A5-0A71-4C30-8FA1-15EF66157BD8}" type="parTrans" cxnId="{3CD4659E-A2C2-4C85-B85C-2A92F3E55D36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A8DA151-149F-4BED-8623-CEC30D1F52E4}" type="sibTrans" cxnId="{3CD4659E-A2C2-4C85-B85C-2A92F3E55D36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370EC5D-E9BE-4FBF-98CD-6901BB61050D}">
      <dgm:prSet custT="1"/>
      <dgm:spPr>
        <a:solidFill>
          <a:schemeClr val="bg2"/>
        </a:solidFill>
        <a:ln>
          <a:solidFill>
            <a:schemeClr val="tx1"/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Difficulty to gather reliable data</a:t>
          </a:r>
        </a:p>
      </dgm:t>
    </dgm:pt>
    <dgm:pt modelId="{4ACF029D-6389-4D41-802A-65147D46E07D}" type="parTrans" cxnId="{6BA2B3C3-2D15-45E5-8D3B-FD5D2CFA9B9B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CA2DAC4-C591-4B32-8717-9B9FF8E1C7DD}" type="sibTrans" cxnId="{6BA2B3C3-2D15-45E5-8D3B-FD5D2CFA9B9B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24A1E73-C4B6-4AD6-90B7-DEF8490D5686}">
      <dgm:prSet custT="1"/>
      <dgm:spPr>
        <a:solidFill>
          <a:schemeClr val="bg2"/>
        </a:solidFill>
        <a:ln>
          <a:solidFill>
            <a:schemeClr val="tx1"/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Estimated 100 million/ year</a:t>
          </a:r>
        </a:p>
      </dgm:t>
    </dgm:pt>
    <dgm:pt modelId="{A54732AA-0EFC-4795-80DF-57775557FE41}" type="parTrans" cxnId="{AC49A524-C4B1-4FCA-847E-2F719748BB03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9A9A606-5356-4AC2-AA6D-5D48D1E9E6BD}" type="sibTrans" cxnId="{AC49A524-C4B1-4FCA-847E-2F719748BB03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BF54986-8055-44BE-9417-A4C1F715F6C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Globally, SSI leading reported HAI </a:t>
          </a:r>
        </a:p>
      </dgm:t>
    </dgm:pt>
    <dgm:pt modelId="{B87C0AED-1754-4DF7-AC38-77916542027D}" type="parTrans" cxnId="{7B720E36-88EC-425E-80AB-6DE8F9A3B766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EF2BB0B-0F79-4E0E-BF30-E3702B65CB05}" type="sibTrans" cxnId="{7B720E36-88EC-425E-80AB-6DE8F9A3B766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B9EC9B8-87F8-4209-A3C7-D5253D6205D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No reliable reporting systems in LMIC</a:t>
          </a:r>
        </a:p>
      </dgm:t>
    </dgm:pt>
    <dgm:pt modelId="{983EF118-03FD-44FF-B685-0E685BF88BF6}" type="parTrans" cxnId="{F89C826D-FC7D-4DC6-B01A-FB87C18CD202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B79852E-7630-483C-BB30-AB2171D51461}" type="sibTrans" cxnId="{F89C826D-FC7D-4DC6-B01A-FB87C18CD202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83FED4F-F2C0-4828-BF68-7DA9978D8022}">
      <dgm:prSet custT="1"/>
      <dgm:spPr>
        <a:solidFill>
          <a:schemeClr val="bg2"/>
        </a:solidFill>
        <a:ln>
          <a:solidFill>
            <a:schemeClr val="tx1"/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Need for surveillance</a:t>
          </a:r>
        </a:p>
      </dgm:t>
    </dgm:pt>
    <dgm:pt modelId="{5BD24833-1845-4B25-A087-20BAA67AD203}" type="parTrans" cxnId="{ABFD7366-BD39-4DE6-8F03-69000DBD77FC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D2A7216-6C7E-4BF3-8B8F-6F8F06C5AB18}" type="sibTrans" cxnId="{ABFD7366-BD39-4DE6-8F03-69000DBD77FC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EEBF4D6-0183-4315-BB5B-BEDCE2FBA51D}" type="pres">
      <dgm:prSet presAssocID="{FD739B25-487F-4306-A236-3BE4A89D4297}" presName="root" presStyleCnt="0">
        <dgm:presLayoutVars>
          <dgm:dir/>
          <dgm:resizeHandles val="exact"/>
        </dgm:presLayoutVars>
      </dgm:prSet>
      <dgm:spPr/>
    </dgm:pt>
    <dgm:pt modelId="{F7C95E54-3AA3-4CF1-AC29-6517714AAA5D}" type="pres">
      <dgm:prSet presAssocID="{1FD079A5-B275-4748-94D4-39339DA3301B}" presName="compNode" presStyleCnt="0"/>
      <dgm:spPr/>
    </dgm:pt>
    <dgm:pt modelId="{12D5BA83-814E-4002-B827-DB573F1FD6D6}" type="pres">
      <dgm:prSet presAssocID="{1FD079A5-B275-4748-94D4-39339DA3301B}" presName="bgRect" presStyleLbl="bgShp" presStyleIdx="0" presStyleCnt="4"/>
      <dgm:spPr>
        <a:solidFill>
          <a:schemeClr val="accent1">
            <a:lumMod val="40000"/>
            <a:lumOff val="60000"/>
          </a:schemeClr>
        </a:solidFill>
      </dgm:spPr>
    </dgm:pt>
    <dgm:pt modelId="{F96C7326-7AD4-4269-B82E-4E7CB136306E}" type="pres">
      <dgm:prSet presAssocID="{1FD079A5-B275-4748-94D4-39339DA3301B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irst Aid Kit"/>
        </a:ext>
      </dgm:extLst>
    </dgm:pt>
    <dgm:pt modelId="{26772110-7593-4BC6-995A-11D79036C2A1}" type="pres">
      <dgm:prSet presAssocID="{1FD079A5-B275-4748-94D4-39339DA3301B}" presName="spaceRect" presStyleCnt="0"/>
      <dgm:spPr/>
    </dgm:pt>
    <dgm:pt modelId="{35F755BF-E4E8-4E82-B09C-B94F2A9E4193}" type="pres">
      <dgm:prSet presAssocID="{1FD079A5-B275-4748-94D4-39339DA3301B}" presName="parTx" presStyleLbl="revTx" presStyleIdx="0" presStyleCnt="6">
        <dgm:presLayoutVars>
          <dgm:chMax val="0"/>
          <dgm:chPref val="0"/>
        </dgm:presLayoutVars>
      </dgm:prSet>
      <dgm:spPr/>
    </dgm:pt>
    <dgm:pt modelId="{ECA7D97A-067E-4D91-8F3C-BEF2F55B4AC0}" type="pres">
      <dgm:prSet presAssocID="{1CB8A0AD-6E93-4B15-8A9C-2093CA62C1D7}" presName="sibTrans" presStyleCnt="0"/>
      <dgm:spPr/>
    </dgm:pt>
    <dgm:pt modelId="{3F0E9800-CE77-49A7-8F19-5F0003591BCD}" type="pres">
      <dgm:prSet presAssocID="{DD8ACA0D-33D3-44F3-A86B-75EAEBFED4F2}" presName="compNode" presStyleCnt="0"/>
      <dgm:spPr/>
    </dgm:pt>
    <dgm:pt modelId="{1D629F06-9878-4EB9-8373-193D59A1FFD1}" type="pres">
      <dgm:prSet presAssocID="{DD8ACA0D-33D3-44F3-A86B-75EAEBFED4F2}" presName="bgRect" presStyleLbl="bgShp" presStyleIdx="1" presStyleCnt="4"/>
      <dgm:spPr>
        <a:solidFill>
          <a:schemeClr val="accent1">
            <a:lumMod val="40000"/>
            <a:lumOff val="60000"/>
          </a:schemeClr>
        </a:solidFill>
      </dgm:spPr>
    </dgm:pt>
    <dgm:pt modelId="{5482542D-E758-477A-A26B-48244B07119C}" type="pres">
      <dgm:prSet presAssocID="{DD8ACA0D-33D3-44F3-A86B-75EAEBFED4F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31AEFACD-D417-47A3-AA1F-D47692FE65B6}" type="pres">
      <dgm:prSet presAssocID="{DD8ACA0D-33D3-44F3-A86B-75EAEBFED4F2}" presName="spaceRect" presStyleCnt="0"/>
      <dgm:spPr/>
    </dgm:pt>
    <dgm:pt modelId="{B22632AF-A20C-4012-9A07-1FCDB3E0846E}" type="pres">
      <dgm:prSet presAssocID="{DD8ACA0D-33D3-44F3-A86B-75EAEBFED4F2}" presName="parTx" presStyleLbl="revTx" presStyleIdx="1" presStyleCnt="6">
        <dgm:presLayoutVars>
          <dgm:chMax val="0"/>
          <dgm:chPref val="0"/>
        </dgm:presLayoutVars>
      </dgm:prSet>
      <dgm:spPr/>
    </dgm:pt>
    <dgm:pt modelId="{854B4421-C759-40BD-9A83-E69F20B39AB5}" type="pres">
      <dgm:prSet presAssocID="{DD8ACA0D-33D3-44F3-A86B-75EAEBFED4F2}" presName="desTx" presStyleLbl="revTx" presStyleIdx="2" presStyleCnt="6" custLinFactNeighborX="-1243">
        <dgm:presLayoutVars/>
      </dgm:prSet>
      <dgm:spPr/>
    </dgm:pt>
    <dgm:pt modelId="{B425F5C6-EC72-4D2F-A39E-E14B80FF7A9C}" type="pres">
      <dgm:prSet presAssocID="{8A8DA151-149F-4BED-8623-CEC30D1F52E4}" presName="sibTrans" presStyleCnt="0"/>
      <dgm:spPr/>
    </dgm:pt>
    <dgm:pt modelId="{59A9E763-6CF9-4AAA-AE11-F80E85611105}" type="pres">
      <dgm:prSet presAssocID="{BBF54986-8055-44BE-9417-A4C1F715F6C5}" presName="compNode" presStyleCnt="0"/>
      <dgm:spPr/>
    </dgm:pt>
    <dgm:pt modelId="{ED619373-3C7D-4C01-9649-C5C659D23623}" type="pres">
      <dgm:prSet presAssocID="{BBF54986-8055-44BE-9417-A4C1F715F6C5}" presName="bgRect" presStyleLbl="bgShp" presStyleIdx="2" presStyleCnt="4"/>
      <dgm:spPr>
        <a:solidFill>
          <a:schemeClr val="accent1">
            <a:lumMod val="40000"/>
            <a:lumOff val="60000"/>
          </a:schemeClr>
        </a:solidFill>
      </dgm:spPr>
    </dgm:pt>
    <dgm:pt modelId="{DEB11D17-5C1A-4CC8-97AE-57F3ABAA03FD}" type="pres">
      <dgm:prSet presAssocID="{BBF54986-8055-44BE-9417-A4C1F715F6C5}" presName="iconRect" presStyleLbl="node1" presStyleIdx="2" presStyleCnt="4" custLinFactNeighborY="152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5BA5A714-CFFE-47D9-AFC7-556E46B2F9EB}" type="pres">
      <dgm:prSet presAssocID="{BBF54986-8055-44BE-9417-A4C1F715F6C5}" presName="spaceRect" presStyleCnt="0"/>
      <dgm:spPr/>
    </dgm:pt>
    <dgm:pt modelId="{3DAAB0B1-4D19-43D5-B258-E065ED59A7E3}" type="pres">
      <dgm:prSet presAssocID="{BBF54986-8055-44BE-9417-A4C1F715F6C5}" presName="parTx" presStyleLbl="revTx" presStyleIdx="3" presStyleCnt="6">
        <dgm:presLayoutVars>
          <dgm:chMax val="0"/>
          <dgm:chPref val="0"/>
        </dgm:presLayoutVars>
      </dgm:prSet>
      <dgm:spPr/>
    </dgm:pt>
    <dgm:pt modelId="{0F3E970A-36D5-45C2-BFF3-364319AFF117}" type="pres">
      <dgm:prSet presAssocID="{5EF2BB0B-0F79-4E0E-BF30-E3702B65CB05}" presName="sibTrans" presStyleCnt="0"/>
      <dgm:spPr/>
    </dgm:pt>
    <dgm:pt modelId="{AAF05A07-A322-4C6D-8966-6F3FA268633F}" type="pres">
      <dgm:prSet presAssocID="{9B9EC9B8-87F8-4209-A3C7-D5253D6205D5}" presName="compNode" presStyleCnt="0"/>
      <dgm:spPr/>
    </dgm:pt>
    <dgm:pt modelId="{306F2AB6-CE37-4DFD-B294-A7C986D7F2B8}" type="pres">
      <dgm:prSet presAssocID="{9B9EC9B8-87F8-4209-A3C7-D5253D6205D5}" presName="bgRect" presStyleLbl="bgShp" presStyleIdx="3" presStyleCnt="4" custLinFactNeighborY="4859"/>
      <dgm:spPr>
        <a:solidFill>
          <a:schemeClr val="accent1">
            <a:lumMod val="40000"/>
            <a:lumOff val="60000"/>
          </a:schemeClr>
        </a:solidFill>
      </dgm:spPr>
    </dgm:pt>
    <dgm:pt modelId="{560BF3EB-FF9F-42C7-953A-0B8373D1A052}" type="pres">
      <dgm:prSet presAssocID="{9B9EC9B8-87F8-4209-A3C7-D5253D6205D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ye"/>
        </a:ext>
      </dgm:extLst>
    </dgm:pt>
    <dgm:pt modelId="{1F7472FE-8391-4D5C-97A5-C2142648A4AB}" type="pres">
      <dgm:prSet presAssocID="{9B9EC9B8-87F8-4209-A3C7-D5253D6205D5}" presName="spaceRect" presStyleCnt="0"/>
      <dgm:spPr/>
    </dgm:pt>
    <dgm:pt modelId="{13D3F89C-DC61-4397-B09E-EA117DBE968C}" type="pres">
      <dgm:prSet presAssocID="{9B9EC9B8-87F8-4209-A3C7-D5253D6205D5}" presName="parTx" presStyleLbl="revTx" presStyleIdx="4" presStyleCnt="6">
        <dgm:presLayoutVars>
          <dgm:chMax val="0"/>
          <dgm:chPref val="0"/>
        </dgm:presLayoutVars>
      </dgm:prSet>
      <dgm:spPr/>
    </dgm:pt>
    <dgm:pt modelId="{418D9E59-E3F9-4442-9ECC-4E6653625882}" type="pres">
      <dgm:prSet presAssocID="{9B9EC9B8-87F8-4209-A3C7-D5253D6205D5}" presName="desTx" presStyleLbl="revTx" presStyleIdx="5" presStyleCnt="6" custLinFactNeighborX="-127">
        <dgm:presLayoutVars/>
      </dgm:prSet>
      <dgm:spPr/>
    </dgm:pt>
  </dgm:ptLst>
  <dgm:cxnLst>
    <dgm:cxn modelId="{D2D57418-CE3C-45E0-9F98-DF192D3F93B9}" srcId="{FD739B25-487F-4306-A236-3BE4A89D4297}" destId="{1FD079A5-B275-4748-94D4-39339DA3301B}" srcOrd="0" destOrd="0" parTransId="{3A634F42-D0D5-433D-815F-0E0A46FF5B74}" sibTransId="{1CB8A0AD-6E93-4B15-8A9C-2093CA62C1D7}"/>
    <dgm:cxn modelId="{78AD1D22-2076-40E7-B70A-6F62EEB79F36}" type="presOf" srcId="{DD8ACA0D-33D3-44F3-A86B-75EAEBFED4F2}" destId="{B22632AF-A20C-4012-9A07-1FCDB3E0846E}" srcOrd="0" destOrd="0" presId="urn:microsoft.com/office/officeart/2018/2/layout/IconVerticalSolidList"/>
    <dgm:cxn modelId="{AC49A524-C4B1-4FCA-847E-2F719748BB03}" srcId="{DD8ACA0D-33D3-44F3-A86B-75EAEBFED4F2}" destId="{524A1E73-C4B6-4AD6-90B7-DEF8490D5686}" srcOrd="1" destOrd="0" parTransId="{A54732AA-0EFC-4795-80DF-57775557FE41}" sibTransId="{09A9A606-5356-4AC2-AA6D-5D48D1E9E6BD}"/>
    <dgm:cxn modelId="{7B720E36-88EC-425E-80AB-6DE8F9A3B766}" srcId="{FD739B25-487F-4306-A236-3BE4A89D4297}" destId="{BBF54986-8055-44BE-9417-A4C1F715F6C5}" srcOrd="2" destOrd="0" parTransId="{B87C0AED-1754-4DF7-AC38-77916542027D}" sibTransId="{5EF2BB0B-0F79-4E0E-BF30-E3702B65CB05}"/>
    <dgm:cxn modelId="{23C05664-004E-4133-95BF-DF3CF95DC682}" type="presOf" srcId="{F370EC5D-E9BE-4FBF-98CD-6901BB61050D}" destId="{854B4421-C759-40BD-9A83-E69F20B39AB5}" srcOrd="0" destOrd="0" presId="urn:microsoft.com/office/officeart/2018/2/layout/IconVerticalSolidList"/>
    <dgm:cxn modelId="{ABFD7366-BD39-4DE6-8F03-69000DBD77FC}" srcId="{9B9EC9B8-87F8-4209-A3C7-D5253D6205D5}" destId="{983FED4F-F2C0-4828-BF68-7DA9978D8022}" srcOrd="0" destOrd="0" parTransId="{5BD24833-1845-4B25-A087-20BAA67AD203}" sibTransId="{5D2A7216-6C7E-4BF3-8B8F-6F8F06C5AB18}"/>
    <dgm:cxn modelId="{458A3A6A-5E0B-44B5-83FA-07BABBFD7935}" type="presOf" srcId="{BBF54986-8055-44BE-9417-A4C1F715F6C5}" destId="{3DAAB0B1-4D19-43D5-B258-E065ED59A7E3}" srcOrd="0" destOrd="0" presId="urn:microsoft.com/office/officeart/2018/2/layout/IconVerticalSolidList"/>
    <dgm:cxn modelId="{B018CE4A-B4BF-4893-B43B-2F650CC9D3EF}" type="presOf" srcId="{9B9EC9B8-87F8-4209-A3C7-D5253D6205D5}" destId="{13D3F89C-DC61-4397-B09E-EA117DBE968C}" srcOrd="0" destOrd="0" presId="urn:microsoft.com/office/officeart/2018/2/layout/IconVerticalSolidList"/>
    <dgm:cxn modelId="{F89C826D-FC7D-4DC6-B01A-FB87C18CD202}" srcId="{FD739B25-487F-4306-A236-3BE4A89D4297}" destId="{9B9EC9B8-87F8-4209-A3C7-D5253D6205D5}" srcOrd="3" destOrd="0" parTransId="{983EF118-03FD-44FF-B685-0E685BF88BF6}" sibTransId="{AB79852E-7630-483C-BB30-AB2171D51461}"/>
    <dgm:cxn modelId="{5EB64859-9CEF-4F23-932B-33796B9B1BAA}" type="presOf" srcId="{524A1E73-C4B6-4AD6-90B7-DEF8490D5686}" destId="{854B4421-C759-40BD-9A83-E69F20B39AB5}" srcOrd="0" destOrd="1" presId="urn:microsoft.com/office/officeart/2018/2/layout/IconVerticalSolidList"/>
    <dgm:cxn modelId="{3CD4659E-A2C2-4C85-B85C-2A92F3E55D36}" srcId="{FD739B25-487F-4306-A236-3BE4A89D4297}" destId="{DD8ACA0D-33D3-44F3-A86B-75EAEBFED4F2}" srcOrd="1" destOrd="0" parTransId="{318AB0A5-0A71-4C30-8FA1-15EF66157BD8}" sibTransId="{8A8DA151-149F-4BED-8623-CEC30D1F52E4}"/>
    <dgm:cxn modelId="{AEA5B0A5-AA55-4396-BD7D-9FE05C2229A2}" type="presOf" srcId="{FD739B25-487F-4306-A236-3BE4A89D4297}" destId="{EEEBF4D6-0183-4315-BB5B-BEDCE2FBA51D}" srcOrd="0" destOrd="0" presId="urn:microsoft.com/office/officeart/2018/2/layout/IconVerticalSolidList"/>
    <dgm:cxn modelId="{7F268BA8-3A0C-4285-8A4B-29700D6AE48A}" type="presOf" srcId="{983FED4F-F2C0-4828-BF68-7DA9978D8022}" destId="{418D9E59-E3F9-4442-9ECC-4E6653625882}" srcOrd="0" destOrd="0" presId="urn:microsoft.com/office/officeart/2018/2/layout/IconVerticalSolidList"/>
    <dgm:cxn modelId="{6BA2B3C3-2D15-45E5-8D3B-FD5D2CFA9B9B}" srcId="{DD8ACA0D-33D3-44F3-A86B-75EAEBFED4F2}" destId="{F370EC5D-E9BE-4FBF-98CD-6901BB61050D}" srcOrd="0" destOrd="0" parTransId="{4ACF029D-6389-4D41-802A-65147D46E07D}" sibTransId="{4CA2DAC4-C591-4B32-8717-9B9FF8E1C7DD}"/>
    <dgm:cxn modelId="{A0CAC3EA-5AF3-442D-9352-32FFE82E72FC}" type="presOf" srcId="{1FD079A5-B275-4748-94D4-39339DA3301B}" destId="{35F755BF-E4E8-4E82-B09C-B94F2A9E4193}" srcOrd="0" destOrd="0" presId="urn:microsoft.com/office/officeart/2018/2/layout/IconVerticalSolidList"/>
    <dgm:cxn modelId="{C3E5D158-AAB8-46DD-AF96-E0F27C84E10A}" type="presParOf" srcId="{EEEBF4D6-0183-4315-BB5B-BEDCE2FBA51D}" destId="{F7C95E54-3AA3-4CF1-AC29-6517714AAA5D}" srcOrd="0" destOrd="0" presId="urn:microsoft.com/office/officeart/2018/2/layout/IconVerticalSolidList"/>
    <dgm:cxn modelId="{E4CB4D2E-B533-4E52-9D79-4721D75DC404}" type="presParOf" srcId="{F7C95E54-3AA3-4CF1-AC29-6517714AAA5D}" destId="{12D5BA83-814E-4002-B827-DB573F1FD6D6}" srcOrd="0" destOrd="0" presId="urn:microsoft.com/office/officeart/2018/2/layout/IconVerticalSolidList"/>
    <dgm:cxn modelId="{A4FEAEBC-16DB-47EA-A9F7-1203B60D2986}" type="presParOf" srcId="{F7C95E54-3AA3-4CF1-AC29-6517714AAA5D}" destId="{F96C7326-7AD4-4269-B82E-4E7CB136306E}" srcOrd="1" destOrd="0" presId="urn:microsoft.com/office/officeart/2018/2/layout/IconVerticalSolidList"/>
    <dgm:cxn modelId="{1E06D7F2-EB84-4EDE-BA68-E9D480FF0E15}" type="presParOf" srcId="{F7C95E54-3AA3-4CF1-AC29-6517714AAA5D}" destId="{26772110-7593-4BC6-995A-11D79036C2A1}" srcOrd="2" destOrd="0" presId="urn:microsoft.com/office/officeart/2018/2/layout/IconVerticalSolidList"/>
    <dgm:cxn modelId="{F01679E9-CBBB-47BE-8C4D-1B327C6DDE97}" type="presParOf" srcId="{F7C95E54-3AA3-4CF1-AC29-6517714AAA5D}" destId="{35F755BF-E4E8-4E82-B09C-B94F2A9E4193}" srcOrd="3" destOrd="0" presId="urn:microsoft.com/office/officeart/2018/2/layout/IconVerticalSolidList"/>
    <dgm:cxn modelId="{FAA5DFC9-9F6A-4BD3-A64A-1F37C3D392CC}" type="presParOf" srcId="{EEEBF4D6-0183-4315-BB5B-BEDCE2FBA51D}" destId="{ECA7D97A-067E-4D91-8F3C-BEF2F55B4AC0}" srcOrd="1" destOrd="0" presId="urn:microsoft.com/office/officeart/2018/2/layout/IconVerticalSolidList"/>
    <dgm:cxn modelId="{3E7F900E-7D17-4853-A2D9-BD5368E5613F}" type="presParOf" srcId="{EEEBF4D6-0183-4315-BB5B-BEDCE2FBA51D}" destId="{3F0E9800-CE77-49A7-8F19-5F0003591BCD}" srcOrd="2" destOrd="0" presId="urn:microsoft.com/office/officeart/2018/2/layout/IconVerticalSolidList"/>
    <dgm:cxn modelId="{30FD0D67-A7B1-467A-A7D2-B277B9982A27}" type="presParOf" srcId="{3F0E9800-CE77-49A7-8F19-5F0003591BCD}" destId="{1D629F06-9878-4EB9-8373-193D59A1FFD1}" srcOrd="0" destOrd="0" presId="urn:microsoft.com/office/officeart/2018/2/layout/IconVerticalSolidList"/>
    <dgm:cxn modelId="{92CF7628-5C96-4A37-AC07-66E7DCBA24D8}" type="presParOf" srcId="{3F0E9800-CE77-49A7-8F19-5F0003591BCD}" destId="{5482542D-E758-477A-A26B-48244B07119C}" srcOrd="1" destOrd="0" presId="urn:microsoft.com/office/officeart/2018/2/layout/IconVerticalSolidList"/>
    <dgm:cxn modelId="{FD457A92-7A26-4640-9614-027F1AB8C8C0}" type="presParOf" srcId="{3F0E9800-CE77-49A7-8F19-5F0003591BCD}" destId="{31AEFACD-D417-47A3-AA1F-D47692FE65B6}" srcOrd="2" destOrd="0" presId="urn:microsoft.com/office/officeart/2018/2/layout/IconVerticalSolidList"/>
    <dgm:cxn modelId="{51797DCD-431F-435F-8139-CCD59D3F1CE8}" type="presParOf" srcId="{3F0E9800-CE77-49A7-8F19-5F0003591BCD}" destId="{B22632AF-A20C-4012-9A07-1FCDB3E0846E}" srcOrd="3" destOrd="0" presId="urn:microsoft.com/office/officeart/2018/2/layout/IconVerticalSolidList"/>
    <dgm:cxn modelId="{5C866F95-B864-4BD3-BD8D-F20E71F3B48D}" type="presParOf" srcId="{3F0E9800-CE77-49A7-8F19-5F0003591BCD}" destId="{854B4421-C759-40BD-9A83-E69F20B39AB5}" srcOrd="4" destOrd="0" presId="urn:microsoft.com/office/officeart/2018/2/layout/IconVerticalSolidList"/>
    <dgm:cxn modelId="{950292AD-A61A-4F03-8756-D70D0526B9CA}" type="presParOf" srcId="{EEEBF4D6-0183-4315-BB5B-BEDCE2FBA51D}" destId="{B425F5C6-EC72-4D2F-A39E-E14B80FF7A9C}" srcOrd="3" destOrd="0" presId="urn:microsoft.com/office/officeart/2018/2/layout/IconVerticalSolidList"/>
    <dgm:cxn modelId="{167ACA26-F833-4D52-982B-EB182A12BDC1}" type="presParOf" srcId="{EEEBF4D6-0183-4315-BB5B-BEDCE2FBA51D}" destId="{59A9E763-6CF9-4AAA-AE11-F80E85611105}" srcOrd="4" destOrd="0" presId="urn:microsoft.com/office/officeart/2018/2/layout/IconVerticalSolidList"/>
    <dgm:cxn modelId="{C3C0E679-ACD8-440F-86DB-119E7C914098}" type="presParOf" srcId="{59A9E763-6CF9-4AAA-AE11-F80E85611105}" destId="{ED619373-3C7D-4C01-9649-C5C659D23623}" srcOrd="0" destOrd="0" presId="urn:microsoft.com/office/officeart/2018/2/layout/IconVerticalSolidList"/>
    <dgm:cxn modelId="{1641F410-7B96-46E1-B669-E56C2BA4255B}" type="presParOf" srcId="{59A9E763-6CF9-4AAA-AE11-F80E85611105}" destId="{DEB11D17-5C1A-4CC8-97AE-57F3ABAA03FD}" srcOrd="1" destOrd="0" presId="urn:microsoft.com/office/officeart/2018/2/layout/IconVerticalSolidList"/>
    <dgm:cxn modelId="{D9049413-B531-429D-810C-D6C487537273}" type="presParOf" srcId="{59A9E763-6CF9-4AAA-AE11-F80E85611105}" destId="{5BA5A714-CFFE-47D9-AFC7-556E46B2F9EB}" srcOrd="2" destOrd="0" presId="urn:microsoft.com/office/officeart/2018/2/layout/IconVerticalSolidList"/>
    <dgm:cxn modelId="{1D3CE507-37E7-4118-8B35-65AF26DA14CD}" type="presParOf" srcId="{59A9E763-6CF9-4AAA-AE11-F80E85611105}" destId="{3DAAB0B1-4D19-43D5-B258-E065ED59A7E3}" srcOrd="3" destOrd="0" presId="urn:microsoft.com/office/officeart/2018/2/layout/IconVerticalSolidList"/>
    <dgm:cxn modelId="{B17D5629-687D-43F0-9BC3-42F109DB9DE3}" type="presParOf" srcId="{EEEBF4D6-0183-4315-BB5B-BEDCE2FBA51D}" destId="{0F3E970A-36D5-45C2-BFF3-364319AFF117}" srcOrd="5" destOrd="0" presId="urn:microsoft.com/office/officeart/2018/2/layout/IconVerticalSolidList"/>
    <dgm:cxn modelId="{330F8697-1486-46B9-A1A0-2F354799799D}" type="presParOf" srcId="{EEEBF4D6-0183-4315-BB5B-BEDCE2FBA51D}" destId="{AAF05A07-A322-4C6D-8966-6F3FA268633F}" srcOrd="6" destOrd="0" presId="urn:microsoft.com/office/officeart/2018/2/layout/IconVerticalSolidList"/>
    <dgm:cxn modelId="{AF2B1B52-EB00-484C-85A6-57B9DD9866AA}" type="presParOf" srcId="{AAF05A07-A322-4C6D-8966-6F3FA268633F}" destId="{306F2AB6-CE37-4DFD-B294-A7C986D7F2B8}" srcOrd="0" destOrd="0" presId="urn:microsoft.com/office/officeart/2018/2/layout/IconVerticalSolidList"/>
    <dgm:cxn modelId="{E9ABC8C1-A159-45AC-B4AC-EE587660299D}" type="presParOf" srcId="{AAF05A07-A322-4C6D-8966-6F3FA268633F}" destId="{560BF3EB-FF9F-42C7-953A-0B8373D1A052}" srcOrd="1" destOrd="0" presId="urn:microsoft.com/office/officeart/2018/2/layout/IconVerticalSolidList"/>
    <dgm:cxn modelId="{9D345581-000C-481A-94E7-3A591BAB554D}" type="presParOf" srcId="{AAF05A07-A322-4C6D-8966-6F3FA268633F}" destId="{1F7472FE-8391-4D5C-97A5-C2142648A4AB}" srcOrd="2" destOrd="0" presId="urn:microsoft.com/office/officeart/2018/2/layout/IconVerticalSolidList"/>
    <dgm:cxn modelId="{17A45457-4076-46CB-AB17-F7E1BD5A3D0F}" type="presParOf" srcId="{AAF05A07-A322-4C6D-8966-6F3FA268633F}" destId="{13D3F89C-DC61-4397-B09E-EA117DBE968C}" srcOrd="3" destOrd="0" presId="urn:microsoft.com/office/officeart/2018/2/layout/IconVerticalSolidList"/>
    <dgm:cxn modelId="{90415C37-E86A-437D-AF1A-EC6FF527A210}" type="presParOf" srcId="{AAF05A07-A322-4C6D-8966-6F3FA268633F}" destId="{418D9E59-E3F9-4442-9ECC-4E6653625882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D5BA83-814E-4002-B827-DB573F1FD6D6}">
      <dsp:nvSpPr>
        <dsp:cNvPr id="0" name=""/>
        <dsp:cNvSpPr/>
      </dsp:nvSpPr>
      <dsp:spPr>
        <a:xfrm>
          <a:off x="0" y="2386"/>
          <a:ext cx="11120120" cy="1209639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F96C7326-7AD4-4269-B82E-4E7CB136306E}">
      <dsp:nvSpPr>
        <dsp:cNvPr id="0" name=""/>
        <dsp:cNvSpPr/>
      </dsp:nvSpPr>
      <dsp:spPr>
        <a:xfrm>
          <a:off x="365915" y="274555"/>
          <a:ext cx="665301" cy="66530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F755BF-E4E8-4E82-B09C-B94F2A9E4193}">
      <dsp:nvSpPr>
        <dsp:cNvPr id="0" name=""/>
        <dsp:cNvSpPr/>
      </dsp:nvSpPr>
      <dsp:spPr>
        <a:xfrm>
          <a:off x="1397133" y="2386"/>
          <a:ext cx="9722986" cy="1209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20" tIns="128020" rIns="128020" bIns="12802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Hospital Acquired Infection (HAI) common patient safety adverse event</a:t>
          </a:r>
        </a:p>
      </dsp:txBody>
      <dsp:txXfrm>
        <a:off x="1397133" y="2386"/>
        <a:ext cx="9722986" cy="1209639"/>
      </dsp:txXfrm>
    </dsp:sp>
    <dsp:sp modelId="{1D629F06-9878-4EB9-8373-193D59A1FFD1}">
      <dsp:nvSpPr>
        <dsp:cNvPr id="0" name=""/>
        <dsp:cNvSpPr/>
      </dsp:nvSpPr>
      <dsp:spPr>
        <a:xfrm>
          <a:off x="0" y="1514435"/>
          <a:ext cx="11120120" cy="1209639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5482542D-E758-477A-A26B-48244B07119C}">
      <dsp:nvSpPr>
        <dsp:cNvPr id="0" name=""/>
        <dsp:cNvSpPr/>
      </dsp:nvSpPr>
      <dsp:spPr>
        <a:xfrm>
          <a:off x="365915" y="1786604"/>
          <a:ext cx="665301" cy="66530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22632AF-A20C-4012-9A07-1FCDB3E0846E}">
      <dsp:nvSpPr>
        <dsp:cNvPr id="0" name=""/>
        <dsp:cNvSpPr/>
      </dsp:nvSpPr>
      <dsp:spPr>
        <a:xfrm>
          <a:off x="1397133" y="1514435"/>
          <a:ext cx="5004054" cy="1209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20" tIns="128020" rIns="128020" bIns="12802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True HAI burden unknown;</a:t>
          </a:r>
        </a:p>
      </dsp:txBody>
      <dsp:txXfrm>
        <a:off x="1397133" y="1514435"/>
        <a:ext cx="5004054" cy="1209639"/>
      </dsp:txXfrm>
    </dsp:sp>
    <dsp:sp modelId="{854B4421-C759-40BD-9A83-E69F20B39AB5}">
      <dsp:nvSpPr>
        <dsp:cNvPr id="0" name=""/>
        <dsp:cNvSpPr/>
      </dsp:nvSpPr>
      <dsp:spPr>
        <a:xfrm>
          <a:off x="6342531" y="1514435"/>
          <a:ext cx="4718932" cy="1209639"/>
        </a:xfrm>
        <a:prstGeom prst="rect">
          <a:avLst/>
        </a:prstGeom>
        <a:solidFill>
          <a:schemeClr val="bg2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20" tIns="128020" rIns="128020" bIns="12802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Difficulty to gather reliable data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Estimated 100 million/ year</a:t>
          </a:r>
        </a:p>
      </dsp:txBody>
      <dsp:txXfrm>
        <a:off x="6342531" y="1514435"/>
        <a:ext cx="4718932" cy="1209639"/>
      </dsp:txXfrm>
    </dsp:sp>
    <dsp:sp modelId="{ED619373-3C7D-4C01-9649-C5C659D23623}">
      <dsp:nvSpPr>
        <dsp:cNvPr id="0" name=""/>
        <dsp:cNvSpPr/>
      </dsp:nvSpPr>
      <dsp:spPr>
        <a:xfrm>
          <a:off x="0" y="3026484"/>
          <a:ext cx="11120120" cy="1209639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DEB11D17-5C1A-4CC8-97AE-57F3ABAA03FD}">
      <dsp:nvSpPr>
        <dsp:cNvPr id="0" name=""/>
        <dsp:cNvSpPr/>
      </dsp:nvSpPr>
      <dsp:spPr>
        <a:xfrm>
          <a:off x="365915" y="3308812"/>
          <a:ext cx="665301" cy="66530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DAAB0B1-4D19-43D5-B258-E065ED59A7E3}">
      <dsp:nvSpPr>
        <dsp:cNvPr id="0" name=""/>
        <dsp:cNvSpPr/>
      </dsp:nvSpPr>
      <dsp:spPr>
        <a:xfrm>
          <a:off x="1397133" y="3026484"/>
          <a:ext cx="9722986" cy="1209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20" tIns="128020" rIns="128020" bIns="12802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Globally, SSI leading reported HAI </a:t>
          </a:r>
        </a:p>
      </dsp:txBody>
      <dsp:txXfrm>
        <a:off x="1397133" y="3026484"/>
        <a:ext cx="9722986" cy="1209639"/>
      </dsp:txXfrm>
    </dsp:sp>
    <dsp:sp modelId="{306F2AB6-CE37-4DFD-B294-A7C986D7F2B8}">
      <dsp:nvSpPr>
        <dsp:cNvPr id="0" name=""/>
        <dsp:cNvSpPr/>
      </dsp:nvSpPr>
      <dsp:spPr>
        <a:xfrm>
          <a:off x="0" y="4540920"/>
          <a:ext cx="11120120" cy="1209639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560BF3EB-FF9F-42C7-953A-0B8373D1A052}">
      <dsp:nvSpPr>
        <dsp:cNvPr id="0" name=""/>
        <dsp:cNvSpPr/>
      </dsp:nvSpPr>
      <dsp:spPr>
        <a:xfrm>
          <a:off x="365915" y="4810702"/>
          <a:ext cx="665301" cy="66530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3D3F89C-DC61-4397-B09E-EA117DBE968C}">
      <dsp:nvSpPr>
        <dsp:cNvPr id="0" name=""/>
        <dsp:cNvSpPr/>
      </dsp:nvSpPr>
      <dsp:spPr>
        <a:xfrm>
          <a:off x="1397133" y="4538534"/>
          <a:ext cx="5004054" cy="1209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20" tIns="128020" rIns="128020" bIns="12802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No reliable reporting systems in LMIC</a:t>
          </a:r>
        </a:p>
      </dsp:txBody>
      <dsp:txXfrm>
        <a:off x="1397133" y="4538534"/>
        <a:ext cx="5004054" cy="1209639"/>
      </dsp:txXfrm>
    </dsp:sp>
    <dsp:sp modelId="{418D9E59-E3F9-4442-9ECC-4E6653625882}">
      <dsp:nvSpPr>
        <dsp:cNvPr id="0" name=""/>
        <dsp:cNvSpPr/>
      </dsp:nvSpPr>
      <dsp:spPr>
        <a:xfrm>
          <a:off x="6395194" y="4538534"/>
          <a:ext cx="4718932" cy="1209639"/>
        </a:xfrm>
        <a:prstGeom prst="rect">
          <a:avLst/>
        </a:prstGeom>
        <a:solidFill>
          <a:schemeClr val="bg2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20" tIns="128020" rIns="128020" bIns="12802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Need for surveillance</a:t>
          </a:r>
        </a:p>
      </dsp:txBody>
      <dsp:txXfrm>
        <a:off x="6395194" y="4538534"/>
        <a:ext cx="4718932" cy="12096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130A9-7491-035D-CD50-D104526588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636EF-5BC8-91FD-486E-F00515A86E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951CE-E555-A1C3-785A-1471FAF4E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DFFB0-3FB2-4685-B0CA-740CEE569B0A}" type="datetimeFigureOut">
              <a:rPr lang="en-KE" smtClean="0"/>
              <a:t>11/05/2023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3BC31-6084-D163-2004-E41BA82A5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6867A7-04F0-2E7B-BFF5-AEBC52B48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75FE6-9801-473A-BB93-CF9931A21CA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4207347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AA27F-CA27-602B-4E95-39B589359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4A9142-7D49-380F-7F57-DB5B69EEE2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CF755C-EAF7-F5DC-48FE-CBB735C90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DFFB0-3FB2-4685-B0CA-740CEE569B0A}" type="datetimeFigureOut">
              <a:rPr lang="en-KE" smtClean="0"/>
              <a:t>11/05/2023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78BAD7-4DDA-5600-A23A-4B1C6A2F9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8D3BAD-CAF8-FEAB-A9CD-6F6891EB5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75FE6-9801-473A-BB93-CF9931A21CA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670634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C422BA-6B1E-89F4-A988-5DC184DA98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0AEB17-D7CC-2D8B-A086-3339EB1D57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165D2-5C30-DF72-EAD1-A14494C1C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DFFB0-3FB2-4685-B0CA-740CEE569B0A}" type="datetimeFigureOut">
              <a:rPr lang="en-KE" smtClean="0"/>
              <a:t>11/05/2023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9DD8B4-ED21-EF39-1536-A44CB0384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C5688-4C80-4142-F6A4-C22E1BAB4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75FE6-9801-473A-BB93-CF9931A21CA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232886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B9C06-157A-FD27-2F38-4B2CA1D07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48D5F-9743-A69E-C827-DF6D363B4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31411C-40D0-7A25-9615-5CD7275DA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DFFB0-3FB2-4685-B0CA-740CEE569B0A}" type="datetimeFigureOut">
              <a:rPr lang="en-KE" smtClean="0"/>
              <a:t>11/05/2023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1C58D-C239-11C2-1C3F-BF717E06B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1D54F7-BC8A-D0C5-FA9D-FCF8A6BBC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75FE6-9801-473A-BB93-CF9931A21CA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785815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03753-A171-2D09-71E7-2CFCB8F6B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38B5BF-28D0-55BD-5750-9FB450081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FCAC27-02A2-FF2F-6988-29D7FE3E9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DFFB0-3FB2-4685-B0CA-740CEE569B0A}" type="datetimeFigureOut">
              <a:rPr lang="en-KE" smtClean="0"/>
              <a:t>11/05/2023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2527BF-6F3C-7DBC-4439-68ABA74A2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387F2-198E-25A2-706D-47E196E13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75FE6-9801-473A-BB93-CF9931A21CA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62080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29E4F-BFBD-A9B0-CEA3-5AD891EBE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A1A4B-C177-F80B-ABDD-7285519853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1FF91F-D298-1ECF-939F-ED1FA12468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AA9A12-24B5-30EF-98A3-8D679A146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DFFB0-3FB2-4685-B0CA-740CEE569B0A}" type="datetimeFigureOut">
              <a:rPr lang="en-KE" smtClean="0"/>
              <a:t>11/05/2023</a:t>
            </a:fld>
            <a:endParaRPr lang="en-K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3022BA-7B0B-0440-AF12-6AB485DDE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CE2640-5CCB-52C3-1C3A-576BA14C1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75FE6-9801-473A-BB93-CF9931A21CA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403530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E739F-2F4B-BC84-B821-971EB86C9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375BC2-8383-4018-406E-50CDCC2B59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76AD6-6C2E-C4D9-BBB5-6EA785BD50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83083A-78A9-5304-6959-3346BC1080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62722C-80B4-74B5-05B6-305B899F75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30E640-4A74-4D05-4EF9-789606BA4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DFFB0-3FB2-4685-B0CA-740CEE569B0A}" type="datetimeFigureOut">
              <a:rPr lang="en-KE" smtClean="0"/>
              <a:t>11/05/2023</a:t>
            </a:fld>
            <a:endParaRPr lang="en-K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B6A5ED-4544-2D68-2FCC-B23EE3AA8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8F2AD3-3365-7DA1-BB4E-96A8A79A5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75FE6-9801-473A-BB93-CF9931A21CA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768444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5AED4-DC8C-F5D7-C32D-B07B33154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DE29E0-25E8-B731-3A20-B6E234B94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DFFB0-3FB2-4685-B0CA-740CEE569B0A}" type="datetimeFigureOut">
              <a:rPr lang="en-KE" smtClean="0"/>
              <a:t>11/05/2023</a:t>
            </a:fld>
            <a:endParaRPr lang="en-K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FCB2E7-9410-DA06-A132-98917975A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C21BFC-DCB8-23C2-7EA8-8B6BCBBEC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75FE6-9801-473A-BB93-CF9931A21CA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762111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D5D425-4FD6-7F7F-F48A-46AB9E3F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DFFB0-3FB2-4685-B0CA-740CEE569B0A}" type="datetimeFigureOut">
              <a:rPr lang="en-KE" smtClean="0"/>
              <a:t>11/05/2023</a:t>
            </a:fld>
            <a:endParaRPr lang="en-K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CB6A6D-470B-462A-B5B4-5294FE4CF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94F147-6A9B-BCA8-C4F6-82E8C7CEA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75FE6-9801-473A-BB93-CF9931A21CA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049377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B66A4-EA50-635B-185D-7E65A21B8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B1A2A-880E-CC16-4604-013B71FA2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EC84C8-3E19-CA01-26B8-F42624F26F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DC45FB-0437-1F60-59E0-7C81B5058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DFFB0-3FB2-4685-B0CA-740CEE569B0A}" type="datetimeFigureOut">
              <a:rPr lang="en-KE" smtClean="0"/>
              <a:t>11/05/2023</a:t>
            </a:fld>
            <a:endParaRPr lang="en-K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6357F2-F5A7-C34B-F552-0446227E7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F7F82C-6E16-D6AF-6821-799FF01CC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75FE6-9801-473A-BB93-CF9931A21CA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857645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C1D7D-26A8-3779-ADB3-B5E6ACE31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478796-EA6F-2EDF-D5D5-C1050BBCD1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K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3D02DA-5641-4797-D978-AC2AE17341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9588A6-7DC5-8F31-4AB0-04C7C11AA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DFFB0-3FB2-4685-B0CA-740CEE569B0A}" type="datetimeFigureOut">
              <a:rPr lang="en-KE" smtClean="0"/>
              <a:t>11/05/2023</a:t>
            </a:fld>
            <a:endParaRPr lang="en-K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181286-03E1-3CE1-8D42-25DD4FB08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8B7261-F79A-E3B2-BA44-A366FE936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75FE6-9801-473A-BB93-CF9931A21CA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572594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4CA325-425D-21FE-D3AC-9906EB287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2ED444-EAAC-A662-0FF3-24C501FF3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22120-D23B-5A81-DA46-981E43F4A2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DFFB0-3FB2-4685-B0CA-740CEE569B0A}" type="datetimeFigureOut">
              <a:rPr lang="en-KE" smtClean="0"/>
              <a:t>11/05/2023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C3198F-F488-AE02-EA29-79A528635F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132CE7-3C1B-E720-0FB7-BEB335CA6B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75FE6-9801-473A-BB93-CF9931A21CA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586303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K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C7179-8A6B-9385-CE5F-A1B1059266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ACTIVE AND PASSIVE SURVEILLANCE FOR SURGICAL SITE INFECTIONS AT KITALE COUNTY HOSPITAL</a:t>
            </a:r>
            <a:endParaRPr lang="en-KE" sz="4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208455-5256-15D5-7BB6-CE85B9DE42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24960"/>
            <a:ext cx="9144000" cy="1788160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IPNET CONFERENCE </a:t>
            </a:r>
            <a:b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SAI ROCK HOTEL MOMBASA</a:t>
            </a:r>
            <a:endParaRPr lang="en-KE" sz="2800" dirty="0"/>
          </a:p>
        </p:txBody>
      </p:sp>
    </p:spTree>
    <p:extLst>
      <p:ext uri="{BB962C8B-B14F-4D97-AF65-F5344CB8AC3E}">
        <p14:creationId xmlns:p14="http://schemas.microsoft.com/office/powerpoint/2010/main" val="560924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570CC06-DB21-401C-BCF8-AAC5FF550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8D9897-7120-BA47-E151-E92575B8F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294" y="635054"/>
            <a:ext cx="4890986" cy="358033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Acknowledgement</a:t>
            </a:r>
          </a:p>
        </p:txBody>
      </p:sp>
      <p:pic>
        <p:nvPicPr>
          <p:cNvPr id="7" name="Picture 6" descr="KENYAN LOGO">
            <a:extLst>
              <a:ext uri="{FF2B5EF4-FFF2-40B4-BE49-F238E27FC236}">
                <a16:creationId xmlns:a16="http://schemas.microsoft.com/office/drawing/2014/main" id="{587F6217-D0D3-0EF1-3552-53ED643E7B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49037" y="657503"/>
            <a:ext cx="3300984" cy="3385010"/>
          </a:xfrm>
          <a:prstGeom prst="rect">
            <a:avLst/>
          </a:prstGeom>
          <a:noFill/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37855E3-6713-86BE-B178-D575835A6F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287181" y="680229"/>
            <a:ext cx="3438144" cy="3339558"/>
          </a:xfrm>
          <a:prstGeom prst="rect">
            <a:avLst/>
          </a:prstGeom>
        </p:spPr>
      </p:pic>
      <p:sp>
        <p:nvSpPr>
          <p:cNvPr id="16" name="sketch line">
            <a:extLst>
              <a:ext uri="{FF2B5EF4-FFF2-40B4-BE49-F238E27FC236}">
                <a16:creationId xmlns:a16="http://schemas.microsoft.com/office/drawing/2014/main" id="{15B998FC-4B98-4A07-B159-9E629180A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4409267"/>
            <a:ext cx="3566160" cy="18288"/>
          </a:xfrm>
          <a:custGeom>
            <a:avLst/>
            <a:gdLst>
              <a:gd name="connsiteX0" fmla="*/ 0 w 3566160"/>
              <a:gd name="connsiteY0" fmla="*/ 0 h 18288"/>
              <a:gd name="connsiteX1" fmla="*/ 665683 w 3566160"/>
              <a:gd name="connsiteY1" fmla="*/ 0 h 18288"/>
              <a:gd name="connsiteX2" fmla="*/ 1331366 w 3566160"/>
              <a:gd name="connsiteY2" fmla="*/ 0 h 18288"/>
              <a:gd name="connsiteX3" fmla="*/ 1818742 w 3566160"/>
              <a:gd name="connsiteY3" fmla="*/ 0 h 18288"/>
              <a:gd name="connsiteX4" fmla="*/ 2413102 w 3566160"/>
              <a:gd name="connsiteY4" fmla="*/ 0 h 18288"/>
              <a:gd name="connsiteX5" fmla="*/ 2936138 w 3566160"/>
              <a:gd name="connsiteY5" fmla="*/ 0 h 18288"/>
              <a:gd name="connsiteX6" fmla="*/ 3566160 w 3566160"/>
              <a:gd name="connsiteY6" fmla="*/ 0 h 18288"/>
              <a:gd name="connsiteX7" fmla="*/ 3566160 w 3566160"/>
              <a:gd name="connsiteY7" fmla="*/ 18288 h 18288"/>
              <a:gd name="connsiteX8" fmla="*/ 2971800 w 3566160"/>
              <a:gd name="connsiteY8" fmla="*/ 18288 h 18288"/>
              <a:gd name="connsiteX9" fmla="*/ 2448763 w 3566160"/>
              <a:gd name="connsiteY9" fmla="*/ 18288 h 18288"/>
              <a:gd name="connsiteX10" fmla="*/ 1854403 w 3566160"/>
              <a:gd name="connsiteY10" fmla="*/ 18288 h 18288"/>
              <a:gd name="connsiteX11" fmla="*/ 1295705 w 3566160"/>
              <a:gd name="connsiteY11" fmla="*/ 18288 h 18288"/>
              <a:gd name="connsiteX12" fmla="*/ 772668 w 3566160"/>
              <a:gd name="connsiteY12" fmla="*/ 18288 h 18288"/>
              <a:gd name="connsiteX13" fmla="*/ 0 w 3566160"/>
              <a:gd name="connsiteY13" fmla="*/ 18288 h 18288"/>
              <a:gd name="connsiteX14" fmla="*/ 0 w 356616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566160" h="18288" fill="none" extrusionOk="0">
                <a:moveTo>
                  <a:pt x="0" y="0"/>
                </a:moveTo>
                <a:cubicBezTo>
                  <a:pt x="222644" y="15773"/>
                  <a:pt x="447078" y="-30288"/>
                  <a:pt x="665683" y="0"/>
                </a:cubicBezTo>
                <a:cubicBezTo>
                  <a:pt x="884288" y="30288"/>
                  <a:pt x="1132425" y="-6167"/>
                  <a:pt x="1331366" y="0"/>
                </a:cubicBezTo>
                <a:cubicBezTo>
                  <a:pt x="1530307" y="6167"/>
                  <a:pt x="1680942" y="17562"/>
                  <a:pt x="1818742" y="0"/>
                </a:cubicBezTo>
                <a:cubicBezTo>
                  <a:pt x="1956542" y="-17562"/>
                  <a:pt x="2130227" y="23032"/>
                  <a:pt x="2413102" y="0"/>
                </a:cubicBezTo>
                <a:cubicBezTo>
                  <a:pt x="2695977" y="-23032"/>
                  <a:pt x="2679988" y="-13260"/>
                  <a:pt x="2936138" y="0"/>
                </a:cubicBezTo>
                <a:cubicBezTo>
                  <a:pt x="3192288" y="13260"/>
                  <a:pt x="3378668" y="16268"/>
                  <a:pt x="3566160" y="0"/>
                </a:cubicBezTo>
                <a:cubicBezTo>
                  <a:pt x="3566199" y="7328"/>
                  <a:pt x="3566779" y="9982"/>
                  <a:pt x="3566160" y="18288"/>
                </a:cubicBezTo>
                <a:cubicBezTo>
                  <a:pt x="3315478" y="45899"/>
                  <a:pt x="3188272" y="-7574"/>
                  <a:pt x="2971800" y="18288"/>
                </a:cubicBezTo>
                <a:cubicBezTo>
                  <a:pt x="2755328" y="44150"/>
                  <a:pt x="2598570" y="34692"/>
                  <a:pt x="2448763" y="18288"/>
                </a:cubicBezTo>
                <a:cubicBezTo>
                  <a:pt x="2298956" y="1884"/>
                  <a:pt x="2011344" y="-7043"/>
                  <a:pt x="1854403" y="18288"/>
                </a:cubicBezTo>
                <a:cubicBezTo>
                  <a:pt x="1697462" y="43619"/>
                  <a:pt x="1444994" y="618"/>
                  <a:pt x="1295705" y="18288"/>
                </a:cubicBezTo>
                <a:cubicBezTo>
                  <a:pt x="1146416" y="35958"/>
                  <a:pt x="965401" y="42167"/>
                  <a:pt x="772668" y="18288"/>
                </a:cubicBezTo>
                <a:cubicBezTo>
                  <a:pt x="579935" y="-5591"/>
                  <a:pt x="352420" y="-19381"/>
                  <a:pt x="0" y="18288"/>
                </a:cubicBezTo>
                <a:cubicBezTo>
                  <a:pt x="-593" y="9736"/>
                  <a:pt x="244" y="6610"/>
                  <a:pt x="0" y="0"/>
                </a:cubicBezTo>
                <a:close/>
              </a:path>
              <a:path w="3566160" h="18288" stroke="0" extrusionOk="0">
                <a:moveTo>
                  <a:pt x="0" y="0"/>
                </a:moveTo>
                <a:cubicBezTo>
                  <a:pt x="169947" y="-5008"/>
                  <a:pt x="340602" y="-17518"/>
                  <a:pt x="594360" y="0"/>
                </a:cubicBezTo>
                <a:cubicBezTo>
                  <a:pt x="848118" y="17518"/>
                  <a:pt x="997921" y="8866"/>
                  <a:pt x="1224382" y="0"/>
                </a:cubicBezTo>
                <a:cubicBezTo>
                  <a:pt x="1450843" y="-8866"/>
                  <a:pt x="1572343" y="8392"/>
                  <a:pt x="1783080" y="0"/>
                </a:cubicBezTo>
                <a:cubicBezTo>
                  <a:pt x="1993817" y="-8392"/>
                  <a:pt x="2266728" y="2126"/>
                  <a:pt x="2448763" y="0"/>
                </a:cubicBezTo>
                <a:cubicBezTo>
                  <a:pt x="2630798" y="-2126"/>
                  <a:pt x="2815508" y="-13843"/>
                  <a:pt x="3043123" y="0"/>
                </a:cubicBezTo>
                <a:cubicBezTo>
                  <a:pt x="3270738" y="13843"/>
                  <a:pt x="3420568" y="2184"/>
                  <a:pt x="3566160" y="0"/>
                </a:cubicBezTo>
                <a:cubicBezTo>
                  <a:pt x="3566487" y="8595"/>
                  <a:pt x="3566088" y="13110"/>
                  <a:pt x="3566160" y="18288"/>
                </a:cubicBezTo>
                <a:cubicBezTo>
                  <a:pt x="3421748" y="9323"/>
                  <a:pt x="3176383" y="-3939"/>
                  <a:pt x="2971800" y="18288"/>
                </a:cubicBezTo>
                <a:cubicBezTo>
                  <a:pt x="2767217" y="40515"/>
                  <a:pt x="2590769" y="4336"/>
                  <a:pt x="2306117" y="18288"/>
                </a:cubicBezTo>
                <a:cubicBezTo>
                  <a:pt x="2021465" y="32240"/>
                  <a:pt x="1860727" y="-9280"/>
                  <a:pt x="1676095" y="18288"/>
                </a:cubicBezTo>
                <a:cubicBezTo>
                  <a:pt x="1491463" y="45856"/>
                  <a:pt x="1329173" y="5765"/>
                  <a:pt x="1153058" y="18288"/>
                </a:cubicBezTo>
                <a:cubicBezTo>
                  <a:pt x="976943" y="30811"/>
                  <a:pt x="895178" y="4751"/>
                  <a:pt x="665683" y="18288"/>
                </a:cubicBezTo>
                <a:cubicBezTo>
                  <a:pt x="436189" y="31825"/>
                  <a:pt x="302924" y="2002"/>
                  <a:pt x="0" y="18288"/>
                </a:cubicBezTo>
                <a:cubicBezTo>
                  <a:pt x="822" y="10564"/>
                  <a:pt x="-23" y="457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448976505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DB36420-717D-7F8F-1AC1-0192D6BC3C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1573" y="4215384"/>
            <a:ext cx="2675912" cy="201168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079446A-1FC8-3140-81A5-A55432C3DC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7180" y="4527189"/>
            <a:ext cx="3438143" cy="138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920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C867DA-3682-0B73-92F3-5B7DA76CE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895"/>
            <a:ext cx="12192000" cy="113369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 for Surgical Site Infections (SSIs) and SSI surveillance</a:t>
            </a:r>
            <a:endParaRPr lang="en-KE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C4AFFC4-F938-CDFB-4161-0D99164F18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9597970"/>
              </p:ext>
            </p:extLst>
          </p:nvPr>
        </p:nvGraphicFramePr>
        <p:xfrm>
          <a:off x="233680" y="904241"/>
          <a:ext cx="11120120" cy="575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2921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C63FD0-1425-2CA2-9855-CA794ACFC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Objectives for SSI Surveillance</a:t>
            </a:r>
            <a:endParaRPr lang="en-KE" sz="5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A5467-85BC-72A3-9F6D-86DC185E4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pPr>
              <a:spcAft>
                <a:spcPts val="800"/>
              </a:spcAft>
            </a:pPr>
            <a:r>
              <a:rPr lang="en-GB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Strategic Priority 6 of national *HAIs guidelines</a:t>
            </a:r>
          </a:p>
          <a:p>
            <a:pPr lvl="1">
              <a:spcAft>
                <a:spcPts val="800"/>
              </a:spcAft>
            </a:pPr>
            <a:r>
              <a:rPr lang="en-GB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Surveillance and Notification System; and Research</a:t>
            </a:r>
          </a:p>
          <a:p>
            <a:pPr lvl="1">
              <a:spcAft>
                <a:spcPts val="800"/>
              </a:spcAft>
            </a:pP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Objective 1:</a:t>
            </a:r>
            <a:r>
              <a:rPr lang="en-GB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establish a Surveillance and notification system for HAIs and AMR in health care settings.</a:t>
            </a:r>
            <a:endParaRPr lang="en-KE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Describe the rates of SSI following CS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Strengthen and monitor implementation of IPC measures in prevention of CS SSI</a:t>
            </a:r>
            <a:endParaRPr lang="en-KE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663DD96-70B8-AADF-983E-E45C24B92E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073" b="1607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D2EEFE9-00BB-78FF-6729-A81F7408AC59}"/>
              </a:ext>
            </a:extLst>
          </p:cNvPr>
          <p:cNvSpPr txBox="1"/>
          <p:nvPr/>
        </p:nvSpPr>
        <p:spPr>
          <a:xfrm rot="19178144">
            <a:off x="7569195" y="4525030"/>
            <a:ext cx="313399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latin typeface="Gabriola" panose="04040605051002020D02" pitchFamily="82" charset="0"/>
              </a:rPr>
              <a:t>DRAFT GUIDELINES</a:t>
            </a:r>
            <a:endParaRPr lang="en-KE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578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89150-500B-432C-E357-CB2C43361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0805"/>
            <a:ext cx="11353800" cy="752475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Active and Passive Surveillance Process</a:t>
            </a:r>
            <a:endParaRPr lang="en-KE" sz="3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D7A8CF-175A-786C-22CF-2D03E1851D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59" y="1489865"/>
            <a:ext cx="7609841" cy="4395202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667B536-E867-85BC-BE28-91C28AABE5D4}"/>
              </a:ext>
            </a:extLst>
          </p:cNvPr>
          <p:cNvSpPr txBox="1"/>
          <p:nvPr/>
        </p:nvSpPr>
        <p:spPr>
          <a:xfrm>
            <a:off x="8219442" y="1868666"/>
            <a:ext cx="3870960" cy="461665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Passive Surveillance</a:t>
            </a:r>
            <a:endParaRPr lang="en-KE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68E55C-0E47-29A3-D9B1-C38DBC0AB3F9}"/>
              </a:ext>
            </a:extLst>
          </p:cNvPr>
          <p:cNvSpPr txBox="1"/>
          <p:nvPr/>
        </p:nvSpPr>
        <p:spPr>
          <a:xfrm>
            <a:off x="365759" y="1028200"/>
            <a:ext cx="280416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Active Surveillance</a:t>
            </a:r>
            <a:endParaRPr lang="en-KE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AEEB63E-69FC-D122-1C86-B120A91EF2AA}"/>
              </a:ext>
            </a:extLst>
          </p:cNvPr>
          <p:cNvSpPr txBox="1"/>
          <p:nvPr/>
        </p:nvSpPr>
        <p:spPr>
          <a:xfrm>
            <a:off x="8219442" y="2326253"/>
            <a:ext cx="3870960" cy="1938992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Registration post c/s in MOH 384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Monthly summary to KHIS aggregate (MOH 749)</a:t>
            </a:r>
            <a:endParaRPr lang="en-KE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711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44A5A-7E20-D065-8CC4-55CEC433D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SSI surveillance review process</a:t>
            </a:r>
            <a:endParaRPr lang="en-KE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974C2-520B-B6E5-1B18-B7D734F8B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120" y="1554480"/>
            <a:ext cx="6588760" cy="481584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Retrospective review of records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KHIS tracker data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KHIS aggregate data; MOH 711 and 749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MOH 384; SSI Peri-operative register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Variables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Number of C/S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Number of SSIs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Summary using proportions </a:t>
            </a:r>
          </a:p>
          <a:p>
            <a:pPr lvl="1">
              <a:lnSpc>
                <a:spcPct val="150000"/>
              </a:lnSpc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en-K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492D1F-D663-8FF3-AB71-F28ED21319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8925" y="1690688"/>
            <a:ext cx="5149560" cy="237331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1621CD3-7B34-543B-3CEC-5A4E211E28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8925" y="4204913"/>
            <a:ext cx="5149560" cy="2480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884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E6338-3163-422F-3823-C5D0E63D7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601"/>
            <a:ext cx="10515600" cy="869314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Enrollment rates for each surveillance </a:t>
            </a:r>
            <a:endParaRPr lang="en-KE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1380389-D301-5D09-99FC-7760C0B738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216272"/>
              </p:ext>
            </p:extLst>
          </p:nvPr>
        </p:nvGraphicFramePr>
        <p:xfrm>
          <a:off x="487680" y="1752600"/>
          <a:ext cx="5699760" cy="3352799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673831902"/>
                    </a:ext>
                  </a:extLst>
                </a:gridCol>
                <a:gridCol w="1574800">
                  <a:extLst>
                    <a:ext uri="{9D8B030D-6E8A-4147-A177-3AD203B41FA5}">
                      <a16:colId xmlns:a16="http://schemas.microsoft.com/office/drawing/2014/main" val="213130982"/>
                    </a:ext>
                  </a:extLst>
                </a:gridCol>
                <a:gridCol w="1667374">
                  <a:extLst>
                    <a:ext uri="{9D8B030D-6E8A-4147-A177-3AD203B41FA5}">
                      <a16:colId xmlns:a16="http://schemas.microsoft.com/office/drawing/2014/main" val="3613984282"/>
                    </a:ext>
                  </a:extLst>
                </a:gridCol>
                <a:gridCol w="1543186">
                  <a:extLst>
                    <a:ext uri="{9D8B030D-6E8A-4147-A177-3AD203B41FA5}">
                      <a16:colId xmlns:a16="http://schemas.microsoft.com/office/drawing/2014/main" val="4007497492"/>
                    </a:ext>
                  </a:extLst>
                </a:gridCol>
              </a:tblGrid>
              <a:tr h="1332875">
                <a:tc>
                  <a:txBody>
                    <a:bodyPr/>
                    <a:lstStyle/>
                    <a:p>
                      <a:pPr algn="l" fontAlgn="b"/>
                      <a:r>
                        <a:rPr lang="sw-KE" sz="2000" b="1" i="0" u="none" strike="noStrike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Month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Number of C/S done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w-K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Enrolled for Active (%)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w-K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Enrolled for passive (%)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168315"/>
                  </a:ext>
                </a:extLst>
              </a:tr>
              <a:tr h="673308">
                <a:tc>
                  <a:txBody>
                    <a:bodyPr/>
                    <a:lstStyle/>
                    <a:p>
                      <a:pPr algn="l" fontAlgn="b"/>
                      <a:r>
                        <a:rPr lang="sw-K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October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KE" sz="2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K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78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(75) </a:t>
                      </a:r>
                      <a:endParaRPr lang="en-KE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K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121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(116)</a:t>
                      </a:r>
                      <a:endParaRPr lang="en-KE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5743009"/>
                  </a:ext>
                </a:extLst>
              </a:tr>
              <a:tr h="673308">
                <a:tc>
                  <a:txBody>
                    <a:bodyPr/>
                    <a:lstStyle/>
                    <a:p>
                      <a:pPr algn="l" fontAlgn="b"/>
                      <a:r>
                        <a:rPr lang="sw-KE" sz="2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November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KE" sz="2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K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76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(97)</a:t>
                      </a:r>
                      <a:endParaRPr lang="en-KE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K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83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(106)</a:t>
                      </a:r>
                      <a:endParaRPr lang="en-KE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8347424"/>
                  </a:ext>
                </a:extLst>
              </a:tr>
              <a:tr h="673308">
                <a:tc>
                  <a:txBody>
                    <a:bodyPr/>
                    <a:lstStyle/>
                    <a:p>
                      <a:pPr algn="l" fontAlgn="b"/>
                      <a:r>
                        <a:rPr lang="sw-KE" sz="2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December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K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K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101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(80)</a:t>
                      </a:r>
                      <a:endParaRPr lang="en-KE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K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130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(129)</a:t>
                      </a:r>
                      <a:endParaRPr lang="en-KE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1571244"/>
                  </a:ext>
                </a:extLst>
              </a:tr>
            </a:tbl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6A621D-1065-CA26-2682-455FC881FA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737479"/>
              </p:ext>
            </p:extLst>
          </p:nvPr>
        </p:nvGraphicFramePr>
        <p:xfrm>
          <a:off x="6289040" y="1371600"/>
          <a:ext cx="5821680" cy="5201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44810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E6338-3163-422F-3823-C5D0E63D7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SSI rates per surveillance type</a:t>
            </a:r>
            <a:endParaRPr lang="en-KE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1F67D70-FFCE-2F3F-0017-76E32904A9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945221"/>
              </p:ext>
            </p:extLst>
          </p:nvPr>
        </p:nvGraphicFramePr>
        <p:xfrm>
          <a:off x="416560" y="1178559"/>
          <a:ext cx="11450320" cy="5314315"/>
        </p:xfrm>
        <a:graphic>
          <a:graphicData uri="http://schemas.openxmlformats.org/drawingml/2006/table">
            <a:tbl>
              <a:tblPr/>
              <a:tblGrid>
                <a:gridCol w="3684198">
                  <a:extLst>
                    <a:ext uri="{9D8B030D-6E8A-4147-A177-3AD203B41FA5}">
                      <a16:colId xmlns:a16="http://schemas.microsoft.com/office/drawing/2014/main" val="3962861964"/>
                    </a:ext>
                  </a:extLst>
                </a:gridCol>
                <a:gridCol w="2972478">
                  <a:extLst>
                    <a:ext uri="{9D8B030D-6E8A-4147-A177-3AD203B41FA5}">
                      <a16:colId xmlns:a16="http://schemas.microsoft.com/office/drawing/2014/main" val="3530934870"/>
                    </a:ext>
                  </a:extLst>
                </a:gridCol>
                <a:gridCol w="2438688">
                  <a:extLst>
                    <a:ext uri="{9D8B030D-6E8A-4147-A177-3AD203B41FA5}">
                      <a16:colId xmlns:a16="http://schemas.microsoft.com/office/drawing/2014/main" val="2844005636"/>
                    </a:ext>
                  </a:extLst>
                </a:gridCol>
                <a:gridCol w="2354956">
                  <a:extLst>
                    <a:ext uri="{9D8B030D-6E8A-4147-A177-3AD203B41FA5}">
                      <a16:colId xmlns:a16="http://schemas.microsoft.com/office/drawing/2014/main" val="3924791733"/>
                    </a:ext>
                  </a:extLst>
                </a:gridCol>
              </a:tblGrid>
              <a:tr h="1330832">
                <a:tc>
                  <a:txBody>
                    <a:bodyPr/>
                    <a:lstStyle/>
                    <a:p>
                      <a:pPr algn="l" fontAlgn="b"/>
                      <a:r>
                        <a:rPr lang="sw-KE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Month/surveillance type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w-KE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Number enrolled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w-KE" sz="2400" b="1" i="0" u="none" strike="noStrike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Number of SSI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w-KE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Propotion (%)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8235670"/>
                  </a:ext>
                </a:extLst>
              </a:tr>
              <a:tr h="1330832">
                <a:tc>
                  <a:txBody>
                    <a:bodyPr/>
                    <a:lstStyle/>
                    <a:p>
                      <a:pPr algn="l" fontAlgn="b"/>
                      <a:r>
                        <a:rPr lang="sw-KE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October</a:t>
                      </a:r>
                    </a:p>
                    <a:p>
                      <a:pPr lvl="1" algn="l" fontAlgn="b"/>
                      <a:r>
                        <a:rPr lang="sw-K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Active</a:t>
                      </a:r>
                    </a:p>
                    <a:p>
                      <a:pPr lvl="1" algn="l" fontAlgn="b"/>
                      <a:r>
                        <a:rPr lang="sw-K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Pasive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K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121</a:t>
                      </a:r>
                      <a:endParaRPr lang="en-KE" sz="24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K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en-KE" sz="24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KE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3.8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0.0</a:t>
                      </a:r>
                      <a:endParaRPr lang="en-KE" sz="2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516490"/>
                  </a:ext>
                </a:extLst>
              </a:tr>
              <a:tr h="1321819">
                <a:tc>
                  <a:txBody>
                    <a:bodyPr/>
                    <a:lstStyle/>
                    <a:p>
                      <a:pPr algn="l" fontAlgn="b"/>
                      <a:r>
                        <a:rPr lang="sw-KE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November</a:t>
                      </a:r>
                    </a:p>
                    <a:p>
                      <a:pPr lvl="1" algn="l" fontAlgn="b"/>
                      <a:r>
                        <a:rPr lang="sw-K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Active</a:t>
                      </a:r>
                    </a:p>
                    <a:p>
                      <a:pPr lvl="1" algn="l" fontAlgn="b"/>
                      <a:r>
                        <a:rPr lang="sw-K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Pasive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K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83</a:t>
                      </a:r>
                      <a:endParaRPr lang="en-KE" sz="24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K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en-KE" sz="24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KE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5.3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3.6</a:t>
                      </a:r>
                      <a:endParaRPr lang="en-KE" sz="2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5083200"/>
                  </a:ext>
                </a:extLst>
              </a:tr>
              <a:tr h="1330832">
                <a:tc>
                  <a:txBody>
                    <a:bodyPr/>
                    <a:lstStyle/>
                    <a:p>
                      <a:pPr algn="l" fontAlgn="b"/>
                      <a:r>
                        <a:rPr lang="sw-KE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December</a:t>
                      </a:r>
                    </a:p>
                    <a:p>
                      <a:pPr lvl="1" algn="l" fontAlgn="b"/>
                      <a:r>
                        <a:rPr lang="sw-K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Active</a:t>
                      </a:r>
                    </a:p>
                    <a:p>
                      <a:pPr lvl="1" algn="l" fontAlgn="b"/>
                      <a:r>
                        <a:rPr lang="sw-K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Pasive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K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130</a:t>
                      </a:r>
                      <a:endParaRPr lang="en-KE" sz="24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K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en-KE" sz="24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KE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1.5</a:t>
                      </a:r>
                      <a:endParaRPr lang="en-KE" sz="2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1101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9148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92AE0-78FE-E6F8-607E-036E80953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5995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Conclusion</a:t>
            </a:r>
            <a:endParaRPr lang="en-KE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B7E6F-939E-1BA4-DFEC-B7B9E487C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Enrollment rate varied between the two systems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SSI rates estimated by both systems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SSI rate were under-estimated in passive surveillance except December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Clients follow up helps identify more SSIs</a:t>
            </a:r>
          </a:p>
          <a:p>
            <a:pPr>
              <a:lnSpc>
                <a:spcPct val="150000"/>
              </a:lnSpc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en-K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969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59A5E-DFFD-CE1C-B000-C5DE28630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Recommendation</a:t>
            </a:r>
            <a:endParaRPr lang="en-KE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392A0-5779-0835-9BD6-E12719A78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Regular data review meetings to identify strength and gaps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Reconcile data before uploading to KHIS aggregate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Integrate the two systems for reliable estimates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Possibly introduce a follow-up/revisit register </a:t>
            </a:r>
          </a:p>
          <a:p>
            <a:pPr>
              <a:lnSpc>
                <a:spcPct val="150000"/>
              </a:lnSpc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en-K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715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</TotalTime>
  <Words>347</Words>
  <Application>Microsoft Office PowerPoint</Application>
  <PresentationFormat>Widescreen</PresentationFormat>
  <Paragraphs>93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Gabriola</vt:lpstr>
      <vt:lpstr>Tahoma</vt:lpstr>
      <vt:lpstr>Office Theme</vt:lpstr>
      <vt:lpstr>ACTIVE AND PASSIVE SURVEILLANCE FOR SURGICAL SITE INFECTIONS AT KITALE COUNTY HOSPITAL</vt:lpstr>
      <vt:lpstr>Background for Surgical Site Infections (SSIs) and SSI surveillance</vt:lpstr>
      <vt:lpstr>Objectives for SSI Surveillance</vt:lpstr>
      <vt:lpstr>Active and Passive Surveillance Process</vt:lpstr>
      <vt:lpstr>SSI surveillance review process</vt:lpstr>
      <vt:lpstr>Enrollment rates for each surveillance </vt:lpstr>
      <vt:lpstr>SSI rates per surveillance type</vt:lpstr>
      <vt:lpstr>Conclusion</vt:lpstr>
      <vt:lpstr>Recommendation</vt:lpstr>
      <vt:lpstr>Acknowledgement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Stella  Mamuti</dc:creator>
  <cp:lastModifiedBy>Stella  Mamuti</cp:lastModifiedBy>
  <cp:revision>11</cp:revision>
  <dcterms:created xsi:type="dcterms:W3CDTF">2023-05-02T18:04:38Z</dcterms:created>
  <dcterms:modified xsi:type="dcterms:W3CDTF">2023-05-11T06:07:23Z</dcterms:modified>
</cp:coreProperties>
</file>