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ABB585-86A9-442E-B445-44BF8E2BD1B9}" v="247" dt="2023-05-04T07:35:03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u="sng" dirty="0"/>
              <a:t>KEPH Facility</a:t>
            </a:r>
            <a:r>
              <a:rPr lang="en-US" sz="3200" b="1" u="sng" baseline="0" dirty="0"/>
              <a:t> Levels</a:t>
            </a:r>
            <a:endParaRPr lang="en-US" sz="32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B70-4E57-A191-B36FCD260B5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B70-4E57-A191-B36FCD260B50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Sheet1!$B$2:$C$2</c:f>
              <c:strCache>
                <c:ptCount val="2"/>
                <c:pt idx="0">
                  <c:v>KEPH LEVEL 2</c:v>
                </c:pt>
                <c:pt idx="1">
                  <c:v>KEPH LEVEL 3&amp;4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11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70-4E57-A191-B36FCD260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u="sng" dirty="0"/>
              <a:t>Trained</a:t>
            </a:r>
            <a:r>
              <a:rPr lang="en-US" sz="3200" b="1" u="sng" baseline="0" dirty="0"/>
              <a:t> HCWs</a:t>
            </a:r>
            <a:endParaRPr lang="en-US" sz="32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516-4F5D-A00C-7711BD71D1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516-4F5D-A00C-7711BD71D184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Sheet1!$B$2:$C$2</c:f>
              <c:strCache>
                <c:ptCount val="2"/>
                <c:pt idx="0">
                  <c:v>1 Trained HCW on IPC</c:v>
                </c:pt>
                <c:pt idx="1">
                  <c:v>2+ Trained HCWs on IPC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13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16-4F5D-A00C-7711BD71D1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u="sng" dirty="0"/>
              <a:t>Percent</a:t>
            </a:r>
            <a:r>
              <a:rPr lang="en-US" sz="3200" b="1" u="sng" baseline="0" dirty="0"/>
              <a:t> IPM Element </a:t>
            </a:r>
            <a:r>
              <a:rPr lang="en-US" sz="3200" b="1" u="sng" dirty="0"/>
              <a:t>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Sheet1!$F$2:$F$5</c:f>
              <c:strCache>
                <c:ptCount val="4"/>
                <c:pt idx="0">
                  <c:v>Administartive control</c:v>
                </c:pt>
                <c:pt idx="1">
                  <c:v>Engineering Controls</c:v>
                </c:pt>
                <c:pt idx="2">
                  <c:v>Environmental controls</c:v>
                </c:pt>
                <c:pt idx="3">
                  <c:v>PPEs</c:v>
                </c:pt>
              </c:strCache>
            </c:strRef>
          </c:cat>
          <c:val>
            <c:numRef>
              <c:f>Sheet1!$G$2:$G$5</c:f>
            </c:numRef>
          </c:val>
          <c:extLst>
            <c:ext xmlns:c16="http://schemas.microsoft.com/office/drawing/2014/chart" uri="{C3380CC4-5D6E-409C-BE32-E72D297353CC}">
              <c16:uniqueId val="{00000000-1129-43E0-919E-C6E850369302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Sheet1!$F$2:$F$5</c:f>
              <c:strCache>
                <c:ptCount val="4"/>
                <c:pt idx="0">
                  <c:v>Administartive control</c:v>
                </c:pt>
                <c:pt idx="1">
                  <c:v>Engineering Controls</c:v>
                </c:pt>
                <c:pt idx="2">
                  <c:v>Environmental controls</c:v>
                </c:pt>
                <c:pt idx="3">
                  <c:v>PPEs</c:v>
                </c:pt>
              </c:strCache>
            </c:strRef>
          </c:cat>
          <c:val>
            <c:numRef>
              <c:f>Sheet1!$H$2:$H$5</c:f>
              <c:numCache>
                <c:formatCode>0.0</c:formatCode>
                <c:ptCount val="4"/>
                <c:pt idx="0">
                  <c:v>70.588235294117652</c:v>
                </c:pt>
                <c:pt idx="1">
                  <c:v>41.17647058823529</c:v>
                </c:pt>
                <c:pt idx="2">
                  <c:v>76.470588235294116</c:v>
                </c:pt>
                <c:pt idx="3">
                  <c:v>41.17647058823529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29-43E0-919E-C6E850369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74597007"/>
        <c:axId val="1374591247"/>
      </c:barChart>
      <c:catAx>
        <c:axId val="13745970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4591247"/>
        <c:crosses val="autoZero"/>
        <c:auto val="1"/>
        <c:lblAlgn val="ctr"/>
        <c:lblOffset val="100"/>
        <c:noMultiLvlLbl val="0"/>
      </c:catAx>
      <c:valAx>
        <c:axId val="13745912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45970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u="sng" dirty="0"/>
              <a:t>Overall</a:t>
            </a:r>
            <a:r>
              <a:rPr lang="en-US" sz="3200" b="1" u="sng" baseline="0" dirty="0"/>
              <a:t> HCF IPC Measures Performance </a:t>
            </a:r>
            <a:endParaRPr lang="en-US" sz="32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785024154589375E-2"/>
          <c:y val="0.21159248706356565"/>
          <c:w val="0.84842995169082125"/>
          <c:h val="0.6983403101443490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1DF-4FB2-9078-A7D33D0A4B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1DF-4FB2-9078-A7D33D0A4B7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Unacceptable</a:t>
                    </a:r>
                  </a:p>
                  <a:p>
                    <a:r>
                      <a:rPr lang="en-US" dirty="0"/>
                      <a:t>24%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1DF-4FB2-9078-A7D33D0A4B7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1A197EF-80C3-49E4-8A44-23709A3C498E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76%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1DF-4FB2-9078-A7D33D0A4B73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Sheet1!$E$8:$E$9</c:f>
              <c:strCache>
                <c:ptCount val="2"/>
                <c:pt idx="0">
                  <c:v>Unacceptable</c:v>
                </c:pt>
                <c:pt idx="1">
                  <c:v>Acceptable</c:v>
                </c:pt>
              </c:strCache>
            </c:strRef>
          </c:cat>
          <c:val>
            <c:numRef>
              <c:f>Sheet1!$F$8:$F$9</c:f>
              <c:numCache>
                <c:formatCode>General</c:formatCode>
                <c:ptCount val="2"/>
                <c:pt idx="0">
                  <c:v>4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DF-4FB2-9078-A7D33D0A4B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0.71925</cdr:x>
      <cdr:y>0.02509</cdr:y>
    </cdr:from>
    <cdr:to>
      <cdr:x>0.98662</cdr:x>
      <cdr:y>0.29528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046E678B-A366-B9A1-350D-B601A7A2C5C3}"/>
            </a:ext>
          </a:extLst>
        </cdr:cNvPr>
        <cdr:cNvSpPr txBox="1"/>
      </cdr:nvSpPr>
      <cdr:spPr>
        <a:xfrm xmlns:a="http://schemas.openxmlformats.org/drawingml/2006/main">
          <a:off x="8070297" y="140825"/>
          <a:ext cx="3000054" cy="151622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/>
            <a:t>Majority 65% of HCF assessed were KEPH level 2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0.64245</cdr:x>
      <cdr:y>0.0965</cdr:y>
    </cdr:from>
    <cdr:to>
      <cdr:x>0.9869</cdr:x>
      <cdr:y>0.27333</cdr:y>
    </cdr:to>
    <cdr:sp macro="" textlink="">
      <cdr:nvSpPr>
        <cdr:cNvPr id="2" name="TextBox 2">
          <a:extLst xmlns:a="http://schemas.openxmlformats.org/drawingml/2006/main">
            <a:ext uri="{FF2B5EF4-FFF2-40B4-BE49-F238E27FC236}">
              <a16:creationId xmlns:a16="http://schemas.microsoft.com/office/drawing/2014/main" id="{3F17FCE3-5CE4-E18F-37A8-DF2EC0306625}"/>
            </a:ext>
          </a:extLst>
        </cdr:cNvPr>
        <cdr:cNvSpPr txBox="1"/>
      </cdr:nvSpPr>
      <cdr:spPr>
        <a:xfrm xmlns:a="http://schemas.openxmlformats.org/drawingml/2006/main">
          <a:off x="7471720" y="554232"/>
          <a:ext cx="4005902" cy="101566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/>
            <a:t>Acceptable IPC measures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GB" sz="2000" dirty="0"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rPr>
            <a:t>E</a:t>
          </a:r>
          <a:r>
            <a:rPr lang="en-GB" sz="2000" dirty="0">
              <a:effectLst/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rPr>
            <a:t>nvironmental controls – </a:t>
          </a:r>
          <a:r>
            <a:rPr lang="en-US" sz="2000" dirty="0">
              <a:effectLst/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rPr>
            <a:t>76.5%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GB" sz="2000" dirty="0">
              <a:effectLst/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rPr>
            <a:t>Administrative Controls – 70.6%</a:t>
          </a:r>
          <a:endParaRPr lang="en-US" sz="2000" dirty="0"/>
        </a:p>
      </cdr:txBody>
    </cdr:sp>
  </cdr:relSizeAnchor>
  <cdr:relSizeAnchor xmlns:cdr="http://schemas.openxmlformats.org/drawingml/2006/chartDrawing">
    <cdr:from>
      <cdr:x>0.64812</cdr:x>
      <cdr:y>0.53664</cdr:y>
    </cdr:from>
    <cdr:to>
      <cdr:x>0.9869</cdr:x>
      <cdr:y>0.71916</cdr:y>
    </cdr:to>
    <cdr:sp macro="" textlink="">
      <cdr:nvSpPr>
        <cdr:cNvPr id="3" name="TextBox 4">
          <a:extLst xmlns:a="http://schemas.openxmlformats.org/drawingml/2006/main">
            <a:ext uri="{FF2B5EF4-FFF2-40B4-BE49-F238E27FC236}">
              <a16:creationId xmlns:a16="http://schemas.microsoft.com/office/drawing/2014/main" id="{D01FFA47-7656-54CC-3937-D4AC1C7852C2}"/>
            </a:ext>
          </a:extLst>
        </cdr:cNvPr>
        <cdr:cNvSpPr txBox="1"/>
      </cdr:nvSpPr>
      <cdr:spPr>
        <a:xfrm xmlns:a="http://schemas.openxmlformats.org/drawingml/2006/main">
          <a:off x="7537644" y="3082247"/>
          <a:ext cx="3939978" cy="10482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/>
            <a:t>Unacceptable IPC measures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GB" sz="2000" dirty="0">
              <a:ea typeface="Calibri" panose="020F0502020204030204" pitchFamily="34" charset="0"/>
              <a:cs typeface="Calibri" panose="020F0502020204030204" pitchFamily="34" charset="0"/>
            </a:rPr>
            <a:t>U</a:t>
          </a:r>
          <a:r>
            <a:rPr lang="en-GB" sz="2000" dirty="0">
              <a:effectLst/>
              <a:ea typeface="Calibri" panose="020F0502020204030204" pitchFamily="34" charset="0"/>
              <a:cs typeface="Calibri" panose="020F0502020204030204" pitchFamily="34" charset="0"/>
            </a:rPr>
            <a:t>se of PPE – 41.2%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2000" dirty="0"/>
            <a:t>Engineering design – 41.2%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0F673-FC09-8242-9B1C-36AA76DA5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FEF81-E004-0394-5358-A94331AD2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BB663-BC4F-789C-2F79-35265D5AB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764F5-F2E6-2EF0-2CF1-853B7C9C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AB463-830F-4759-4645-A8A0AEB1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2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C7EDA-FC04-B74C-9CAC-C8C3E03B3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3C41C5-D8EA-B547-77DF-F747114E9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454B6-65BA-80FE-A487-1AFF665F4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1E924-ED13-E35F-D327-21EA592EF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86EC4-AC1F-8318-9134-9CEAEC7CA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53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899CA9-AF4B-2CB3-EEA2-ED661B6FA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DC939D-695F-5172-2F86-73463B0E9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0403F-0D8D-DB60-E23D-B860D3756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75D3B-70BB-8FE1-AC5F-27618E773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D6276-AAD8-8205-EE85-18D0948EB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4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8D1E8-44CC-4B95-A5E4-02CBDD2DF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0E08D-E236-00D9-39E1-5606C9C47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A2C52-D60C-8CC7-D5F1-DF0B74C03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29B98-A1EB-9DB6-70EA-ADA45885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05E53-F7FE-3894-525D-C4F53EF00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4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DF05B-2620-B55E-AD28-20E53B899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5FE2C-0B57-52EB-508B-DF4BEA775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EA559-D962-876B-7D6A-77CC61B0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BFE9E-3E4E-901E-D7DA-FCB3BC53D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3F39D-4793-6A16-4E2B-50126F20A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07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C6515-ADE8-64FC-12E7-3027AB262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C2B0D-0038-6FD1-B43C-E5003D379E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C6CD48-90A0-4F19-7685-E9725293D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44A06-BC70-F20E-A9D4-EF93EE736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25B6C-32F7-60BA-ECDD-0830D7A34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1C46E0-70BB-3C0F-8A38-9CE20A7DA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1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9C25-D02B-1BE0-06C7-83B0DE6C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8C9EAD-8F0F-5CAC-8617-36C457DFB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F15900-FA16-496C-7D45-2F84E9BE3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231B1-FBE5-F9D2-5B89-5973EAA62E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FBDCCB-C599-DD8B-3688-5682B6817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A99B9F-519A-7194-C72C-9C55C37C8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2038C1-3DC0-8859-C0F6-C3326A2E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532D9-D08A-62D9-57CA-4F7F0733E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3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7612C-55A8-02FB-859B-2D0C7DEBB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913FC1-8D1F-73C2-60F9-0955DC82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17624C-A78C-9AB9-F3D2-9B4CCD4E5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4EEA73-F6A2-A34D-BAEC-4CA23D0E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7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34CF20-7395-9B2F-8E23-DF433972F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9E769C-44AB-63E0-FECC-995E1B58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AB88DF-7B30-B97D-BB9A-371165BDD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8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B0656-17CC-F316-BD0C-105D8DB5E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FE738-3B93-5B4B-1B2D-D2EA3C320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84653F-15C9-1ADF-7EE7-30508FD303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7D4E3-292B-2D34-E906-BD96D5651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49E4C-96DE-8C8E-6D3A-D41F595B5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EB0DF8-BEA7-D7FF-678D-3EC41336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05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A984B-2DDD-1970-B940-55573AF7C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3D275-921A-7646-6CC8-D66D27533B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16DFE0-4EC3-28AE-4904-939561E90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3FC7F-1C06-D926-1736-F506CC3E4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06281-3F50-01F1-D689-8A484DE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FDAF9-5A29-836D-C093-A5A511D70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5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04809-BE41-F5E2-3F5C-ADEBFF685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D2C6F-6DA1-21C2-7DE0-CBA9EDEE3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AAD58-54E2-8DFC-781F-788E92AC9D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2A98D-2AF4-484D-953B-C291610AAF75}" type="datetimeFigureOut">
              <a:rPr lang="en-US" smtClean="0"/>
              <a:t>4/18/23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C37A4-FEF9-555C-F75A-8D73BBF3A7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64051-5CD9-A03A-DF54-918957DD4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522C1-135B-44E9-A8E9-8A84A1F93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4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2884B-A30F-448F-5E0C-A71B836B6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5775" y="757238"/>
            <a:ext cx="11258550" cy="3643311"/>
          </a:xfrm>
        </p:spPr>
        <p:txBody>
          <a:bodyPr>
            <a:noAutofit/>
          </a:bodyPr>
          <a:lstStyle/>
          <a:p>
            <a:pPr algn="l"/>
            <a:r>
              <a:rPr lang="en-GB" sz="4800" b="1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Assessment of Infection Prevention Control Measures in Selected Health Care </a:t>
            </a:r>
            <a:r>
              <a:rPr lang="en-GB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Facilities</a:t>
            </a:r>
            <a:r>
              <a:rPr lang="en-GB" sz="4800" b="1" dirty="0">
                <a:effectLst/>
                <a:latin typeface="Cambria" panose="02040503050406030204" pitchFamily="18" charset="0"/>
                <a:ea typeface="Calibri" panose="020F0502020204030204" pitchFamily="34" charset="0"/>
              </a:rPr>
              <a:t> in South Mugirango Sub- County, Kisii County , Kenya</a:t>
            </a:r>
            <a:br>
              <a:rPr lang="en-US" sz="4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488581-E4D4-C188-901F-546C76CA1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3911124"/>
            <a:ext cx="914400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Sarah Kwamboka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Joseph Adoyo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Sarah Maru 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l"/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MOH-Kisii County</a:t>
            </a:r>
          </a:p>
          <a:p>
            <a:pPr algn="l"/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MOH-H/Bay County</a:t>
            </a:r>
          </a:p>
          <a:p>
            <a:pPr algn="l"/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LVCT-Health 95</a:t>
            </a:r>
            <a:endParaRPr lang="en-US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3" name="Picture 5">
            <a:extLst>
              <a:ext uri="{FF2B5EF4-FFF2-40B4-BE49-F238E27FC236}">
                <a16:creationId xmlns:a16="http://schemas.microsoft.com/office/drawing/2014/main" id="{CCC4ECF3-A714-6ADD-F9EF-964564389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637" y="5453063"/>
            <a:ext cx="1028700" cy="86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5">
            <a:extLst>
              <a:ext uri="{FF2B5EF4-FFF2-40B4-BE49-F238E27FC236}">
                <a16:creationId xmlns:a16="http://schemas.microsoft.com/office/drawing/2014/main" id="{3995CAA1-2D8E-1042-CC08-19C971F38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737" y="5719763"/>
            <a:ext cx="1004888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3">
            <a:extLst>
              <a:ext uri="{FF2B5EF4-FFF2-40B4-BE49-F238E27FC236}">
                <a16:creationId xmlns:a16="http://schemas.microsoft.com/office/drawing/2014/main" id="{ECEA482B-FA57-941F-4964-9640855F1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762" y="5453063"/>
            <a:ext cx="11080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6">
            <a:extLst>
              <a:ext uri="{FF2B5EF4-FFF2-40B4-BE49-F238E27FC236}">
                <a16:creationId xmlns:a16="http://schemas.microsoft.com/office/drawing/2014/main" id="{00473C29-88C6-18E6-B654-1EDDD7CC9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637" y="4757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69E87134-4544-36E9-5581-046EA7840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637" y="52149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C397EE8F-672D-28A1-391E-7F46A1031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637" y="56721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							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412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46933-9765-1149-E9FA-13B6F8D58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0"/>
            <a:ext cx="10810875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14852-334F-8CB9-0AA7-0F272C826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1325564"/>
            <a:ext cx="11201399" cy="5418136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2019, the world experienced unprecedented outbreak of  COVID-19.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World Health Organization recommended strict adherence to infection prevention and control (IPC) measures as a key strategy to overcome spread of COVID-19.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Kenya Ministry of Health  issued IPC recommendations in health care facilities (HCF) to mitigate COVID-19 spread.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assessed  implementation of IPC in public HCF in South Mugirango Sub- County, </a:t>
            </a:r>
            <a:r>
              <a:rPr lang="en-GB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Kisii</a:t>
            </a:r>
            <a: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County, Kenya.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5">
            <a:extLst>
              <a:ext uri="{FF2B5EF4-FFF2-40B4-BE49-F238E27FC236}">
                <a16:creationId xmlns:a16="http://schemas.microsoft.com/office/drawing/2014/main" id="{9208A39D-9C60-A18C-A796-F77A00589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537" y="5541961"/>
            <a:ext cx="1028700" cy="86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Picture 15">
            <a:extLst>
              <a:ext uri="{FF2B5EF4-FFF2-40B4-BE49-F238E27FC236}">
                <a16:creationId xmlns:a16="http://schemas.microsoft.com/office/drawing/2014/main" id="{C5107A7C-C6A2-A8D3-AE6A-15F01271D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637" y="5808661"/>
            <a:ext cx="1004888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13">
            <a:extLst>
              <a:ext uri="{FF2B5EF4-FFF2-40B4-BE49-F238E27FC236}">
                <a16:creationId xmlns:a16="http://schemas.microsoft.com/office/drawing/2014/main" id="{04593A59-88EE-1948-56EE-2355130E9F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662" y="5541961"/>
            <a:ext cx="11080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B417B93-A976-53E7-5824-22C989D3C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537" y="484663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59FCFC-2002-ADCC-97E5-3B74B93C1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537" y="530383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2600AF-6C16-F7C7-95CB-B61BFDE43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537" y="576103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							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1849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3AD0E-C4F5-3BBB-F4D8-32A91D65A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175B1-6923-27C5-12EB-BBEC72DCD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79864"/>
            <a:ext cx="10906125" cy="5420950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cross-sectional assessment between June-July 2022 among purposely selected HCF, that is, 17 Kenya Essential Package for Health (KEPH) in levels 2 to 4 </a:t>
            </a:r>
          </a:p>
          <a:p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</a:t>
            </a:r>
            <a: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tandard IPC checklist was used to assess four IPC elements: administrative policies focused on safety, engineering design to reduce risk, environmental controls (ECs) and use of personal protective equipment (PPE)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HCF performance was categorised as acceptable (&gt;50% average score per sub-elements) and overall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used descriptive statistics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5">
            <a:extLst>
              <a:ext uri="{FF2B5EF4-FFF2-40B4-BE49-F238E27FC236}">
                <a16:creationId xmlns:a16="http://schemas.microsoft.com/office/drawing/2014/main" id="{00474B32-6C4E-41BE-F46C-CBA08D5FF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5559061"/>
            <a:ext cx="1028700" cy="86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Picture 15">
            <a:extLst>
              <a:ext uri="{FF2B5EF4-FFF2-40B4-BE49-F238E27FC236}">
                <a16:creationId xmlns:a16="http://schemas.microsoft.com/office/drawing/2014/main" id="{A3AE139D-362E-A125-B6BA-FB61EA82D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813" y="5825761"/>
            <a:ext cx="1004888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13">
            <a:extLst>
              <a:ext uri="{FF2B5EF4-FFF2-40B4-BE49-F238E27FC236}">
                <a16:creationId xmlns:a16="http://schemas.microsoft.com/office/drawing/2014/main" id="{4197B7DD-A5EA-EAED-50C3-F113F3B0A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6838" y="5559061"/>
            <a:ext cx="11080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3B2A180-454B-38EB-CCE9-C3343CD71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4713" y="486373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B6244-4B92-B712-ECE5-9EE9C3C5C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4713" y="532093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778370-94A3-A5F5-C6C3-5B2F473AA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4713" y="577813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							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60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D5747-0FE4-5504-681A-FF2E2B8E9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997"/>
            <a:ext cx="10515600" cy="919145"/>
          </a:xfrm>
        </p:spPr>
        <p:txBody>
          <a:bodyPr/>
          <a:lstStyle/>
          <a:p>
            <a:r>
              <a:rPr lang="en-US" b="1" dirty="0"/>
              <a:t>          RESULTS-1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9D2475-026A-6067-127E-A8ABEE9FB0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908384"/>
              </p:ext>
            </p:extLst>
          </p:nvPr>
        </p:nvGraphicFramePr>
        <p:xfrm>
          <a:off x="611366" y="1017142"/>
          <a:ext cx="11220450" cy="5611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64292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D2C77-78D5-2DEF-82E9-CCF704949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88" y="365125"/>
            <a:ext cx="11110912" cy="795855"/>
          </a:xfrm>
        </p:spPr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              RESULTS-2</a:t>
            </a:r>
            <a:endParaRPr lang="en-US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472B251-C9FE-23BC-10AE-0584F234F7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01544"/>
              </p:ext>
            </p:extLst>
          </p:nvPr>
        </p:nvGraphicFramePr>
        <p:xfrm>
          <a:off x="242888" y="1551398"/>
          <a:ext cx="11487150" cy="5306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3304037-1753-7A91-5A05-62380F6234C2}"/>
              </a:ext>
            </a:extLst>
          </p:cNvPr>
          <p:cNvSpPr txBox="1"/>
          <p:nvPr/>
        </p:nvSpPr>
        <p:spPr>
          <a:xfrm>
            <a:off x="7849456" y="1140432"/>
            <a:ext cx="38805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Majority 76% (13/17) of HCF had at least one IPC trained health care worker (HCW)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989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136A1-63AA-E5AE-4C7E-DDB1C2E6C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5565"/>
            <a:ext cx="10515600" cy="826675"/>
          </a:xfrm>
        </p:spPr>
        <p:txBody>
          <a:bodyPr/>
          <a:lstStyle/>
          <a:p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RESULTS-3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432333-B026-D364-1B49-88B8D747A0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9513865"/>
              </p:ext>
            </p:extLst>
          </p:nvPr>
        </p:nvGraphicFramePr>
        <p:xfrm>
          <a:off x="357189" y="914400"/>
          <a:ext cx="11630024" cy="5743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2074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1291B-E21F-5445-6C79-010975560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254" y="-364340"/>
            <a:ext cx="10515600" cy="1325563"/>
          </a:xfrm>
        </p:spPr>
        <p:txBody>
          <a:bodyPr/>
          <a:lstStyle/>
          <a:p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RESULTS-4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1C3459-0903-269D-45B4-BDD6A87779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284414"/>
              </p:ext>
            </p:extLst>
          </p:nvPr>
        </p:nvGraphicFramePr>
        <p:xfrm>
          <a:off x="678094" y="961224"/>
          <a:ext cx="10675706" cy="5215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648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A4C-4D67-6DC6-8C09-C9F475CB7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0D16E-D8AB-909F-1512-EC0C9B474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4" y="1825625"/>
            <a:ext cx="10696575" cy="4351338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Prioritizing training, engineering design to reduce risk, and use of PPE elements in the implementation of IPC elements may be adopted to improve safety for all HCWs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Prioritizing KEPH level 2 HCF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across all the four IPC measures is core.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3" name="Picture 5">
            <a:extLst>
              <a:ext uri="{FF2B5EF4-FFF2-40B4-BE49-F238E27FC236}">
                <a16:creationId xmlns:a16="http://schemas.microsoft.com/office/drawing/2014/main" id="{B7651778-1C21-B7A4-8E15-9A9485FE6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50" y="5195887"/>
            <a:ext cx="1028700" cy="86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1" name="Picture 15">
            <a:extLst>
              <a:ext uri="{FF2B5EF4-FFF2-40B4-BE49-F238E27FC236}">
                <a16:creationId xmlns:a16="http://schemas.microsoft.com/office/drawing/2014/main" id="{6F45C4A7-9275-87D0-9B1E-C6B6C4AC0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550" y="5462587"/>
            <a:ext cx="1004888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13">
            <a:extLst>
              <a:ext uri="{FF2B5EF4-FFF2-40B4-BE49-F238E27FC236}">
                <a16:creationId xmlns:a16="http://schemas.microsoft.com/office/drawing/2014/main" id="{05AC1DD1-E2EA-D673-B5B5-5A79EA223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195887"/>
            <a:ext cx="11080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2F175C98-A7AA-5D57-0761-82C88D5A6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450056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EF07AE5-5686-21EE-C911-376FF3FF6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495776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DFFBFCF-F1B3-518C-26CB-70A43CBC7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541496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							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2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9E34C-EA3D-A80A-487B-AB7BA6275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4" y="365126"/>
            <a:ext cx="5786439" cy="706437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APPRECIATION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566C89-F737-5C92-56EC-853BD63D5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43" y="1071563"/>
            <a:ext cx="1762125" cy="1476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468DB0E-6C1C-2422-B8AB-08975633DA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940" y="2062917"/>
            <a:ext cx="1476375" cy="14763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875FDE2-FEB3-0415-7788-68641B897F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018" y="2789077"/>
            <a:ext cx="1476375" cy="14763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9A87584-F671-7590-F4FB-F0A698EC20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775" y="4446425"/>
            <a:ext cx="1847850" cy="12382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9D7442D-B7EE-2758-826F-2676ED6AF6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442" y="3777295"/>
            <a:ext cx="2105867" cy="1238250"/>
          </a:xfrm>
          <a:prstGeom prst="rect">
            <a:avLst/>
          </a:prstGeom>
        </p:spPr>
      </p:pic>
      <p:sp>
        <p:nvSpPr>
          <p:cNvPr id="17" name="Rectangle 4">
            <a:extLst>
              <a:ext uri="{FF2B5EF4-FFF2-40B4-BE49-F238E27FC236}">
                <a16:creationId xmlns:a16="http://schemas.microsoft.com/office/drawing/2014/main" id="{08B3B8F3-FE25-9144-3587-74FFF7F7E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3775" y="47996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FF1CD75C-C5CD-69FB-37C8-2C3A8179F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3775" y="52568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B169043B-B81D-5E82-ED1F-A4DA72309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3775" y="57140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							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0929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410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Times New Roman</vt:lpstr>
      <vt:lpstr>Office Theme</vt:lpstr>
      <vt:lpstr>Assessment of Infection Prevention Control Measures in Selected Health Care Facilities in South Mugirango Sub- County, Kisii County , Kenya </vt:lpstr>
      <vt:lpstr>BACKGROUND</vt:lpstr>
      <vt:lpstr>METHODS</vt:lpstr>
      <vt:lpstr>          RESULTS-1</vt:lpstr>
      <vt:lpstr>               RESULTS-2</vt:lpstr>
      <vt:lpstr>RESULTS-3</vt:lpstr>
      <vt:lpstr>RESULTS-4</vt:lpstr>
      <vt:lpstr>CONCLUSION</vt:lpstr>
      <vt:lpstr>APPRECIATION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Infection Prevention Control Measures In Selected Health Care Facilities In South Mugirango Sub- County, Kisii County , Kenya</dc:title>
  <dc:creator>Administrator</dc:creator>
  <cp:lastModifiedBy>Administrator</cp:lastModifiedBy>
  <cp:revision>12</cp:revision>
  <dcterms:created xsi:type="dcterms:W3CDTF">2023-04-18T12:50:19Z</dcterms:created>
  <dcterms:modified xsi:type="dcterms:W3CDTF">2023-04-19T04:54:32Z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2023-05-04T04:21:59Z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75bb2e8d-9f86-4896-b031-6dd4d0c7abd7</vt:lpwstr>
  </property>
  <property fmtid="{D5CDD505-2E9C-101B-9397-08002B2CF9AE}" pid="8" name="MSIP_Label_8af03ff0-41c5-4c41-b55e-fabb8fae94be_ContentBits">
    <vt:lpwstr>0</vt:lpwstr>
  </property>
</Properties>
</file>