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81" r:id="rId2"/>
    <p:sldId id="283" r:id="rId3"/>
    <p:sldId id="265" r:id="rId4"/>
    <p:sldId id="286" r:id="rId5"/>
    <p:sldId id="292" r:id="rId6"/>
    <p:sldId id="293" r:id="rId7"/>
    <p:sldId id="295" r:id="rId8"/>
    <p:sldId id="308" r:id="rId9"/>
    <p:sldId id="309" r:id="rId10"/>
    <p:sldId id="296" r:id="rId11"/>
    <p:sldId id="304" r:id="rId12"/>
    <p:sldId id="300" r:id="rId13"/>
    <p:sldId id="25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Respondents - left</a:t>
            </a:r>
            <a:r>
              <a:rPr lang="en-US" baseline="0"/>
              <a:t> over medication use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'left overs '!$C$2</c:f>
              <c:strCache>
                <c:ptCount val="1"/>
                <c:pt idx="0">
                  <c:v>% Respondents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3333333333333332E-3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'left overs '!$A$3:$A$4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'left overs '!$C$3:$C$4</c:f>
              <c:numCache>
                <c:formatCode>0.0</c:formatCode>
                <c:ptCount val="2"/>
                <c:pt idx="0">
                  <c:v>48.350253807106597</c:v>
                </c:pt>
                <c:pt idx="1">
                  <c:v>51.649746192893396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472480"/>
        <c:axId val="287466208"/>
        <c:axId val="0"/>
      </c:bar3DChart>
      <c:catAx>
        <c:axId val="28747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466208"/>
        <c:crosses val="autoZero"/>
        <c:auto val="1"/>
        <c:lblAlgn val="ctr"/>
        <c:lblOffset val="100"/>
        <c:noMultiLvlLbl val="0"/>
      </c:catAx>
      <c:valAx>
        <c:axId val="28746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47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Respondents - shared drugs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'Shared drugs '!$C$2</c:f>
              <c:strCache>
                <c:ptCount val="1"/>
                <c:pt idx="0">
                  <c:v>% Respondents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5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777777777777777"/>
                  <c:y val="-0.20370370370370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'Shared drugs '!$A$3:$A$5</c:f>
              <c:strCache>
                <c:ptCount val="2"/>
                <c:pt idx="0">
                  <c:v>YES </c:v>
                </c:pt>
                <c:pt idx="1">
                  <c:v>NO</c:v>
                </c:pt>
              </c:strCache>
            </c:strRef>
          </c:cat>
          <c:val>
            <c:numRef>
              <c:f>'Shared drugs '!$C$3:$C$5</c:f>
              <c:numCache>
                <c:formatCode>0.0</c:formatCode>
                <c:ptCount val="3"/>
                <c:pt idx="0">
                  <c:v>46.827411167512686</c:v>
                </c:pt>
                <c:pt idx="1">
                  <c:v>53.172588832487314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223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299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454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34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60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8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82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84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34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51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14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08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24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12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f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f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/>
              <a:t>                                          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668740" y="2060812"/>
            <a:ext cx="10685060" cy="186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KNOWLEDGE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ATTITUDES AND PRACTICES OF ANTIBIOTICS USE AMONG PATIENTS AT KAYOLE II HOSPITAL, EMBAKASI WEST SUB-COUNTY, NAIROBI CITY,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KENYA</a:t>
            </a:r>
          </a:p>
          <a:p>
            <a:pPr marL="22860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</a:t>
            </a:r>
            <a:r>
              <a:rPr lang="en-US" sz="2400" baseline="30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IPNET CONFERENCE, 9</a:t>
            </a:r>
            <a:r>
              <a:rPr lang="en-US" sz="2400" baseline="30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to 12 May 2023</a:t>
            </a:r>
          </a:p>
          <a:p>
            <a:pPr marL="22860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Presenter: Esther </a:t>
            </a:r>
            <a:r>
              <a:rPr lang="en-US" sz="2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Sankale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0246" y="2659459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8746"/>
            <a:ext cx="1404239" cy="93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7" y="4329133"/>
            <a:ext cx="3660230" cy="19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1411406" y="187298"/>
            <a:ext cx="9775800" cy="72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>
              <a:buSzPts val="4400"/>
            </a:pP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</a:t>
            </a:r>
            <a:r>
              <a:rPr lang="en-US" sz="4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ecommendations</a:t>
            </a:r>
            <a:r>
              <a:rPr lang="en-US" sz="3600" dirty="0">
                <a:latin typeface="Tahoma" panose="020B0604030504040204" charset="0"/>
                <a:cs typeface="Tahoma" panose="020B0604030504040204" charset="0"/>
              </a:rPr>
              <a:t/>
            </a:r>
            <a:br>
              <a:rPr lang="en-US" sz="3600" dirty="0">
                <a:latin typeface="Tahoma" panose="020B0604030504040204" charset="0"/>
                <a:cs typeface="Tahoma" panose="020B0604030504040204" charset="0"/>
              </a:rPr>
            </a:b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600501" y="805217"/>
            <a:ext cx="8207990" cy="5866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Stop overuse and misuse of antibiotics by: </a:t>
            </a:r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0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Seek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advice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from qualified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health professional before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antibiotics use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 adhere to advice </a:t>
            </a:r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Support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multi-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sectoral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national action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plan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AMR</a:t>
            </a:r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Develop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enforce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regulations to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stop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overuse/misuse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Educate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family and friends about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AMR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Prevent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spread of infection by: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Washing hands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regularly, hygienic food preparation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and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vaccinations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driven decision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making</a:t>
            </a:r>
            <a:endParaRPr lang="en-US" sz="2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6623"/>
            <a:ext cx="859611" cy="554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393" y="3005678"/>
            <a:ext cx="2084324" cy="172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491" y="4864134"/>
            <a:ext cx="2079620" cy="1528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29" y="914400"/>
            <a:ext cx="1875126" cy="18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Conclusion</a:t>
            </a:r>
            <a:endParaRPr sz="3600" b="1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397125"/>
            <a:ext cx="10515600" cy="4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Most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respondents had low knowledge on antibiotic resistance and inappropriate practice towards antibiotics use. </a:t>
            </a:r>
            <a:endParaRPr lang="en-US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Holistic approach to promote proper use of antibiotics should take into account all implementers; healthcare providers &amp; community, including 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parents/guardians, urge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 educational programs using all 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means reduce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antimicrobial 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7" y="6072229"/>
            <a:ext cx="847417" cy="55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43" y="5186149"/>
            <a:ext cx="4489981" cy="1440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143" y="0"/>
            <a:ext cx="2185215" cy="14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5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>
              <a:buSzPts val="4400"/>
            </a:pPr>
            <a:r>
              <a:rPr lang="en-US" sz="4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Evidence-based interventions </a:t>
            </a: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sz="3600" b="1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446663"/>
            <a:ext cx="5985681" cy="473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endParaRPr sz="1600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6623"/>
            <a:ext cx="859611" cy="554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1028" y="2315232"/>
            <a:ext cx="4268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CME on AMR</a:t>
            </a:r>
            <a:endParaRPr lang="en-US" altLang="th-TH" sz="1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16" y="2852383"/>
            <a:ext cx="3166971" cy="2879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43" y="1617376"/>
            <a:ext cx="6858594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4433"/>
            <a:ext cx="5274926" cy="3386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71A8C06E-1F6D-4A05-9397-02A9B6AE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3367"/>
          </a:xfrm>
        </p:spPr>
        <p:txBody>
          <a:bodyPr/>
          <a:lstStyle/>
          <a:p>
            <a:r>
              <a:rPr lang="en-US" sz="3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Authors</a:t>
            </a:r>
            <a:endParaRPr lang="x-none" sz="3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C855C31C-B198-430E-BC68-925A0FCAA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x-none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29372"/>
              </p:ext>
            </p:extLst>
          </p:nvPr>
        </p:nvGraphicFramePr>
        <p:xfrm>
          <a:off x="736630" y="1418492"/>
          <a:ext cx="10304410" cy="5098129"/>
        </p:xfrm>
        <a:graphic>
          <a:graphicData uri="http://schemas.openxmlformats.org/drawingml/2006/table">
            <a:tbl>
              <a:tblPr firstRow="1" bandRow="1"/>
              <a:tblGrid>
                <a:gridCol w="4748988"/>
                <a:gridCol w="537621"/>
                <a:gridCol w="5017801"/>
              </a:tblGrid>
              <a:tr h="3084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 row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6D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</a:tr>
              <a:tr h="256006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Esther 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Sankale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RCN/</a:t>
                      </a: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BScPH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Sub-County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IPC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Coordinator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Embakasi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West.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branicesan@gmail.com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IPC  MENTOR</a:t>
                      </a:r>
                    </a:p>
                    <a:p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Stanley </a:t>
                      </a:r>
                      <a:r>
                        <a:rPr lang="en-US" sz="20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Maburi</a:t>
                      </a: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</a:t>
                      </a:r>
                      <a:endParaRPr lang="en-US" sz="20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Facility</a:t>
                      </a:r>
                      <a:r>
                        <a:rPr lang="en-US" sz="20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Health Records I. Officer</a:t>
                      </a:r>
                      <a:endParaRPr lang="en-US" sz="20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Kayole</a:t>
                      </a: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 SC Hospital, (smaburi84@gmail.com) </a:t>
                      </a:r>
                      <a:endParaRPr lang="en-US" sz="2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>
                    <a:lnL w="381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</a:tr>
              <a:tr h="249249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Gladys </a:t>
                      </a:r>
                      <a:r>
                        <a:rPr lang="en-US" sz="20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Kioko</a:t>
                      </a:r>
                      <a:endParaRPr lang="en-US" sz="20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Embakasi</a:t>
                      </a: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West </a:t>
                      </a: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Sub-county Pharmacist, </a:t>
                      </a: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Nairobi County </a:t>
                      </a:r>
                      <a:endParaRPr lang="en-US" sz="20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gladyskioko@gmail.com</a:t>
                      </a:r>
                      <a:endParaRPr lang="en-US" sz="2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0375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 marL="68580" marR="68580">
                    <a:lnL w="12700" cmpd="sng">
                      <a:solidFill>
                        <a:sysClr val="window" lastClr="FFFFFF"/>
                      </a:solidFill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Carolyne Magiri, </a:t>
                      </a:r>
                      <a:endParaRPr lang="it-IT" sz="20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County IPC Coordinator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Nairobi </a:t>
                      </a:r>
                      <a:r>
                        <a:rPr lang="it-IT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County </a:t>
                      </a:r>
                      <a:endParaRPr lang="it-IT" sz="20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</a:t>
                      </a:r>
                      <a:r>
                        <a:rPr lang="it-IT" sz="2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cmagiri@gmail.com)</a:t>
                      </a:r>
                      <a:endParaRPr lang="en-US" sz="2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68580" marR="68580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5323"/>
            <a:ext cx="942953" cy="6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outline</a:t>
            </a:r>
            <a:endParaRPr sz="3600" b="1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562708" y="1594338"/>
            <a:ext cx="10222523" cy="458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Methods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result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Conclusion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American Typewriter" panose="02090604020004020304" pitchFamily="18" charset="77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American Typewriter" panose="02090604020004020304" pitchFamily="18" charset="77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American Typewriter" panose="02090604020004020304" pitchFamily="18" charset="77"/>
                <a:sym typeface="+mn-ea"/>
              </a:rPr>
              <a:t>Antibiotic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American Typewriter" panose="02090604020004020304" pitchFamily="18" charset="77"/>
                <a:sym typeface="+mn-ea"/>
              </a:rPr>
              <a:t>overuse: a key driver of antimicrobial resistance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American Typewriter" panose="02090604020004020304" pitchFamily="18" charset="77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1168"/>
            <a:ext cx="838200" cy="557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937" y="2190891"/>
            <a:ext cx="3698544" cy="34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>
                <a:latin typeface="Tahoma" panose="020B0604030504040204" charset="0"/>
                <a:cs typeface="Tahoma" panose="020B0604030504040204" charset="0"/>
              </a:rPr>
              <a:t>Introduction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375138" y="1825625"/>
            <a:ext cx="1097866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Infection causing bacteria’s are becoming increasingly resistant to the antibiotics used to treat them, and antimicrobial resistance is becoming a global public health challenge, which has been accelerated by the inappropriate use of antibiotics 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worldwide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1" y="1825625"/>
            <a:ext cx="1026523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50000"/>
              </a:lnSpc>
              <a:spcBef>
                <a:spcPts val="750"/>
              </a:spcBef>
              <a:buClrTx/>
            </a:pP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" y="6050541"/>
            <a:ext cx="841321" cy="55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82" y="4506962"/>
            <a:ext cx="1812878" cy="18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53514" y="382930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Calibri"/>
              </a:rPr>
              <a:t>Methodology </a:t>
            </a:r>
            <a:endParaRPr sz="3600" b="1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218364" y="1463722"/>
            <a:ext cx="11573302" cy="492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cross-sectional descriptive study was employed to obtain a sample size of 850 patients visiting the facility for 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2months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purposive sampling was done to pick the facility and a structured questionnaire was used to collect the data which included demographic information and antibiotic 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was entered and analyzed using </a:t>
            </a: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Excel </a:t>
            </a:r>
          </a:p>
          <a:p>
            <a:pPr marL="635000" indent="-4572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total of 788 patients fulfilled the inclusion criteria, and were included in the study</a:t>
            </a:r>
            <a:endParaRPr sz="2800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3172"/>
            <a:ext cx="85351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1278886" y="274773"/>
            <a:ext cx="8929639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Results</a:t>
            </a:r>
            <a:endParaRPr sz="3600" b="1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078173"/>
            <a:ext cx="10515600" cy="509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7" y="6072229"/>
            <a:ext cx="847417" cy="554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187355"/>
            <a:ext cx="4552667" cy="2394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2878" y="1078173"/>
            <a:ext cx="55682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</a:t>
            </a:r>
            <a:r>
              <a:rPr lang="en-ZA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 </a:t>
            </a:r>
            <a:r>
              <a:rPr lang="en-ZA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age band of 20-25 years 14.1% (111) of respondent were the most patients who attended the </a:t>
            </a:r>
            <a:r>
              <a:rPr lang="en-ZA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facility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about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(40%) were in the age between 20 and 35 years (n = 313).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Whereas, on patients,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children with age less than 5 years were the minority 44.2% (n = 348), and 55.8% (n = 440) were over 5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years old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98" y="3690763"/>
            <a:ext cx="4552667" cy="25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579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lvl="0">
              <a:buSzPts val="4400"/>
            </a:pPr>
            <a:r>
              <a:rPr lang="en-US" sz="3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Results</a:t>
            </a:r>
            <a:endParaRPr sz="3600" b="1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14" y="6072229"/>
            <a:ext cx="853514" cy="55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02" y="1240336"/>
            <a:ext cx="4633520" cy="48318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4890" y="1535867"/>
            <a:ext cx="4176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Total of unemployed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patients 31.0% (244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patients who attended the facility during the period with the self-employed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representing 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23.6% (186) </a:t>
            </a:r>
          </a:p>
        </p:txBody>
      </p:sp>
    </p:spTree>
    <p:extLst>
      <p:ext uri="{BB962C8B-B14F-4D97-AF65-F5344CB8AC3E}">
        <p14:creationId xmlns:p14="http://schemas.microsoft.com/office/powerpoint/2010/main" val="26830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672425" y="183965"/>
            <a:ext cx="9775800" cy="49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4400"/>
            </a:pPr>
            <a:r>
              <a:rPr lang="en-US" sz="3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Results</a:t>
            </a:r>
            <a:endParaRPr sz="3600" b="1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397125"/>
            <a:ext cx="10515600" cy="4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endParaRPr lang="en-US" dirty="0" smtClean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en-US" dirty="0"/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17" y="6072229"/>
            <a:ext cx="847417" cy="554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28848" y="2858918"/>
            <a:ext cx="3848668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193547"/>
              </p:ext>
            </p:extLst>
          </p:nvPr>
        </p:nvGraphicFramePr>
        <p:xfrm>
          <a:off x="672426" y="3848111"/>
          <a:ext cx="4964100" cy="277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808277"/>
              </p:ext>
            </p:extLst>
          </p:nvPr>
        </p:nvGraphicFramePr>
        <p:xfrm>
          <a:off x="6453389" y="3684896"/>
          <a:ext cx="5078969" cy="281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25" y="792367"/>
            <a:ext cx="4321655" cy="2994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9411" y="682388"/>
            <a:ext cx="4584589" cy="26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593725"/>
            <a:ext cx="97758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SzPts val="4400"/>
            </a:pPr>
            <a:r>
              <a:rPr lang="en-US" sz="36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Results</a:t>
            </a:r>
            <a:endParaRPr sz="3600" b="1" dirty="0">
              <a:solidFill>
                <a:schemeClr val="dk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  <a:sym typeface="Calibri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16591" y="1256639"/>
            <a:ext cx="10515600" cy="4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Prevalence of anti-microbial misuse was 44.0% (N=350) among participants with primary education level and 23% (n = 182) among participants with tertiary education </a:t>
            </a:r>
            <a:r>
              <a:rPr lang="en-US" sz="2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level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207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Respondents practice on the inappropriate use of antibiotics was as follows; used without doctor’s prescription 45.2% (n=356), non-adherence 36.7 (n=289), used left-over 48% (n=407) and share antibiotics 46.8% </a:t>
            </a:r>
          </a:p>
          <a:p>
            <a:pPr marL="520700">
              <a:lnSpc>
                <a:spcPct val="150000"/>
              </a:lnSpc>
              <a:spcBef>
                <a:spcPts val="0"/>
              </a:spcBef>
              <a:buSzPts val="2800"/>
            </a:pP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Only 10.1% (n = 80) had the knowledge that misuse of antibiotics can lead to antimicrobial resistance</a:t>
            </a:r>
          </a:p>
          <a:p>
            <a:pPr marL="228600" indent="-50800">
              <a:lnSpc>
                <a:spcPct val="150000"/>
              </a:lnSpc>
              <a:spcBef>
                <a:spcPts val="0"/>
              </a:spcBef>
              <a:buSzPts val="2800"/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7" y="6072229"/>
            <a:ext cx="847417" cy="554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80" y="6072229"/>
            <a:ext cx="6449135" cy="8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_THEME_TEMPLATE_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489</Words>
  <Application>Microsoft Office PowerPoint</Application>
  <PresentationFormat>Widescreen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American Typewriter</vt:lpstr>
      <vt:lpstr>Arial</vt:lpstr>
      <vt:lpstr>Calibri</vt:lpstr>
      <vt:lpstr>Microsoft Sans Serif</vt:lpstr>
      <vt:lpstr>Tahoma</vt:lpstr>
      <vt:lpstr>Times New Roman</vt:lpstr>
      <vt:lpstr>Wingdings</vt:lpstr>
      <vt:lpstr>POI_THEME_TEMPLATE_DESIGN</vt:lpstr>
      <vt:lpstr>                                          </vt:lpstr>
      <vt:lpstr>Authors</vt:lpstr>
      <vt:lpstr>outline</vt:lpstr>
      <vt:lpstr>Introduction</vt:lpstr>
      <vt:lpstr>Methodology </vt:lpstr>
      <vt:lpstr>Results</vt:lpstr>
      <vt:lpstr>Results</vt:lpstr>
      <vt:lpstr>Results</vt:lpstr>
      <vt:lpstr>Results</vt:lpstr>
      <vt:lpstr>Recommendations </vt:lpstr>
      <vt:lpstr>Conclusion</vt:lpstr>
      <vt:lpstr>Evidence-based interventions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</dc:creator>
  <cp:lastModifiedBy>Microsoft account</cp:lastModifiedBy>
  <cp:revision>120</cp:revision>
  <dcterms:modified xsi:type="dcterms:W3CDTF">2023-05-08T08:07:49Z</dcterms:modified>
</cp:coreProperties>
</file>