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70" r:id="rId3"/>
    <p:sldId id="257" r:id="rId4"/>
    <p:sldId id="271" r:id="rId5"/>
    <p:sldId id="272" r:id="rId6"/>
    <p:sldId id="273" r:id="rId7"/>
    <p:sldId id="274" r:id="rId8"/>
    <p:sldId id="275" r:id="rId9"/>
    <p:sldId id="276" r:id="rId10"/>
    <p:sldId id="277"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US" sz="2400" b="1">
                <a:latin typeface="Gill Sans MT" panose="020B0502020104020203" pitchFamily="34" charset="0"/>
              </a:rPr>
              <a:t>Surgical</a:t>
            </a:r>
            <a:r>
              <a:rPr lang="en-US" sz="2400" b="1" baseline="0">
                <a:latin typeface="Gill Sans MT" panose="020B0502020104020203" pitchFamily="34" charset="0"/>
              </a:rPr>
              <a:t> care bundle elements implemented &amp;SSI rate</a:t>
            </a:r>
            <a:endParaRPr lang="en-US" sz="2400" b="1">
              <a:latin typeface="Gill Sans MT" panose="020B0502020104020203" pitchFamily="34" charset="0"/>
            </a:endParaRPr>
          </a:p>
        </c:rich>
      </c:tx>
      <c:layout>
        <c:manualLayout>
          <c:xMode val="edge"/>
          <c:yMode val="edge"/>
          <c:x val="0.13322551407692743"/>
          <c:y val="6.3789868667917443E-2"/>
        </c:manualLayout>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w="25400">
          <a:noFill/>
        </a:ln>
        <a:effectLst/>
        <a:sp3d/>
      </c:spPr>
    </c:sideWall>
    <c:backWall>
      <c:thickness val="0"/>
      <c:spPr>
        <a:noFill/>
        <a:ln w="25400">
          <a:noFill/>
        </a:ln>
        <a:effectLst/>
        <a:sp3d/>
      </c:spPr>
    </c:backWall>
    <c:plotArea>
      <c:layout/>
      <c:bar3DChart>
        <c:barDir val="col"/>
        <c:grouping val="standard"/>
        <c:varyColors val="0"/>
        <c:ser>
          <c:idx val="0"/>
          <c:order val="0"/>
          <c:spPr>
            <a:solidFill>
              <a:schemeClr val="accent1"/>
            </a:solidFill>
            <a:ln>
              <a:noFill/>
            </a:ln>
            <a:effectLst/>
            <a:sp3d/>
          </c:spPr>
          <c:invertIfNegative val="0"/>
          <c:dLbls>
            <c:dLbl>
              <c:idx val="0"/>
              <c:layout>
                <c:manualLayout>
                  <c:x val="-2.3980815347722042E-3"/>
                  <c:y val="-5.253283302063790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7F5-4635-BD61-70C3E244FEE0}"/>
                </c:ext>
              </c:extLst>
            </c:dLbl>
            <c:dLbl>
              <c:idx val="1"/>
              <c:layout>
                <c:manualLayout>
                  <c:x val="-7.1942446043165905E-3"/>
                  <c:y val="-6.003752345215763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7F5-4635-BD61-70C3E244FEE0}"/>
                </c:ext>
              </c:extLst>
            </c:dLbl>
            <c:dLbl>
              <c:idx val="2"/>
              <c:layout>
                <c:manualLayout>
                  <c:x val="-2.1582733812949641E-2"/>
                  <c:y val="-0.1313320825515947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7F5-4635-BD61-70C3E244FEE0}"/>
                </c:ext>
              </c:extLst>
            </c:dLbl>
            <c:dLbl>
              <c:idx val="3"/>
              <c:layout>
                <c:manualLayout>
                  <c:x val="-2.6378896882493917E-2"/>
                  <c:y val="-0.1275797373358349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7F5-4635-BD61-70C3E244FEE0}"/>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Gill Sans MT" panose="020B0502020104020203"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Sheet1!$A$7:$A$10</c:f>
              <c:strCache>
                <c:ptCount val="4"/>
                <c:pt idx="0">
                  <c:v>Surgical prophylaxis</c:v>
                </c:pt>
                <c:pt idx="1">
                  <c:v>Hair removal by razor</c:v>
                </c:pt>
                <c:pt idx="2">
                  <c:v>Pre-operative RBS </c:v>
                </c:pt>
                <c:pt idx="3">
                  <c:v>SSI Rate</c:v>
                </c:pt>
              </c:strCache>
            </c:strRef>
          </c:cat>
          <c:val>
            <c:numRef>
              <c:f>Sheet1!$B$7:$B$10</c:f>
              <c:numCache>
                <c:formatCode>General</c:formatCode>
                <c:ptCount val="4"/>
                <c:pt idx="0">
                  <c:v>77.900000000000006</c:v>
                </c:pt>
                <c:pt idx="1">
                  <c:v>80.400000000000006</c:v>
                </c:pt>
                <c:pt idx="2">
                  <c:v>35.1</c:v>
                </c:pt>
                <c:pt idx="3">
                  <c:v>4.8</c:v>
                </c:pt>
              </c:numCache>
            </c:numRef>
          </c:val>
          <c:extLst>
            <c:ext xmlns:c16="http://schemas.microsoft.com/office/drawing/2014/chart" uri="{C3380CC4-5D6E-409C-BE32-E72D297353CC}">
              <c16:uniqueId val="{00000004-77F5-4635-BD61-70C3E244FEE0}"/>
            </c:ext>
          </c:extLst>
        </c:ser>
        <c:dLbls>
          <c:showLegendKey val="0"/>
          <c:showVal val="0"/>
          <c:showCatName val="0"/>
          <c:showSerName val="0"/>
          <c:showPercent val="0"/>
          <c:showBubbleSize val="0"/>
        </c:dLbls>
        <c:gapWidth val="150"/>
        <c:shape val="box"/>
        <c:axId val="568234143"/>
        <c:axId val="568234559"/>
        <c:axId val="497016031"/>
      </c:bar3DChart>
      <c:catAx>
        <c:axId val="568234143"/>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Gill Sans MT" panose="020B0502020104020203" pitchFamily="34" charset="0"/>
                <a:ea typeface="+mn-ea"/>
                <a:cs typeface="+mn-cs"/>
              </a:defRPr>
            </a:pPr>
            <a:endParaRPr lang="en-US"/>
          </a:p>
        </c:txPr>
        <c:crossAx val="568234559"/>
        <c:crosses val="autoZero"/>
        <c:auto val="1"/>
        <c:lblAlgn val="ctr"/>
        <c:lblOffset val="100"/>
        <c:noMultiLvlLbl val="0"/>
      </c:catAx>
      <c:valAx>
        <c:axId val="568234559"/>
        <c:scaling>
          <c:orientation val="minMax"/>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Gill Sans MT" panose="020B0502020104020203" pitchFamily="34" charset="0"/>
                <a:ea typeface="+mn-ea"/>
                <a:cs typeface="+mn-cs"/>
              </a:defRPr>
            </a:pPr>
            <a:endParaRPr lang="en-US"/>
          </a:p>
        </c:txPr>
        <c:crossAx val="568234143"/>
        <c:crosses val="autoZero"/>
        <c:crossBetween val="between"/>
        <c:dispUnits>
          <c:builtInUnit val="hundreds"/>
        </c:dispUnits>
      </c:valAx>
      <c:serAx>
        <c:axId val="497016031"/>
        <c:scaling>
          <c:orientation val="minMax"/>
        </c:scaling>
        <c:delete val="1"/>
        <c:axPos val="b"/>
        <c:majorTickMark val="none"/>
        <c:minorTickMark val="none"/>
        <c:tickLblPos val="nextTo"/>
        <c:crossAx val="568234559"/>
        <c:crosses val="autoZero"/>
      </c:ser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2500BC-FB99-43E6-8034-225E952BFF1D}" type="datetimeFigureOut">
              <a:rPr lang="en-US" smtClean="0"/>
              <a:t>05/08/2023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9A472E-7723-4F08-9FA8-44FAF38281F5}" type="slidenum">
              <a:rPr lang="en-US" smtClean="0"/>
              <a:t>‹#›</a:t>
            </a:fld>
            <a:endParaRPr lang="en-US"/>
          </a:p>
        </p:txBody>
      </p:sp>
    </p:spTree>
    <p:extLst>
      <p:ext uri="{BB962C8B-B14F-4D97-AF65-F5344CB8AC3E}">
        <p14:creationId xmlns:p14="http://schemas.microsoft.com/office/powerpoint/2010/main" val="2448146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TextEdit="1"/>
          </p:cNvSpPr>
          <p:nvPr>
            <p:ph type="sldImg"/>
          </p:nvPr>
        </p:nvSpPr>
        <p:spPr/>
      </p:sp>
      <p:sp>
        <p:nvSpPr>
          <p:cNvPr id="3" name="Notes Placeholder 2"/>
          <p:cNvSpPr>
            <a:spLocks noGrp="1"/>
          </p:cNvSpPr>
          <p:nvPr>
            <p:ph type="body" idx="1"/>
          </p:nvPr>
        </p:nvSpPr>
        <p:spPr/>
        <p:txBody>
          <a:bodyPr/>
          <a:lstStyle/>
          <a:p>
            <a:pPr lvl="0" latinLnBrk="0">
              <a:defRPr lang="en-US"/>
            </a:pPr>
            <a:endParaRPr lang="en-US" altLang="" sz="1200" kern="1200" dirty="0">
              <a:solidFill>
                <a:schemeClr val="tx1"/>
              </a:solidFill>
              <a:latin typeface="+mn-lt"/>
              <a:ea typeface="+mn-ea"/>
              <a:cs typeface="+mn-cs"/>
            </a:endParaRPr>
          </a:p>
        </p:txBody>
      </p:sp>
      <p:sp>
        <p:nvSpPr>
          <p:cNvPr id="4" name="Slide Number Placeholder 3"/>
          <p:cNvSpPr>
            <a:spLocks noGrp="1"/>
          </p:cNvSpPr>
          <p:nvPr>
            <p:ph type="sldNum" sz="quarter" idx="5"/>
          </p:nvPr>
        </p:nvSpPr>
        <p:spPr/>
        <p:txBody>
          <a:bodyPr/>
          <a:lstStyle/>
          <a:p>
            <a:pPr lvl="0">
              <a:defRPr lang="en-US"/>
            </a:pPr>
            <a:fld id="{3563B70C-1C88-4FF0-B155-6CC42CC7CB03}" type="slidenum">
              <a:rPr lang="en-US"/>
              <a:pPr lvl="0">
                <a:defRPr lang="en-US"/>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TextEdit="1"/>
          </p:cNvSpPr>
          <p:nvPr>
            <p:ph type="sldImg"/>
          </p:nvPr>
        </p:nvSpPr>
        <p:spPr/>
      </p:sp>
      <p:sp>
        <p:nvSpPr>
          <p:cNvPr id="3" name="Notes Placeholder 2"/>
          <p:cNvSpPr>
            <a:spLocks noGrp="1"/>
          </p:cNvSpPr>
          <p:nvPr>
            <p:ph type="body" idx="1"/>
          </p:nvPr>
        </p:nvSpPr>
        <p:spPr/>
        <p:txBody>
          <a:bodyPr/>
          <a:lstStyle/>
          <a:p>
            <a:pPr lvl="0">
              <a:defRPr lang="en-US"/>
            </a:pPr>
            <a:endParaRPr lang="en-US" dirty="0"/>
          </a:p>
        </p:txBody>
      </p:sp>
      <p:sp>
        <p:nvSpPr>
          <p:cNvPr id="4" name="Slide Number Placeholder 3"/>
          <p:cNvSpPr>
            <a:spLocks noGrp="1"/>
          </p:cNvSpPr>
          <p:nvPr>
            <p:ph type="sldNum" sz="quarter" idx="5"/>
          </p:nvPr>
        </p:nvSpPr>
        <p:spPr/>
        <p:txBody>
          <a:bodyPr/>
          <a:lstStyle/>
          <a:p>
            <a:pPr lvl="0">
              <a:defRPr lang="en-US"/>
            </a:pPr>
            <a:fld id="{3563B70C-1C88-4FF0-B155-6CC42CC7CB03}" type="slidenum">
              <a:rPr lang="en-US"/>
              <a:pPr lvl="0">
                <a:defRPr lang="en-US"/>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TextEdit="1"/>
          </p:cNvSpPr>
          <p:nvPr>
            <p:ph type="sldImg"/>
          </p:nvPr>
        </p:nvSpPr>
        <p:spPr/>
      </p:sp>
      <p:sp>
        <p:nvSpPr>
          <p:cNvPr id="3" name="Notes Placeholder 2"/>
          <p:cNvSpPr>
            <a:spLocks noGrp="1"/>
          </p:cNvSpPr>
          <p:nvPr>
            <p:ph type="body" idx="1"/>
          </p:nvPr>
        </p:nvSpPr>
        <p:spPr/>
        <p:txBody>
          <a:bodyPr/>
          <a:lstStyle/>
          <a:p>
            <a:pPr lvl="0">
              <a:defRPr lang="en-US"/>
            </a:pPr>
            <a:endParaRPr lang="en-US" dirty="0"/>
          </a:p>
        </p:txBody>
      </p:sp>
      <p:sp>
        <p:nvSpPr>
          <p:cNvPr id="4" name="Slide Number Placeholder 3"/>
          <p:cNvSpPr>
            <a:spLocks noGrp="1"/>
          </p:cNvSpPr>
          <p:nvPr>
            <p:ph type="sldNum" sz="quarter" idx="5"/>
          </p:nvPr>
        </p:nvSpPr>
        <p:spPr/>
        <p:txBody>
          <a:bodyPr/>
          <a:lstStyle/>
          <a:p>
            <a:pPr lvl="0">
              <a:defRPr lang="en-US"/>
            </a:pPr>
            <a:fld id="{3563B70C-1C88-4FF0-B155-6CC42CC7CB03}" type="slidenum">
              <a:rPr lang="en-US"/>
              <a:pPr lvl="0">
                <a:defRPr lang="en-US"/>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TextEdit="1"/>
          </p:cNvSpPr>
          <p:nvPr>
            <p:ph type="sldImg"/>
          </p:nvPr>
        </p:nvSpPr>
        <p:spPr/>
      </p:sp>
      <p:sp>
        <p:nvSpPr>
          <p:cNvPr id="3" name="Notes Placeholder 2"/>
          <p:cNvSpPr>
            <a:spLocks noGrp="1"/>
          </p:cNvSpPr>
          <p:nvPr>
            <p:ph type="body" idx="1"/>
          </p:nvPr>
        </p:nvSpPr>
        <p:spPr/>
        <p:txBody>
          <a:bodyPr/>
          <a:lstStyle/>
          <a:p>
            <a:pPr lvl="0">
              <a:defRPr lang="en-US"/>
            </a:pPr>
            <a:endParaRPr lang="en-US" dirty="0"/>
          </a:p>
        </p:txBody>
      </p:sp>
      <p:sp>
        <p:nvSpPr>
          <p:cNvPr id="4" name="Slide Number Placeholder 3"/>
          <p:cNvSpPr>
            <a:spLocks noGrp="1"/>
          </p:cNvSpPr>
          <p:nvPr>
            <p:ph type="sldNum" sz="quarter" idx="5"/>
          </p:nvPr>
        </p:nvSpPr>
        <p:spPr/>
        <p:txBody>
          <a:bodyPr/>
          <a:lstStyle/>
          <a:p>
            <a:pPr lvl="0">
              <a:defRPr lang="en-US"/>
            </a:pPr>
            <a:fld id="{3563B70C-1C88-4FF0-B155-6CC42CC7CB03}" type="slidenum">
              <a:rPr lang="en-US"/>
              <a:pPr lvl="0">
                <a:defRPr lang="en-US"/>
              </a:pPr>
              <a:t>6</a:t>
            </a:fld>
            <a:endParaRPr lang="en-US"/>
          </a:p>
        </p:txBody>
      </p:sp>
    </p:spTree>
    <p:extLst>
      <p:ext uri="{BB962C8B-B14F-4D97-AF65-F5344CB8AC3E}">
        <p14:creationId xmlns:p14="http://schemas.microsoft.com/office/powerpoint/2010/main" val="1968070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TextEdit="1"/>
          </p:cNvSpPr>
          <p:nvPr>
            <p:ph type="sldImg"/>
          </p:nvPr>
        </p:nvSpPr>
        <p:spPr/>
      </p:sp>
      <p:sp>
        <p:nvSpPr>
          <p:cNvPr id="3" name="Notes Placeholder 2"/>
          <p:cNvSpPr>
            <a:spLocks noGrp="1"/>
          </p:cNvSpPr>
          <p:nvPr>
            <p:ph type="body" idx="1"/>
          </p:nvPr>
        </p:nvSpPr>
        <p:spPr/>
        <p:txBody>
          <a:bodyPr/>
          <a:lstStyle/>
          <a:p>
            <a:pPr lvl="0">
              <a:defRPr lang="en-US"/>
            </a:pPr>
            <a:endParaRPr lang="en-US" dirty="0"/>
          </a:p>
        </p:txBody>
      </p:sp>
      <p:sp>
        <p:nvSpPr>
          <p:cNvPr id="4" name="Slide Number Placeholder 3"/>
          <p:cNvSpPr>
            <a:spLocks noGrp="1"/>
          </p:cNvSpPr>
          <p:nvPr>
            <p:ph type="sldNum" sz="quarter" idx="5"/>
          </p:nvPr>
        </p:nvSpPr>
        <p:spPr/>
        <p:txBody>
          <a:bodyPr/>
          <a:lstStyle/>
          <a:p>
            <a:pPr lvl="0">
              <a:defRPr lang="en-US"/>
            </a:pPr>
            <a:fld id="{3563B70C-1C88-4FF0-B155-6CC42CC7CB03}" type="slidenum">
              <a:rPr lang="en-US"/>
              <a:pPr lvl="0">
                <a:defRPr lang="en-US"/>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TextEdit="1"/>
          </p:cNvSpPr>
          <p:nvPr>
            <p:ph type="sldImg"/>
          </p:nvPr>
        </p:nvSpPr>
        <p:spPr/>
      </p:sp>
      <p:sp>
        <p:nvSpPr>
          <p:cNvPr id="3" name="Notes Placeholder 2"/>
          <p:cNvSpPr>
            <a:spLocks noGrp="1"/>
          </p:cNvSpPr>
          <p:nvPr>
            <p:ph type="body" idx="1"/>
          </p:nvPr>
        </p:nvSpPr>
        <p:spPr/>
        <p:txBody>
          <a:bodyPr/>
          <a:lstStyle/>
          <a:p>
            <a:pPr lvl="0">
              <a:defRPr lang="en-US"/>
            </a:pPr>
            <a:endParaRPr lang="en-US" dirty="0"/>
          </a:p>
        </p:txBody>
      </p:sp>
      <p:sp>
        <p:nvSpPr>
          <p:cNvPr id="4" name="Slide Number Placeholder 3"/>
          <p:cNvSpPr>
            <a:spLocks noGrp="1"/>
          </p:cNvSpPr>
          <p:nvPr>
            <p:ph type="sldNum" sz="quarter" idx="5"/>
          </p:nvPr>
        </p:nvSpPr>
        <p:spPr/>
        <p:txBody>
          <a:bodyPr/>
          <a:lstStyle/>
          <a:p>
            <a:pPr lvl="0">
              <a:defRPr lang="en-US"/>
            </a:pPr>
            <a:fld id="{3563B70C-1C88-4FF0-B155-6CC42CC7CB03}" type="slidenum">
              <a:rPr lang="en-US"/>
              <a:pPr lvl="0">
                <a:defRPr lang="en-US"/>
              </a:pPr>
              <a:t>8</a:t>
            </a:fld>
            <a:endParaRPr lang="en-US"/>
          </a:p>
        </p:txBody>
      </p:sp>
    </p:spTree>
    <p:extLst>
      <p:ext uri="{BB962C8B-B14F-4D97-AF65-F5344CB8AC3E}">
        <p14:creationId xmlns:p14="http://schemas.microsoft.com/office/powerpoint/2010/main" val="40730391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TextEdit="1"/>
          </p:cNvSpPr>
          <p:nvPr>
            <p:ph type="sldImg"/>
          </p:nvPr>
        </p:nvSpPr>
        <p:spPr/>
      </p:sp>
      <p:sp>
        <p:nvSpPr>
          <p:cNvPr id="3" name="Notes Placeholder 2"/>
          <p:cNvSpPr>
            <a:spLocks noGrp="1"/>
          </p:cNvSpPr>
          <p:nvPr>
            <p:ph type="body" idx="1"/>
          </p:nvPr>
        </p:nvSpPr>
        <p:spPr/>
        <p:txBody>
          <a:bodyPr/>
          <a:lstStyle/>
          <a:p>
            <a:pPr lvl="0">
              <a:defRPr lang="en-US"/>
            </a:pPr>
            <a:endParaRPr lang="en-US" dirty="0"/>
          </a:p>
        </p:txBody>
      </p:sp>
      <p:sp>
        <p:nvSpPr>
          <p:cNvPr id="4" name="Slide Number Placeholder 3"/>
          <p:cNvSpPr>
            <a:spLocks noGrp="1"/>
          </p:cNvSpPr>
          <p:nvPr>
            <p:ph type="sldNum" sz="quarter" idx="5"/>
          </p:nvPr>
        </p:nvSpPr>
        <p:spPr/>
        <p:txBody>
          <a:bodyPr/>
          <a:lstStyle/>
          <a:p>
            <a:pPr lvl="0">
              <a:defRPr lang="en-US"/>
            </a:pPr>
            <a:fld id="{3563B70C-1C88-4FF0-B155-6CC42CC7CB03}" type="slidenum">
              <a:rPr lang="en-US"/>
              <a:pPr lvl="0">
                <a:defRPr lang="en-US"/>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TextEdit="1"/>
          </p:cNvSpPr>
          <p:nvPr>
            <p:ph type="sldImg"/>
          </p:nvPr>
        </p:nvSpPr>
        <p:spPr/>
      </p:sp>
      <p:sp>
        <p:nvSpPr>
          <p:cNvPr id="3" name="Notes Placeholder 2"/>
          <p:cNvSpPr>
            <a:spLocks noGrp="1"/>
          </p:cNvSpPr>
          <p:nvPr>
            <p:ph type="body" idx="1"/>
          </p:nvPr>
        </p:nvSpPr>
        <p:spPr/>
        <p:txBody>
          <a:bodyPr/>
          <a:lstStyle/>
          <a:p>
            <a:pPr lvl="0">
              <a:defRPr lang="en-US"/>
            </a:pPr>
            <a:r>
              <a:rPr lang="en-US"/>
              <a:t>At Nyeri CRH we were committed to playing our part in the fight against antimicrobial resistance, we therefore needed to know what the current state of antibiotic prescribing was and we choose to start with reviewing our outpatient department. </a:t>
            </a:r>
          </a:p>
          <a:p>
            <a:pPr lvl="0" latinLnBrk="0">
              <a:defRPr lang="en-US"/>
            </a:pPr>
            <a:endParaRPr lang="en-US" altLang=""/>
          </a:p>
          <a:p>
            <a:pPr lvl="0">
              <a:defRPr lang="en-US"/>
            </a:pPr>
            <a:r>
              <a:rPr lang="en-US"/>
              <a:t>The objectives of this baseline audit was to;</a:t>
            </a:r>
          </a:p>
          <a:p>
            <a:pPr marL="171450" indent="-171450">
              <a:buChar char="-"/>
              <a:defRPr lang="en-US"/>
            </a:pPr>
            <a:r>
              <a:rPr lang="en-US"/>
              <a:t>Evaluate the current antimicrobial prescribing trends and the scale of antimicrobial prescribing </a:t>
            </a:r>
          </a:p>
          <a:p>
            <a:pPr marL="171450" indent="-171450">
              <a:buChar char="-"/>
              <a:defRPr lang="en-US"/>
            </a:pPr>
            <a:r>
              <a:rPr lang="en-US"/>
              <a:t>Determine our prescribers compliance with national guidelines </a:t>
            </a:r>
          </a:p>
          <a:p>
            <a:pPr marL="171450" indent="-171450">
              <a:buChar char="-"/>
              <a:defRPr lang="en-US"/>
            </a:pPr>
            <a:r>
              <a:rPr lang="en-US"/>
              <a:t>Evaluate the gaps in prescribing knowledge by reviewing the appropriateness of the treatments selected </a:t>
            </a:r>
          </a:p>
        </p:txBody>
      </p:sp>
      <p:sp>
        <p:nvSpPr>
          <p:cNvPr id="4" name="Slide Number Placeholder 3"/>
          <p:cNvSpPr>
            <a:spLocks noGrp="1"/>
          </p:cNvSpPr>
          <p:nvPr>
            <p:ph type="sldNum" sz="quarter" idx="5"/>
          </p:nvPr>
        </p:nvSpPr>
        <p:spPr/>
        <p:txBody>
          <a:bodyPr/>
          <a:lstStyle/>
          <a:p>
            <a:pPr>
              <a:defRPr lang="en-US"/>
            </a:pPr>
            <a:fld id="{3563B70C-1C88-4FF0-B155-6CC42CC7CB03}" type="slidenum">
              <a:rPr lang="en-US">
                <a:solidFill>
                  <a:prstClr val="black"/>
                </a:solidFill>
              </a:rPr>
              <a:pPr>
                <a:defRPr lang="en-US"/>
              </a:pPr>
              <a:t>10</a:t>
            </a:fld>
            <a:endParaRPr 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6F719A6-926A-431B-B048-66E67BA4A416}" type="datetimeFigureOut">
              <a:rPr lang="en-US" smtClean="0"/>
              <a:t>05/08/2023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0D34DC-8950-4476-B3B1-6F2E13BC83EC}" type="slidenum">
              <a:rPr lang="en-US" smtClean="0"/>
              <a:t>‹#›</a:t>
            </a:fld>
            <a:endParaRPr lang="en-US"/>
          </a:p>
        </p:txBody>
      </p:sp>
    </p:spTree>
    <p:extLst>
      <p:ext uri="{BB962C8B-B14F-4D97-AF65-F5344CB8AC3E}">
        <p14:creationId xmlns:p14="http://schemas.microsoft.com/office/powerpoint/2010/main" val="2532246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877455"/>
            <a:ext cx="10515600" cy="813233"/>
          </a:xfr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F719A6-926A-431B-B048-66E67BA4A416}" type="datetimeFigureOut">
              <a:rPr lang="en-US" smtClean="0"/>
              <a:t>05/08/2023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0D34DC-8950-4476-B3B1-6F2E13BC83EC}" type="slidenum">
              <a:rPr lang="en-US" smtClean="0"/>
              <a:t>‹#›</a:t>
            </a:fld>
            <a:endParaRPr lang="en-US"/>
          </a:p>
        </p:txBody>
      </p:sp>
    </p:spTree>
    <p:extLst>
      <p:ext uri="{BB962C8B-B14F-4D97-AF65-F5344CB8AC3E}">
        <p14:creationId xmlns:p14="http://schemas.microsoft.com/office/powerpoint/2010/main" val="1899191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F719A6-926A-431B-B048-66E67BA4A416}" type="datetimeFigureOut">
              <a:rPr lang="en-US" smtClean="0"/>
              <a:t>05/08/2023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0D34DC-8950-4476-B3B1-6F2E13BC83EC}" type="slidenum">
              <a:rPr lang="en-US" smtClean="0"/>
              <a:t>‹#›</a:t>
            </a:fld>
            <a:endParaRPr lang="en-US"/>
          </a:p>
        </p:txBody>
      </p:sp>
    </p:spTree>
    <p:extLst>
      <p:ext uri="{BB962C8B-B14F-4D97-AF65-F5344CB8AC3E}">
        <p14:creationId xmlns:p14="http://schemas.microsoft.com/office/powerpoint/2010/main" val="4225848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86181" y="397602"/>
            <a:ext cx="9524999" cy="1325563"/>
          </a:xfrm>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F719A6-926A-431B-B048-66E67BA4A416}" type="datetimeFigureOut">
              <a:rPr lang="en-US" smtClean="0"/>
              <a:t>05/08/2023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0D34DC-8950-4476-B3B1-6F2E13BC83EC}" type="slidenum">
              <a:rPr lang="en-US" smtClean="0"/>
              <a:t>‹#›</a:t>
            </a:fld>
            <a:endParaRPr lang="en-US"/>
          </a:p>
        </p:txBody>
      </p:sp>
      <p:pic>
        <p:nvPicPr>
          <p:cNvPr id="7" name="Picture 6">
            <a:extLst>
              <a:ext uri="{FF2B5EF4-FFF2-40B4-BE49-F238E27FC236}">
                <a16:creationId xmlns:a16="http://schemas.microsoft.com/office/drawing/2014/main" id="{97E9622F-2516-57AD-E22B-2281AA91FA4E}"/>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1139" b="11945"/>
          <a:stretch/>
        </p:blipFill>
        <p:spPr bwMode="auto">
          <a:xfrm>
            <a:off x="381000" y="6279423"/>
            <a:ext cx="1734127" cy="486502"/>
          </a:xfrm>
          <a:prstGeom prst="rect">
            <a:avLst/>
          </a:prstGeom>
          <a:noFill/>
          <a:ln>
            <a:noFill/>
          </a:ln>
        </p:spPr>
      </p:pic>
      <p:pic>
        <p:nvPicPr>
          <p:cNvPr id="8" name="Picture 7">
            <a:extLst>
              <a:ext uri="{FF2B5EF4-FFF2-40B4-BE49-F238E27FC236}">
                <a16:creationId xmlns:a16="http://schemas.microsoft.com/office/drawing/2014/main" id="{C301A3EE-A4CC-A214-F28E-FA9313F5765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604758" y="6329797"/>
            <a:ext cx="2662567" cy="436128"/>
          </a:xfrm>
          <a:prstGeom prst="rect">
            <a:avLst/>
          </a:prstGeom>
        </p:spPr>
      </p:pic>
    </p:spTree>
    <p:extLst>
      <p:ext uri="{BB962C8B-B14F-4D97-AF65-F5344CB8AC3E}">
        <p14:creationId xmlns:p14="http://schemas.microsoft.com/office/powerpoint/2010/main" val="3532879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6F719A6-926A-431B-B048-66E67BA4A416}" type="datetimeFigureOut">
              <a:rPr lang="en-US" smtClean="0"/>
              <a:t>05/08/2023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0D34DC-8950-4476-B3B1-6F2E13BC83EC}" type="slidenum">
              <a:rPr lang="en-US" smtClean="0"/>
              <a:t>‹#›</a:t>
            </a:fld>
            <a:endParaRPr lang="en-US"/>
          </a:p>
        </p:txBody>
      </p:sp>
    </p:spTree>
    <p:extLst>
      <p:ext uri="{BB962C8B-B14F-4D97-AF65-F5344CB8AC3E}">
        <p14:creationId xmlns:p14="http://schemas.microsoft.com/office/powerpoint/2010/main" val="2586203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500581" y="320675"/>
            <a:ext cx="9109363" cy="1325563"/>
          </a:xfrm>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6F719A6-926A-431B-B048-66E67BA4A416}" type="datetimeFigureOut">
              <a:rPr lang="en-US" smtClean="0"/>
              <a:t>05/08/2023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0D34DC-8950-4476-B3B1-6F2E13BC83EC}" type="slidenum">
              <a:rPr lang="en-US" smtClean="0"/>
              <a:t>‹#›</a:t>
            </a:fld>
            <a:endParaRPr lang="en-US"/>
          </a:p>
        </p:txBody>
      </p:sp>
    </p:spTree>
    <p:extLst>
      <p:ext uri="{BB962C8B-B14F-4D97-AF65-F5344CB8AC3E}">
        <p14:creationId xmlns:p14="http://schemas.microsoft.com/office/powerpoint/2010/main" val="3527067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223490" y="365125"/>
            <a:ext cx="8131897"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6F719A6-926A-431B-B048-66E67BA4A416}" type="datetimeFigureOut">
              <a:rPr lang="en-US" smtClean="0"/>
              <a:t>05/08/2023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0D34DC-8950-4476-B3B1-6F2E13BC83EC}" type="slidenum">
              <a:rPr lang="en-US" smtClean="0"/>
              <a:t>‹#›</a:t>
            </a:fld>
            <a:endParaRPr lang="en-US"/>
          </a:p>
        </p:txBody>
      </p:sp>
    </p:spTree>
    <p:extLst>
      <p:ext uri="{BB962C8B-B14F-4D97-AF65-F5344CB8AC3E}">
        <p14:creationId xmlns:p14="http://schemas.microsoft.com/office/powerpoint/2010/main" val="2673614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39800" y="1168688"/>
            <a:ext cx="10515600" cy="1325563"/>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F6F719A6-926A-431B-B048-66E67BA4A416}" type="datetimeFigureOut">
              <a:rPr lang="en-US" smtClean="0"/>
              <a:t>05/08/2023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0D34DC-8950-4476-B3B1-6F2E13BC83EC}" type="slidenum">
              <a:rPr lang="en-US" smtClean="0"/>
              <a:t>‹#›</a:t>
            </a:fld>
            <a:endParaRPr lang="en-US"/>
          </a:p>
        </p:txBody>
      </p:sp>
    </p:spTree>
    <p:extLst>
      <p:ext uri="{BB962C8B-B14F-4D97-AF65-F5344CB8AC3E}">
        <p14:creationId xmlns:p14="http://schemas.microsoft.com/office/powerpoint/2010/main" val="949050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F719A6-926A-431B-B048-66E67BA4A416}" type="datetimeFigureOut">
              <a:rPr lang="en-US" smtClean="0"/>
              <a:t>05/08/2023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0D34DC-8950-4476-B3B1-6F2E13BC83EC}" type="slidenum">
              <a:rPr lang="en-US" smtClean="0"/>
              <a:t>‹#›</a:t>
            </a:fld>
            <a:endParaRPr lang="en-US"/>
          </a:p>
        </p:txBody>
      </p:sp>
    </p:spTree>
    <p:extLst>
      <p:ext uri="{BB962C8B-B14F-4D97-AF65-F5344CB8AC3E}">
        <p14:creationId xmlns:p14="http://schemas.microsoft.com/office/powerpoint/2010/main" val="4048172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108364"/>
            <a:ext cx="3932237" cy="949036"/>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6F719A6-926A-431B-B048-66E67BA4A416}" type="datetimeFigureOut">
              <a:rPr lang="en-US" smtClean="0"/>
              <a:t>05/08/2023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0D34DC-8950-4476-B3B1-6F2E13BC83EC}" type="slidenum">
              <a:rPr lang="en-US" smtClean="0"/>
              <a:t>‹#›</a:t>
            </a:fld>
            <a:endParaRPr lang="en-US"/>
          </a:p>
        </p:txBody>
      </p:sp>
    </p:spTree>
    <p:extLst>
      <p:ext uri="{BB962C8B-B14F-4D97-AF65-F5344CB8AC3E}">
        <p14:creationId xmlns:p14="http://schemas.microsoft.com/office/powerpoint/2010/main" val="913176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570038"/>
            <a:ext cx="3932237" cy="487362"/>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6F719A6-926A-431B-B048-66E67BA4A416}" type="datetimeFigureOut">
              <a:rPr lang="en-US" smtClean="0"/>
              <a:t>05/08/2023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0D34DC-8950-4476-B3B1-6F2E13BC83EC}" type="slidenum">
              <a:rPr lang="en-US" smtClean="0"/>
              <a:t>‹#›</a:t>
            </a:fld>
            <a:endParaRPr lang="en-US"/>
          </a:p>
        </p:txBody>
      </p:sp>
    </p:spTree>
    <p:extLst>
      <p:ext uri="{BB962C8B-B14F-4D97-AF65-F5344CB8AC3E}">
        <p14:creationId xmlns:p14="http://schemas.microsoft.com/office/powerpoint/2010/main" val="2420128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F719A6-926A-431B-B048-66E67BA4A416}" type="datetimeFigureOut">
              <a:rPr lang="en-US" smtClean="0"/>
              <a:t>05/08/2023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0D34DC-8950-4476-B3B1-6F2E13BC83EC}" type="slidenum">
              <a:rPr lang="en-US" smtClean="0"/>
              <a:t>‹#›</a:t>
            </a:fld>
            <a:endParaRPr lang="en-US"/>
          </a:p>
        </p:txBody>
      </p:sp>
      <p:pic>
        <p:nvPicPr>
          <p:cNvPr id="7" name="Picture 6">
            <a:extLst>
              <a:ext uri="{FF2B5EF4-FFF2-40B4-BE49-F238E27FC236}">
                <a16:creationId xmlns:a16="http://schemas.microsoft.com/office/drawing/2014/main" id="{24AB2475-E42E-4C47-0D64-9B572C6F3639}"/>
              </a:ext>
            </a:extLst>
          </p:cNvPr>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0" y="92075"/>
            <a:ext cx="942109" cy="649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C2DBCC11-72D4-E183-A725-71D5EB19F35C}"/>
              </a:ext>
            </a:extLst>
          </p:cNvPr>
          <p:cNvPicPr>
            <a:picLocks noChangeAspect="1"/>
          </p:cNvPicPr>
          <p:nvPr userDrawn="1"/>
        </p:nvPicPr>
        <p:blipFill rotWithShape="1">
          <a:blip r:embed="rId14" cstate="print">
            <a:extLst>
              <a:ext uri="{28A0092B-C50C-407E-A947-70E740481C1C}">
                <a14:useLocalDpi xmlns:a14="http://schemas.microsoft.com/office/drawing/2010/main" val="0"/>
              </a:ext>
            </a:extLst>
          </a:blip>
          <a:srcRect t="31139" b="11945"/>
          <a:stretch/>
        </p:blipFill>
        <p:spPr bwMode="auto">
          <a:xfrm>
            <a:off x="381000" y="6279423"/>
            <a:ext cx="1734127" cy="486502"/>
          </a:xfrm>
          <a:prstGeom prst="rect">
            <a:avLst/>
          </a:prstGeom>
          <a:noFill/>
          <a:ln>
            <a:noFill/>
          </a:ln>
        </p:spPr>
      </p:pic>
      <p:pic>
        <p:nvPicPr>
          <p:cNvPr id="9" name="Picture 8">
            <a:extLst>
              <a:ext uri="{FF2B5EF4-FFF2-40B4-BE49-F238E27FC236}">
                <a16:creationId xmlns:a16="http://schemas.microsoft.com/office/drawing/2014/main" id="{666DFEA8-BFC4-A67C-2BB3-6410E79DBDA6}"/>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8604758" y="6329797"/>
            <a:ext cx="2662567" cy="436128"/>
          </a:xfrm>
          <a:prstGeom prst="rect">
            <a:avLst/>
          </a:prstGeom>
        </p:spPr>
      </p:pic>
    </p:spTree>
    <p:extLst>
      <p:ext uri="{BB962C8B-B14F-4D97-AF65-F5344CB8AC3E}">
        <p14:creationId xmlns:p14="http://schemas.microsoft.com/office/powerpoint/2010/main" val="1630164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276349"/>
            <a:ext cx="9144000" cy="2233614"/>
          </a:xfrm>
        </p:spPr>
        <p:txBody>
          <a:bodyPr/>
          <a:lstStyle/>
          <a:p>
            <a:r>
              <a:rPr lang="en-US" dirty="0"/>
              <a:t>Topic</a:t>
            </a:r>
          </a:p>
        </p:txBody>
      </p:sp>
      <p:sp>
        <p:nvSpPr>
          <p:cNvPr id="3" name="Subtitle 2"/>
          <p:cNvSpPr>
            <a:spLocks noGrp="1"/>
          </p:cNvSpPr>
          <p:nvPr>
            <p:ph type="subTitle" idx="1"/>
          </p:nvPr>
        </p:nvSpPr>
        <p:spPr/>
        <p:txBody>
          <a:bodyPr/>
          <a:lstStyle/>
          <a:p>
            <a:r>
              <a:rPr lang="en-US" dirty="0"/>
              <a:t>Authors</a:t>
            </a:r>
          </a:p>
        </p:txBody>
      </p:sp>
    </p:spTree>
    <p:extLst>
      <p:ext uri="{BB962C8B-B14F-4D97-AF65-F5344CB8AC3E}">
        <p14:creationId xmlns:p14="http://schemas.microsoft.com/office/powerpoint/2010/main" val="1976495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224644"/>
            <a:ext cx="7903790" cy="936104"/>
          </a:xfrm>
        </p:spPr>
        <p:txBody>
          <a:bodyPr/>
          <a:lstStyle/>
          <a:p>
            <a:pPr lvl="0" algn="ctr">
              <a:defRPr lang="en-US"/>
            </a:pPr>
            <a:r>
              <a:rPr lang="en-US" sz="3200">
                <a:latin typeface="Gill Sans MT"/>
              </a:rPr>
              <a:t>Acknowledgement</a:t>
            </a:r>
          </a:p>
        </p:txBody>
      </p:sp>
      <p:sp>
        <p:nvSpPr>
          <p:cNvPr id="3" name="Content Placeholder 2"/>
          <p:cNvSpPr>
            <a:spLocks noGrp="1"/>
          </p:cNvSpPr>
          <p:nvPr>
            <p:ph idx="1"/>
          </p:nvPr>
        </p:nvSpPr>
        <p:spPr/>
        <p:txBody>
          <a:bodyPr>
            <a:normAutofit lnSpcReduction="10000"/>
          </a:bodyPr>
          <a:lstStyle/>
          <a:p>
            <a:pPr marL="457200" indent="-457200">
              <a:buFont typeface="Arial"/>
              <a:buChar char="•"/>
              <a:defRPr lang="en-US"/>
            </a:pPr>
            <a:r>
              <a:rPr lang="en-US" sz="2700">
                <a:latin typeface="Gill Sans MT"/>
              </a:rPr>
              <a:t>Muran'ga County Hospital - </a:t>
            </a:r>
          </a:p>
          <a:p>
            <a:pPr marL="457200" indent="-457200">
              <a:buFont typeface="Arial"/>
              <a:buChar char="•"/>
              <a:defRPr lang="en-US"/>
            </a:pPr>
            <a:endParaRPr lang="en-US" altLang="" sz="2700">
              <a:latin typeface="Gill Sans MT"/>
            </a:endParaRPr>
          </a:p>
          <a:p>
            <a:pPr marL="457200" indent="-457200">
              <a:buFont typeface="Arial"/>
              <a:buChar char="•"/>
              <a:defRPr lang="en-US"/>
            </a:pPr>
            <a:r>
              <a:rPr lang="en-US" sz="2700">
                <a:latin typeface="Gill Sans MT"/>
              </a:rPr>
              <a:t>F. Shiguri, H. Wangai, E. Kitangala, J. ngando   (co-authors)</a:t>
            </a:r>
          </a:p>
          <a:p>
            <a:pPr marL="457200" indent="-457200">
              <a:buFont typeface="Arial"/>
              <a:buChar char="•"/>
              <a:defRPr lang="en-US"/>
            </a:pPr>
            <a:endParaRPr lang="en-US" altLang="" sz="2700">
              <a:latin typeface="Gill Sans MT"/>
            </a:endParaRPr>
          </a:p>
          <a:p>
            <a:pPr marL="457200" indent="-457200">
              <a:buFont typeface="Arial"/>
              <a:buChar char="•"/>
              <a:defRPr lang="en-US"/>
            </a:pPr>
            <a:r>
              <a:rPr lang="en-US" sz="2700">
                <a:latin typeface="Gill Sans MT"/>
              </a:rPr>
              <a:t>Infection &amp; Prevention Committee</a:t>
            </a:r>
          </a:p>
          <a:p>
            <a:pPr marL="457200" indent="-457200">
              <a:buFont typeface="Arial"/>
              <a:buChar char="•"/>
              <a:defRPr lang="en-US"/>
            </a:pPr>
            <a:endParaRPr lang="en-US" altLang="" sz="2700">
              <a:latin typeface="Gill Sans MT"/>
            </a:endParaRPr>
          </a:p>
          <a:p>
            <a:pPr marL="457200" indent="-457200">
              <a:buFont typeface="Arial"/>
              <a:buChar char="•"/>
              <a:defRPr lang="en-US"/>
            </a:pPr>
            <a:r>
              <a:rPr lang="en-US" sz="2700">
                <a:latin typeface="Gill Sans MT"/>
              </a:rPr>
              <a:t>County Government </a:t>
            </a:r>
          </a:p>
          <a:p>
            <a:pPr marL="457200" indent="-457200">
              <a:buFont typeface="Arial"/>
              <a:buChar char="•"/>
              <a:defRPr lang="en-US"/>
            </a:pPr>
            <a:endParaRPr lang="en-US" altLang="" sz="2700">
              <a:latin typeface="Gill Sans MT"/>
            </a:endParaRPr>
          </a:p>
          <a:p>
            <a:pPr marL="457200" indent="-457200">
              <a:buFont typeface="Arial"/>
              <a:buChar char="•"/>
              <a:defRPr lang="en-US"/>
            </a:pPr>
            <a:r>
              <a:rPr lang="en-US" sz="2700">
                <a:latin typeface="Gill Sans MT"/>
              </a:rPr>
              <a:t>USAID Medicines, Technologies, and Pharmaceutical Services (MTaPS)</a:t>
            </a:r>
          </a:p>
        </p:txBody>
      </p:sp>
      <p:pic>
        <p:nvPicPr>
          <p:cNvPr id="6" name="Picture 5"/>
          <p:cNvPicPr>
            <a:picLocks noChangeAspect="1"/>
          </p:cNvPicPr>
          <p:nvPr/>
        </p:nvPicPr>
        <p:blipFill rotWithShape="1">
          <a:blip r:embed="rId3"/>
          <a:stretch>
            <a:fillRect/>
          </a:stretch>
        </p:blipFill>
        <p:spPr>
          <a:xfrm>
            <a:off x="10931860" y="-21041"/>
            <a:ext cx="1260140" cy="1404156"/>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BBB44E-1278-B7D5-ABB5-2D692D518B31}"/>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77D18562-508F-C945-4514-8569585CA31D}"/>
              </a:ext>
            </a:extLst>
          </p:cNvPr>
          <p:cNvSpPr>
            <a:spLocks noGrp="1"/>
          </p:cNvSpPr>
          <p:nvPr>
            <p:ph idx="1"/>
          </p:nvPr>
        </p:nvSpPr>
        <p:spPr/>
        <p:txBody>
          <a:bodyPr>
            <a:normAutofit/>
          </a:bodyPr>
          <a:lstStyle/>
          <a:p>
            <a:endParaRPr lang="en-US" sz="4400" b="1" dirty="0"/>
          </a:p>
          <a:p>
            <a:endParaRPr lang="en-US" sz="4400" b="1" dirty="0"/>
          </a:p>
          <a:p>
            <a:pPr marL="0" indent="0">
              <a:buNone/>
            </a:pPr>
            <a:r>
              <a:rPr lang="en-US" sz="4400" b="1"/>
              <a:t>                                Thank </a:t>
            </a:r>
            <a:r>
              <a:rPr lang="en-US" sz="4400" b="1" dirty="0"/>
              <a:t>you</a:t>
            </a:r>
          </a:p>
        </p:txBody>
      </p:sp>
    </p:spTree>
    <p:extLst>
      <p:ext uri="{BB962C8B-B14F-4D97-AF65-F5344CB8AC3E}">
        <p14:creationId xmlns:p14="http://schemas.microsoft.com/office/powerpoint/2010/main" val="1272661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6737">
            <a:off x="2423589" y="236"/>
            <a:ext cx="7668152" cy="6309434"/>
          </a:xfrm>
        </p:spPr>
        <p:txBody>
          <a:bodyPr anchor="t">
            <a:normAutofit/>
          </a:bodyPr>
          <a:lstStyle/>
          <a:p>
            <a:pPr algn="l">
              <a:defRPr lang="en-US"/>
            </a:pPr>
            <a:br>
              <a:rPr lang="en-US" sz="3100" b="1" dirty="0">
                <a:solidFill>
                  <a:srgbClr val="000000">
                    <a:alpha val="100000"/>
                  </a:srgbClr>
                </a:solidFill>
                <a:latin typeface="Gill Sans MT"/>
                <a:ea typeface="Times New Roman"/>
              </a:rPr>
            </a:br>
            <a:br>
              <a:rPr lang="en-US" sz="3100" b="1" dirty="0">
                <a:solidFill>
                  <a:srgbClr val="000000">
                    <a:alpha val="100000"/>
                  </a:srgbClr>
                </a:solidFill>
                <a:latin typeface="Gill Sans MT"/>
                <a:ea typeface="Times New Roman"/>
              </a:rPr>
            </a:br>
            <a:r>
              <a:rPr lang="en-US" sz="3100" b="1" dirty="0">
                <a:solidFill>
                  <a:srgbClr val="000000">
                    <a:alpha val="100000"/>
                  </a:srgbClr>
                </a:solidFill>
                <a:latin typeface="Gill Sans MT"/>
                <a:ea typeface="Times New Roman"/>
              </a:rPr>
              <a:t>Evidence based interventions for prevention of Surgical Site Infections (SSI) among  caesarian section mothers-</a:t>
            </a:r>
            <a:br>
              <a:rPr lang="en-US" sz="3100" b="1" dirty="0">
                <a:solidFill>
                  <a:srgbClr val="000000">
                    <a:alpha val="100000"/>
                  </a:srgbClr>
                </a:solidFill>
                <a:latin typeface="Gill Sans MT"/>
                <a:ea typeface="Times New Roman"/>
              </a:rPr>
            </a:br>
            <a:r>
              <a:rPr lang="en-US" sz="3100" b="1" dirty="0">
                <a:solidFill>
                  <a:srgbClr val="000000">
                    <a:alpha val="100000"/>
                  </a:srgbClr>
                </a:solidFill>
                <a:latin typeface="Gill Sans MT"/>
                <a:ea typeface="Times New Roman"/>
              </a:rPr>
              <a:t>A case of Murang'a County Referral Hospital, Murang’a County </a:t>
            </a:r>
            <a:br>
              <a:rPr lang="en-US" sz="3100" b="1" dirty="0">
                <a:solidFill>
                  <a:srgbClr val="000000">
                    <a:alpha val="100000"/>
                  </a:srgbClr>
                </a:solidFill>
                <a:latin typeface="Gill Sans MT"/>
                <a:ea typeface="Times New Roman"/>
              </a:rPr>
            </a:br>
            <a:br>
              <a:rPr lang="en-US" sz="3100" b="1" dirty="0">
                <a:solidFill>
                  <a:srgbClr val="000000">
                    <a:alpha val="100000"/>
                  </a:srgbClr>
                </a:solidFill>
                <a:latin typeface="Gill Sans MT"/>
                <a:ea typeface="Times New Roman"/>
              </a:rPr>
            </a:br>
            <a:br>
              <a:rPr lang="en-US" sz="3100" b="1" dirty="0">
                <a:solidFill>
                  <a:srgbClr val="000000">
                    <a:alpha val="100000"/>
                  </a:srgbClr>
                </a:solidFill>
                <a:latin typeface="Gill Sans MT"/>
                <a:ea typeface="Times New Roman"/>
              </a:rPr>
            </a:br>
            <a:br>
              <a:rPr lang="en-US" sz="3100" b="1" dirty="0">
                <a:solidFill>
                  <a:srgbClr val="000000">
                    <a:alpha val="100000"/>
                  </a:srgbClr>
                </a:solidFill>
                <a:latin typeface="Gill Sans MT"/>
                <a:ea typeface="Times New Roman"/>
              </a:rPr>
            </a:br>
            <a:br>
              <a:rPr lang="en-US" sz="3100" b="1" dirty="0">
                <a:solidFill>
                  <a:srgbClr val="000000">
                    <a:alpha val="100000"/>
                  </a:srgbClr>
                </a:solidFill>
                <a:latin typeface="Gill Sans MT"/>
                <a:ea typeface="Times New Roman"/>
              </a:rPr>
            </a:br>
            <a:br>
              <a:rPr lang="en-US" sz="3100" b="1" dirty="0">
                <a:solidFill>
                  <a:srgbClr val="000000">
                    <a:alpha val="100000"/>
                  </a:srgbClr>
                </a:solidFill>
                <a:latin typeface="Gill Sans MT"/>
                <a:ea typeface="Times New Roman"/>
              </a:rPr>
            </a:br>
            <a:endParaRPr lang="en-US" sz="3100" b="1" dirty="0">
              <a:solidFill>
                <a:srgbClr val="000000">
                  <a:alpha val="100000"/>
                </a:srgbClr>
              </a:solidFill>
              <a:latin typeface="Gill Sans MT"/>
              <a:ea typeface="Times New Roman"/>
            </a:endParaRPr>
          </a:p>
        </p:txBody>
      </p:sp>
      <p:sp>
        <p:nvSpPr>
          <p:cNvPr id="6" name="Subtitle 2"/>
          <p:cNvSpPr>
            <a:spLocks noGrp="1"/>
          </p:cNvSpPr>
          <p:nvPr>
            <p:ph type="subTitle" idx="1"/>
          </p:nvPr>
        </p:nvSpPr>
        <p:spPr>
          <a:xfrm>
            <a:off x="2351584" y="3248980"/>
            <a:ext cx="7992888" cy="2844316"/>
          </a:xfrm>
        </p:spPr>
        <p:txBody>
          <a:bodyPr vert="horz" wrap="square" lIns="91440" tIns="45720" rIns="91440" bIns="45720" rtlCol="0" anchor="t">
            <a:noAutofit/>
          </a:bodyPr>
          <a:lstStyle/>
          <a:p>
            <a:pPr algn="l">
              <a:lnSpc>
                <a:spcPct val="100000"/>
              </a:lnSpc>
              <a:defRPr lang="en-US"/>
            </a:pPr>
            <a:r>
              <a:rPr lang="en-US" sz="2600" dirty="0">
                <a:latin typeface="Gill Sans MT"/>
              </a:rPr>
              <a:t>B. Kimani </a:t>
            </a:r>
            <a:r>
              <a:rPr lang="en-US" sz="2600" baseline="30000" dirty="0">
                <a:latin typeface="Gill Sans MT"/>
              </a:rPr>
              <a:t>1</a:t>
            </a:r>
            <a:r>
              <a:rPr lang="en-US" sz="2600" dirty="0">
                <a:latin typeface="Gill Sans MT"/>
              </a:rPr>
              <a:t>, J. </a:t>
            </a:r>
            <a:r>
              <a:rPr lang="en-US" sz="2600" dirty="0" err="1">
                <a:latin typeface="Gill Sans MT"/>
              </a:rPr>
              <a:t>Ngando</a:t>
            </a:r>
            <a:r>
              <a:rPr lang="en-US" sz="2600" baseline="30000" dirty="0">
                <a:latin typeface="Gill Sans MT"/>
              </a:rPr>
              <a:t> 1</a:t>
            </a:r>
            <a:r>
              <a:rPr lang="en-US" sz="2600" dirty="0">
                <a:latin typeface="Gill Sans MT"/>
              </a:rPr>
              <a:t>, </a:t>
            </a:r>
            <a:r>
              <a:rPr lang="en-US" sz="2600" dirty="0" err="1">
                <a:latin typeface="Gill Sans MT"/>
              </a:rPr>
              <a:t>Shiguri</a:t>
            </a:r>
            <a:r>
              <a:rPr lang="en-US" sz="2600" dirty="0">
                <a:latin typeface="Gill Sans MT"/>
              </a:rPr>
              <a:t> F</a:t>
            </a:r>
            <a:r>
              <a:rPr lang="en-US" sz="2600" baseline="30000" dirty="0">
                <a:latin typeface="Gill Sans MT"/>
              </a:rPr>
              <a:t>1</a:t>
            </a:r>
            <a:r>
              <a:rPr lang="en-US" sz="2600" dirty="0">
                <a:latin typeface="Gill Sans MT"/>
              </a:rPr>
              <a:t> , H.Wangai</a:t>
            </a:r>
            <a:r>
              <a:rPr lang="en-US" sz="2600" baseline="30000" dirty="0">
                <a:latin typeface="Gill Sans MT"/>
              </a:rPr>
              <a:t>2</a:t>
            </a:r>
          </a:p>
          <a:p>
            <a:pPr algn="l">
              <a:lnSpc>
                <a:spcPct val="100000"/>
              </a:lnSpc>
              <a:defRPr lang="en-US"/>
            </a:pPr>
            <a:r>
              <a:rPr lang="en-US" sz="2600" dirty="0">
                <a:latin typeface="Gill Sans MT"/>
              </a:rPr>
              <a:t>, E. </a:t>
            </a:r>
            <a:r>
              <a:rPr lang="en-US" sz="2600" dirty="0" err="1">
                <a:latin typeface="Gill Sans MT"/>
              </a:rPr>
              <a:t>Kitangala</a:t>
            </a:r>
            <a:r>
              <a:rPr lang="en-US" sz="2600" baseline="30000" dirty="0">
                <a:latin typeface="Gill Sans MT"/>
              </a:rPr>
              <a:t> 2</a:t>
            </a:r>
          </a:p>
          <a:p>
            <a:pPr>
              <a:lnSpc>
                <a:spcPct val="100000"/>
              </a:lnSpc>
              <a:defRPr lang="en-US"/>
            </a:pPr>
            <a:endParaRPr lang="en-US" sz="2600" baseline="30000" dirty="0">
              <a:latin typeface="Gill Sans MT"/>
            </a:endParaRPr>
          </a:p>
          <a:p>
            <a:pPr marL="514350" indent="-514350" algn="l">
              <a:lnSpc>
                <a:spcPct val="100000"/>
              </a:lnSpc>
              <a:buAutoNum type="arabicPeriod"/>
              <a:defRPr lang="en-US"/>
            </a:pPr>
            <a:r>
              <a:rPr lang="en-US" sz="2600" dirty="0">
                <a:latin typeface="Gill Sans MT"/>
              </a:rPr>
              <a:t>Murang’a County, Department of Health</a:t>
            </a:r>
          </a:p>
          <a:p>
            <a:pPr marL="514350" indent="-514350" algn="l">
              <a:lnSpc>
                <a:spcPct val="100000"/>
              </a:lnSpc>
              <a:buAutoNum type="arabicPeriod"/>
              <a:defRPr lang="en-US"/>
            </a:pPr>
            <a:r>
              <a:rPr lang="en-US" sz="2600" dirty="0">
                <a:latin typeface="Gill Sans MT"/>
              </a:rPr>
              <a:t>USAID Medicines, Technologies and Pharmaceutical  Services (</a:t>
            </a:r>
            <a:r>
              <a:rPr lang="en-US" sz="2600" dirty="0" err="1">
                <a:latin typeface="Gill Sans MT"/>
              </a:rPr>
              <a:t>MTaPS</a:t>
            </a:r>
            <a:r>
              <a:rPr lang="en-US" sz="2600" dirty="0">
                <a:latin typeface="Gill Sans MT"/>
              </a:rPr>
              <a:t>) program</a:t>
            </a:r>
          </a:p>
          <a:p>
            <a:pPr algn="l" latinLnBrk="0">
              <a:lnSpc>
                <a:spcPct val="100000"/>
              </a:lnSpc>
              <a:defRPr lang="en-US"/>
            </a:pPr>
            <a:endParaRPr lang="en-US" altLang="" b="1" dirty="0">
              <a:solidFill>
                <a:srgbClr val="000000">
                  <a:alpha val="100000"/>
                </a:srgbClr>
              </a:solidFill>
              <a:latin typeface="Gill Sans MT"/>
              <a:ea typeface="Times New Roman"/>
            </a:endParaRPr>
          </a:p>
        </p:txBody>
      </p:sp>
      <p:pic>
        <p:nvPicPr>
          <p:cNvPr id="7" name="Picture 6"/>
          <p:cNvPicPr>
            <a:picLocks noChangeAspect="1"/>
          </p:cNvPicPr>
          <p:nvPr/>
        </p:nvPicPr>
        <p:blipFill rotWithShape="1">
          <a:blip r:embed="rId2"/>
          <a:stretch>
            <a:fillRect/>
          </a:stretch>
        </p:blipFill>
        <p:spPr>
          <a:xfrm>
            <a:off x="9660396" y="116632"/>
            <a:ext cx="900100" cy="1080120"/>
          </a:xfrm>
          <a:prstGeom prst="rect">
            <a:avLst/>
          </a:prstGeom>
        </p:spPr>
      </p:pic>
    </p:spTree>
    <p:extLst>
      <p:ext uri="{BB962C8B-B14F-4D97-AF65-F5344CB8AC3E}">
        <p14:creationId xmlns:p14="http://schemas.microsoft.com/office/powerpoint/2010/main" val="121880076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8988" y="7"/>
            <a:ext cx="7055380" cy="1085552"/>
          </a:xfrm>
        </p:spPr>
        <p:txBody>
          <a:bodyPr/>
          <a:lstStyle/>
          <a:p>
            <a:pPr lvl="0" algn="ctr">
              <a:defRPr lang="en-US"/>
            </a:pPr>
            <a:r>
              <a:rPr lang="en-US" sz="3500" dirty="0">
                <a:latin typeface="Arial"/>
                <a:cs typeface="Arial"/>
              </a:rPr>
              <a:t>Background </a:t>
            </a:r>
          </a:p>
        </p:txBody>
      </p:sp>
      <p:sp>
        <p:nvSpPr>
          <p:cNvPr id="3" name="Content Placeholder 2"/>
          <p:cNvSpPr>
            <a:spLocks noGrp="1"/>
          </p:cNvSpPr>
          <p:nvPr>
            <p:ph idx="1"/>
          </p:nvPr>
        </p:nvSpPr>
        <p:spPr>
          <a:xfrm>
            <a:off x="1955540" y="1149713"/>
            <a:ext cx="8388932" cy="4955229"/>
          </a:xfrm>
        </p:spPr>
        <p:txBody>
          <a:bodyPr>
            <a:normAutofit lnSpcReduction="10000"/>
          </a:bodyPr>
          <a:lstStyle/>
          <a:p>
            <a:pPr marL="414120" indent="-414120">
              <a:buClr>
                <a:srgbClr val="000000"/>
              </a:buClr>
              <a:buFont typeface="Wingdings"/>
              <a:buChar char="§"/>
              <a:defRPr lang="en-US"/>
            </a:pPr>
            <a:endParaRPr lang="en-US" altLang="" sz="2400" dirty="0">
              <a:solidFill>
                <a:srgbClr val="000000">
                  <a:alpha val="100000"/>
                </a:srgbClr>
              </a:solidFill>
              <a:latin typeface="Arial"/>
              <a:cs typeface="Arial"/>
            </a:endParaRPr>
          </a:p>
          <a:p>
            <a:pPr latinLnBrk="1"/>
            <a:r>
              <a:rPr lang="en-US" dirty="0">
                <a:latin typeface="Gill Sans MT" panose="020B0502020104020203" pitchFamily="34" charset="0"/>
              </a:rPr>
              <a:t>SSIs are infections occurring up to 30 days after surgery</a:t>
            </a:r>
          </a:p>
          <a:p>
            <a:pPr latinLnBrk="1"/>
            <a:r>
              <a:rPr lang="en-US" dirty="0">
                <a:latin typeface="Gill Sans MT" panose="020B0502020104020203" pitchFamily="34" charset="0"/>
              </a:rPr>
              <a:t>They affect incision or deep tissues at the operation site       </a:t>
            </a:r>
            <a:r>
              <a:rPr lang="en-US" i="1" dirty="0">
                <a:latin typeface="Gill Sans MT" panose="020B0502020104020203" pitchFamily="34" charset="0"/>
              </a:rPr>
              <a:t>(CD Owens et al. 2008)</a:t>
            </a:r>
          </a:p>
          <a:p>
            <a:pPr marL="0" indent="0" latinLnBrk="1">
              <a:buNone/>
            </a:pPr>
            <a:endParaRPr lang="en-US" dirty="0">
              <a:latin typeface="Gill Sans MT" panose="020B0502020104020203" pitchFamily="34" charset="0"/>
            </a:endParaRPr>
          </a:p>
          <a:p>
            <a:pPr latinLnBrk="1"/>
            <a:r>
              <a:rPr lang="en-US" dirty="0">
                <a:latin typeface="Gill Sans MT" panose="020B0502020104020203" pitchFamily="34" charset="0"/>
              </a:rPr>
              <a:t>SSIs occur in 2% of surgical procedures and account for 20% HAIs. (de </a:t>
            </a:r>
            <a:r>
              <a:rPr lang="en-US" dirty="0" err="1">
                <a:latin typeface="Gill Sans MT" panose="020B0502020104020203" pitchFamily="34" charset="0"/>
              </a:rPr>
              <a:t>Lissovoy</a:t>
            </a:r>
            <a:r>
              <a:rPr lang="en-US" dirty="0">
                <a:latin typeface="Gill Sans MT" panose="020B0502020104020203" pitchFamily="34" charset="0"/>
              </a:rPr>
              <a:t>., et al 2009) </a:t>
            </a:r>
          </a:p>
          <a:p>
            <a:pPr marL="0" indent="0" latinLnBrk="1">
              <a:buNone/>
            </a:pPr>
            <a:endParaRPr lang="en-US" dirty="0">
              <a:latin typeface="Gill Sans MT" panose="020B0502020104020203" pitchFamily="34" charset="0"/>
            </a:endParaRPr>
          </a:p>
          <a:p>
            <a:pPr latinLnBrk="1"/>
            <a:r>
              <a:rPr lang="en-US" dirty="0">
                <a:latin typeface="Gill Sans MT" panose="020B0502020104020203" pitchFamily="34" charset="0"/>
              </a:rPr>
              <a:t>No study had been conducted in MCRH to inform the     incidence, determinants or intervention measures. </a:t>
            </a:r>
          </a:p>
          <a:p>
            <a:pPr marL="0" indent="0">
              <a:buClr>
                <a:srgbClr val="000000"/>
              </a:buClr>
              <a:buNone/>
              <a:defRPr lang="en-US"/>
            </a:pPr>
            <a:endParaRPr lang="en-US" sz="2600" dirty="0">
              <a:solidFill>
                <a:srgbClr val="000000">
                  <a:alpha val="100000"/>
                </a:srgbClr>
              </a:solidFill>
              <a:latin typeface="Gill Sans MT" panose="020B0502020104020203" pitchFamily="34" charset="0"/>
              <a:cs typeface="Arial"/>
            </a:endParaRPr>
          </a:p>
        </p:txBody>
      </p:sp>
      <p:pic>
        <p:nvPicPr>
          <p:cNvPr id="12" name="Picture 11"/>
          <p:cNvPicPr>
            <a:picLocks noChangeAspect="1"/>
          </p:cNvPicPr>
          <p:nvPr/>
        </p:nvPicPr>
        <p:blipFill rotWithShape="1">
          <a:blip r:embed="rId3"/>
          <a:stretch>
            <a:fillRect/>
          </a:stretch>
        </p:blipFill>
        <p:spPr>
          <a:xfrm>
            <a:off x="10830570" y="0"/>
            <a:ext cx="1260140" cy="1404156"/>
          </a:xfrm>
          <a:prstGeom prst="rect">
            <a:avLst/>
          </a:prstGeom>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87588" y="2626301"/>
            <a:ext cx="7956872" cy="2797672"/>
          </a:xfrm>
        </p:spPr>
        <p:txBody>
          <a:bodyPr>
            <a:normAutofit/>
          </a:bodyPr>
          <a:lstStyle/>
          <a:p>
            <a:pPr marL="0" indent="0">
              <a:buClr>
                <a:schemeClr val="tx1"/>
              </a:buClr>
              <a:buNone/>
              <a:defRPr lang="en-US"/>
            </a:pPr>
            <a:r>
              <a:rPr lang="en-US" altLang="" sz="2400" dirty="0">
                <a:latin typeface="Arial"/>
                <a:cs typeface="Arial"/>
              </a:rPr>
              <a:t> </a:t>
            </a:r>
            <a:endParaRPr lang="en-US" altLang="" dirty="0">
              <a:latin typeface="Gill Sans MT" panose="020B0502020104020203" pitchFamily="34" charset="0"/>
              <a:cs typeface="Arial"/>
            </a:endParaRPr>
          </a:p>
          <a:p>
            <a:pPr marL="0" indent="0" latinLnBrk="1">
              <a:buNone/>
            </a:pPr>
            <a:r>
              <a:rPr lang="en-US" b="1" dirty="0">
                <a:latin typeface="Gill Sans MT" panose="020B0502020104020203" pitchFamily="34" charset="0"/>
              </a:rPr>
              <a:t>Specific objective</a:t>
            </a:r>
            <a:endParaRPr lang="en-US" dirty="0">
              <a:latin typeface="Gill Sans MT" panose="020B0502020104020203" pitchFamily="34" charset="0"/>
            </a:endParaRPr>
          </a:p>
          <a:p>
            <a:pPr marL="457200" indent="-457200">
              <a:buFont typeface="+mj-lt"/>
              <a:buAutoNum type="arabicPeriod"/>
            </a:pPr>
            <a:r>
              <a:rPr lang="en-US" dirty="0">
                <a:latin typeface="Gill Sans MT" panose="020B0502020104020203" pitchFamily="34" charset="0"/>
              </a:rPr>
              <a:t>To determine the incidence rate of SSIs among CS mothers at Murang’a County Referral Hospital</a:t>
            </a:r>
          </a:p>
          <a:p>
            <a:pPr marL="457200" indent="-457200">
              <a:buFont typeface="+mj-lt"/>
              <a:buAutoNum type="arabicPeriod"/>
            </a:pPr>
            <a:r>
              <a:rPr lang="en-US" dirty="0">
                <a:latin typeface="Gill Sans MT" panose="020B0502020104020203" pitchFamily="34" charset="0"/>
              </a:rPr>
              <a:t>To determine the level of implementation of the SSI bundle elements among C/S mothers</a:t>
            </a:r>
          </a:p>
        </p:txBody>
      </p:sp>
      <p:sp>
        <p:nvSpPr>
          <p:cNvPr id="6" name="Title 1"/>
          <p:cNvSpPr>
            <a:spLocks noGrp="1"/>
          </p:cNvSpPr>
          <p:nvPr>
            <p:ph type="title"/>
          </p:nvPr>
        </p:nvSpPr>
        <p:spPr>
          <a:xfrm>
            <a:off x="2661275" y="991295"/>
            <a:ext cx="7012236" cy="1635006"/>
          </a:xfrm>
        </p:spPr>
        <p:txBody>
          <a:bodyPr>
            <a:normAutofit fontScale="90000"/>
          </a:bodyPr>
          <a:lstStyle/>
          <a:p>
            <a:pPr latinLnBrk="0">
              <a:defRPr lang="en-US"/>
            </a:pPr>
            <a:endParaRPr lang="en-US" altLang="" dirty="0">
              <a:latin typeface="Arial"/>
              <a:cs typeface="Arial"/>
            </a:endParaRPr>
          </a:p>
          <a:p>
            <a:pPr>
              <a:defRPr lang="en-US"/>
            </a:pPr>
            <a:r>
              <a:rPr lang="en-US" altLang="" b="1" dirty="0">
                <a:latin typeface="Arial"/>
                <a:cs typeface="Arial"/>
              </a:rPr>
              <a:t>		</a:t>
            </a:r>
            <a:r>
              <a:rPr lang="en-US" sz="3100" b="1" dirty="0"/>
              <a:t> </a:t>
            </a:r>
            <a:r>
              <a:rPr lang="en-US" sz="3100" b="1" dirty="0">
                <a:latin typeface="Gill Sans MT" panose="020B0502020104020203" pitchFamily="34" charset="0"/>
              </a:rPr>
              <a:t>Broad objective</a:t>
            </a:r>
            <a:br>
              <a:rPr lang="en-US" sz="3100" b="1" dirty="0"/>
            </a:br>
            <a:r>
              <a:rPr lang="en-US" sz="3100" dirty="0">
                <a:latin typeface="Gill Sans MT" panose="020B0502020104020203" pitchFamily="34" charset="0"/>
              </a:rPr>
              <a:t>To identify the risk factors associated with surgical site infection among CS mothers at Murang’a County Referral Hospital</a:t>
            </a:r>
            <a:endParaRPr lang="en-US" altLang="" sz="3100" dirty="0">
              <a:latin typeface="Gill Sans MT" panose="020B0502020104020203" pitchFamily="34" charset="0"/>
              <a:cs typeface="Arial"/>
            </a:endParaRPr>
          </a:p>
          <a:p>
            <a:pPr latinLnBrk="0">
              <a:defRPr lang="en-US"/>
            </a:pPr>
            <a:r>
              <a:rPr lang="en-US" altLang="" sz="3100" dirty="0">
                <a:latin typeface="Gill Sans MT" panose="020B0502020104020203" pitchFamily="34" charset="0"/>
                <a:cs typeface="Arial"/>
              </a:rPr>
              <a:t>    </a:t>
            </a:r>
          </a:p>
        </p:txBody>
      </p:sp>
      <p:pic>
        <p:nvPicPr>
          <p:cNvPr id="7" name="Picture 6"/>
          <p:cNvPicPr>
            <a:picLocks noChangeAspect="1"/>
          </p:cNvPicPr>
          <p:nvPr/>
        </p:nvPicPr>
        <p:blipFill rotWithShape="1">
          <a:blip r:embed="rId3"/>
          <a:stretch>
            <a:fillRect/>
          </a:stretch>
        </p:blipFill>
        <p:spPr>
          <a:xfrm>
            <a:off x="10839450" y="0"/>
            <a:ext cx="1260140" cy="1404156"/>
          </a:xfrm>
          <a:prstGeom prst="rect">
            <a:avLst/>
          </a:prstGeom>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5560" y="377788"/>
            <a:ext cx="7886700" cy="768135"/>
          </a:xfrm>
        </p:spPr>
        <p:txBody>
          <a:bodyPr/>
          <a:lstStyle/>
          <a:p>
            <a:pPr lvl="0" algn="ctr">
              <a:defRPr lang="en-US"/>
            </a:pPr>
            <a:r>
              <a:rPr lang="en-US">
                <a:latin typeface="Gill Sans MT"/>
              </a:rPr>
              <a:t>Methodology 	</a:t>
            </a:r>
          </a:p>
        </p:txBody>
      </p:sp>
      <p:sp>
        <p:nvSpPr>
          <p:cNvPr id="3" name="Content Placeholder 2"/>
          <p:cNvSpPr>
            <a:spLocks noGrp="1"/>
          </p:cNvSpPr>
          <p:nvPr>
            <p:ph idx="1"/>
          </p:nvPr>
        </p:nvSpPr>
        <p:spPr>
          <a:xfrm>
            <a:off x="1631505" y="1592783"/>
            <a:ext cx="8836627" cy="5091390"/>
          </a:xfrm>
        </p:spPr>
        <p:txBody>
          <a:bodyPr>
            <a:noAutofit/>
          </a:bodyPr>
          <a:lstStyle/>
          <a:p>
            <a:r>
              <a:rPr lang="en-US" b="1" dirty="0">
                <a:latin typeface="Gill Sans MT" panose="020B0502020104020203" pitchFamily="34" charset="0"/>
              </a:rPr>
              <a:t>Study Site: </a:t>
            </a:r>
            <a:r>
              <a:rPr lang="en-US" dirty="0">
                <a:latin typeface="Gill Sans MT" panose="020B0502020104020203" pitchFamily="34" charset="0"/>
              </a:rPr>
              <a:t>This study was conducted in Murang’a County Referral Hospital in Murang’a County Kenya.</a:t>
            </a:r>
          </a:p>
          <a:p>
            <a:pPr>
              <a:lnSpc>
                <a:spcPct val="100000"/>
              </a:lnSpc>
            </a:pPr>
            <a:r>
              <a:rPr lang="en-US" dirty="0">
                <a:latin typeface="Gill Sans MT" panose="020B0502020104020203" pitchFamily="34" charset="0"/>
              </a:rPr>
              <a:t>This was a cross sectional baseline study carried out before the Implementation of an SSI surveillance Continuous Quality Improvement project (CQI)</a:t>
            </a:r>
          </a:p>
          <a:p>
            <a:r>
              <a:rPr lang="en-US" dirty="0">
                <a:latin typeface="Gill Sans MT" panose="020B0502020104020203" pitchFamily="34" charset="0"/>
              </a:rPr>
              <a:t>Data on surgical care bundle was collected using a structured tool.</a:t>
            </a:r>
          </a:p>
          <a:p>
            <a:endParaRPr lang="en-US" altLang="" dirty="0">
              <a:solidFill>
                <a:srgbClr val="000000">
                  <a:alpha val="100000"/>
                </a:srgbClr>
              </a:solidFill>
              <a:latin typeface="Gill Sans MT" panose="020B0502020104020203" pitchFamily="34" charset="0"/>
              <a:ea typeface="Arial"/>
            </a:endParaRPr>
          </a:p>
          <a:p>
            <a:pPr latinLnBrk="0">
              <a:buClr>
                <a:schemeClr val="tx1"/>
              </a:buClr>
              <a:defRPr lang="en-US"/>
            </a:pPr>
            <a:endParaRPr lang="en-US" sz="2000" dirty="0">
              <a:solidFill>
                <a:srgbClr val="000000">
                  <a:alpha val="100000"/>
                </a:srgbClr>
              </a:solidFill>
              <a:latin typeface="Arial"/>
              <a:ea typeface="Arial"/>
            </a:endParaRPr>
          </a:p>
          <a:p>
            <a:pPr marL="0" indent="0">
              <a:buClr>
                <a:schemeClr val="tx1"/>
              </a:buClr>
              <a:buNone/>
              <a:defRPr lang="en-US"/>
            </a:pPr>
            <a:r>
              <a:rPr lang="en-US" sz="2000" dirty="0">
                <a:solidFill>
                  <a:srgbClr val="000000">
                    <a:alpha val="100000"/>
                  </a:srgbClr>
                </a:solidFill>
                <a:latin typeface="Arial"/>
                <a:ea typeface="Arial"/>
              </a:rPr>
              <a:t> </a:t>
            </a:r>
          </a:p>
        </p:txBody>
      </p:sp>
      <p:pic>
        <p:nvPicPr>
          <p:cNvPr id="6" name="Picture 5"/>
          <p:cNvPicPr>
            <a:picLocks noChangeAspect="1"/>
          </p:cNvPicPr>
          <p:nvPr/>
        </p:nvPicPr>
        <p:blipFill rotWithShape="1">
          <a:blip r:embed="rId3"/>
          <a:stretch>
            <a:fillRect/>
          </a:stretch>
        </p:blipFill>
        <p:spPr>
          <a:xfrm>
            <a:off x="10814757" y="59777"/>
            <a:ext cx="1260140" cy="1404156"/>
          </a:xfrm>
          <a:prstGeom prst="rect">
            <a:avLst/>
          </a:prstGeom>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5560" y="377788"/>
            <a:ext cx="7886700" cy="768135"/>
          </a:xfrm>
        </p:spPr>
        <p:txBody>
          <a:bodyPr/>
          <a:lstStyle/>
          <a:p>
            <a:pPr lvl="0" algn="ctr">
              <a:defRPr lang="en-US"/>
            </a:pPr>
            <a:r>
              <a:rPr lang="en-US" dirty="0">
                <a:latin typeface="Gill Sans MT"/>
              </a:rPr>
              <a:t>Methodology  cont’d	</a:t>
            </a:r>
          </a:p>
        </p:txBody>
      </p:sp>
      <p:sp>
        <p:nvSpPr>
          <p:cNvPr id="3" name="Content Placeholder 2"/>
          <p:cNvSpPr>
            <a:spLocks noGrp="1"/>
          </p:cNvSpPr>
          <p:nvPr>
            <p:ph idx="1"/>
          </p:nvPr>
        </p:nvSpPr>
        <p:spPr>
          <a:xfrm>
            <a:off x="1817855" y="2198256"/>
            <a:ext cx="8522111" cy="2988345"/>
          </a:xfrm>
        </p:spPr>
        <p:txBody>
          <a:bodyPr>
            <a:noAutofit/>
          </a:bodyPr>
          <a:lstStyle/>
          <a:p>
            <a:r>
              <a:rPr lang="en-US" dirty="0">
                <a:latin typeface="Gill Sans MT" panose="020B0502020104020203" pitchFamily="34" charset="0"/>
              </a:rPr>
              <a:t>CS Mothers were followed up for one month through phone calls. </a:t>
            </a:r>
          </a:p>
          <a:p>
            <a:r>
              <a:rPr lang="en-US" dirty="0">
                <a:latin typeface="Gill Sans MT" panose="020B0502020104020203" pitchFamily="34" charset="0"/>
              </a:rPr>
              <a:t>Data was collated and descriptive frequencies calculated.</a:t>
            </a:r>
          </a:p>
          <a:p>
            <a:r>
              <a:rPr lang="en-US" dirty="0">
                <a:latin typeface="Gill Sans MT" panose="020B0502020104020203" pitchFamily="34" charset="0"/>
              </a:rPr>
              <a:t>Data analysis was done using MS excel 2010</a:t>
            </a:r>
            <a:endParaRPr lang="en-US" altLang="" dirty="0">
              <a:solidFill>
                <a:srgbClr val="000000">
                  <a:alpha val="100000"/>
                </a:srgbClr>
              </a:solidFill>
              <a:latin typeface="Gill Sans MT" panose="020B0502020104020203" pitchFamily="34" charset="0"/>
              <a:ea typeface="Arial"/>
            </a:endParaRPr>
          </a:p>
          <a:p>
            <a:pPr latinLnBrk="0">
              <a:buClr>
                <a:schemeClr val="tx1"/>
              </a:buClr>
              <a:defRPr lang="en-US"/>
            </a:pPr>
            <a:endParaRPr lang="en-US" dirty="0">
              <a:solidFill>
                <a:srgbClr val="000000">
                  <a:alpha val="100000"/>
                </a:srgbClr>
              </a:solidFill>
              <a:latin typeface="Gill Sans MT" panose="020B0502020104020203" pitchFamily="34" charset="0"/>
              <a:ea typeface="Arial"/>
            </a:endParaRPr>
          </a:p>
          <a:p>
            <a:pPr marL="0" indent="0">
              <a:buClr>
                <a:schemeClr val="tx1"/>
              </a:buClr>
              <a:buNone/>
              <a:defRPr lang="en-US"/>
            </a:pPr>
            <a:r>
              <a:rPr lang="en-US" dirty="0">
                <a:solidFill>
                  <a:srgbClr val="000000">
                    <a:alpha val="100000"/>
                  </a:srgbClr>
                </a:solidFill>
                <a:latin typeface="Gill Sans MT" panose="020B0502020104020203" pitchFamily="34" charset="0"/>
                <a:ea typeface="Arial"/>
              </a:rPr>
              <a:t> </a:t>
            </a:r>
          </a:p>
        </p:txBody>
      </p:sp>
      <p:pic>
        <p:nvPicPr>
          <p:cNvPr id="6" name="Picture 5"/>
          <p:cNvPicPr>
            <a:picLocks noChangeAspect="1"/>
          </p:cNvPicPr>
          <p:nvPr/>
        </p:nvPicPr>
        <p:blipFill rotWithShape="1">
          <a:blip r:embed="rId3"/>
          <a:stretch>
            <a:fillRect/>
          </a:stretch>
        </p:blipFill>
        <p:spPr>
          <a:xfrm>
            <a:off x="10862382" y="60372"/>
            <a:ext cx="1260140" cy="1404156"/>
          </a:xfrm>
          <a:prstGeom prst="rect">
            <a:avLst/>
          </a:prstGeom>
        </p:spPr>
      </p:pic>
    </p:spTree>
    <p:extLst>
      <p:ext uri="{BB962C8B-B14F-4D97-AF65-F5344CB8AC3E}">
        <p14:creationId xmlns:p14="http://schemas.microsoft.com/office/powerpoint/2010/main" val="204906552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116632"/>
            <a:ext cx="7903790" cy="756084"/>
          </a:xfrm>
        </p:spPr>
        <p:txBody>
          <a:bodyPr/>
          <a:lstStyle/>
          <a:p>
            <a:pPr lvl="0" algn="ctr">
              <a:defRPr lang="en-US"/>
            </a:pPr>
            <a:r>
              <a:rPr lang="en-US" dirty="0">
                <a:latin typeface="Gill Sans MT"/>
              </a:rPr>
              <a:t>Results 	</a:t>
            </a:r>
          </a:p>
        </p:txBody>
      </p:sp>
      <p:sp>
        <p:nvSpPr>
          <p:cNvPr id="3" name="Content Placeholder 2"/>
          <p:cNvSpPr>
            <a:spLocks noGrp="1"/>
          </p:cNvSpPr>
          <p:nvPr>
            <p:ph idx="1"/>
          </p:nvPr>
        </p:nvSpPr>
        <p:spPr>
          <a:xfrm>
            <a:off x="2152650" y="1880828"/>
            <a:ext cx="7903790" cy="3348372"/>
          </a:xfrm>
        </p:spPr>
        <p:txBody>
          <a:bodyPr>
            <a:noAutofit/>
          </a:bodyPr>
          <a:lstStyle/>
          <a:p>
            <a:r>
              <a:rPr lang="en-US" dirty="0">
                <a:latin typeface="Gill Sans MT" panose="020B0502020104020203" pitchFamily="34" charset="0"/>
              </a:rPr>
              <a:t>Most (47.3%) of the study subjects were aged between 25 to 35years.</a:t>
            </a:r>
          </a:p>
          <a:p>
            <a:r>
              <a:rPr lang="en-US" dirty="0">
                <a:latin typeface="Gill Sans MT" panose="020B0502020104020203" pitchFamily="34" charset="0"/>
              </a:rPr>
              <a:t>56.4%  caesarian sections were emergency while the rest were elective.  </a:t>
            </a:r>
          </a:p>
          <a:p>
            <a:r>
              <a:rPr lang="en-US" dirty="0">
                <a:latin typeface="Gill Sans MT" panose="020B0502020104020203" pitchFamily="34" charset="0"/>
              </a:rPr>
              <a:t>81% of the C/s mothers were reached during follow up</a:t>
            </a:r>
          </a:p>
          <a:p>
            <a:r>
              <a:rPr lang="en-US" dirty="0">
                <a:latin typeface="Gill Sans MT" panose="020B0502020104020203" pitchFamily="34" charset="0"/>
              </a:rPr>
              <a:t>4.8% (9) out of the 188 C/S mothers developed SSI </a:t>
            </a:r>
          </a:p>
          <a:p>
            <a:pPr marL="0" indent="0">
              <a:buNone/>
            </a:pPr>
            <a:endParaRPr lang="en-US" dirty="0">
              <a:latin typeface="Gill Sans MT" panose="020B0502020104020203" pitchFamily="34" charset="0"/>
            </a:endParaRPr>
          </a:p>
          <a:p>
            <a:pPr marL="0" indent="0">
              <a:buNone/>
            </a:pPr>
            <a:endParaRPr lang="en-US" dirty="0"/>
          </a:p>
          <a:p>
            <a:pPr marL="0" indent="0">
              <a:buNone/>
            </a:pPr>
            <a:endParaRPr lang="en-US" dirty="0"/>
          </a:p>
          <a:p>
            <a:pPr marL="0" indent="0">
              <a:buNone/>
            </a:pPr>
            <a:endParaRPr lang="en-US" sz="1800" dirty="0"/>
          </a:p>
          <a:p>
            <a:pPr marL="0" indent="0">
              <a:buNone/>
            </a:pPr>
            <a:endParaRPr lang="en-US" sz="1800" dirty="0"/>
          </a:p>
          <a:p>
            <a:pPr marL="0" indent="0">
              <a:buNone/>
            </a:pPr>
            <a:endParaRPr lang="en-US" sz="1800" dirty="0"/>
          </a:p>
          <a:p>
            <a:r>
              <a:rPr lang="en-US" sz="1800" dirty="0"/>
              <a:t>Over three quarters (77.9%) of the participants received pre-operative antibiotics</a:t>
            </a:r>
          </a:p>
          <a:p>
            <a:pPr marL="0" indent="0">
              <a:buNone/>
            </a:pPr>
            <a:endParaRPr lang="en-US" sz="1800" dirty="0"/>
          </a:p>
          <a:p>
            <a:r>
              <a:rPr lang="en-US" sz="1800" dirty="0"/>
              <a:t>Pre-operative blood sugar levels were taken from 35.1% of the participants. </a:t>
            </a:r>
          </a:p>
          <a:p>
            <a:pPr marL="0" indent="0">
              <a:buNone/>
            </a:pPr>
            <a:endParaRPr lang="en-US" sz="1800" dirty="0"/>
          </a:p>
          <a:p>
            <a:r>
              <a:rPr lang="en-US" sz="1800" dirty="0"/>
              <a:t>Majority ( 80.4%) of the participants had their hair removed using razor while the rest were either not removed or used cream  or clippers</a:t>
            </a:r>
          </a:p>
          <a:p>
            <a:pPr marL="0" indent="0">
              <a:buNone/>
            </a:pPr>
            <a:endParaRPr lang="en-US" sz="1800" dirty="0"/>
          </a:p>
          <a:p>
            <a:r>
              <a:rPr lang="en-US" sz="1800" dirty="0"/>
              <a:t>Majority 70.6% of the participants followed did not have SSI. while 19% were not reached and only 5.5% had SSI.. Out of 188 post CS mothers, 4.8% developed SSI.(Incidence rate of 11% per year).</a:t>
            </a:r>
          </a:p>
          <a:p>
            <a:endParaRPr lang="en-US" sz="1800" dirty="0"/>
          </a:p>
          <a:p>
            <a:endParaRPr lang="en-US" altLang="" sz="1800" dirty="0">
              <a:latin typeface="Arial"/>
              <a:cs typeface="Arial"/>
            </a:endParaRPr>
          </a:p>
          <a:p>
            <a:pPr marL="914160" lvl="1" indent="-456960">
              <a:buClr>
                <a:srgbClr val="000000"/>
              </a:buClr>
              <a:buFont typeface="Wingdings"/>
              <a:buChar char="v"/>
              <a:defRPr lang="en-US"/>
            </a:pPr>
            <a:endParaRPr lang="en-US" altLang="" dirty="0">
              <a:solidFill>
                <a:schemeClr val="tx1"/>
              </a:solidFill>
              <a:latin typeface="Arial"/>
              <a:cs typeface="Arial"/>
            </a:endParaRPr>
          </a:p>
        </p:txBody>
      </p:sp>
      <p:pic>
        <p:nvPicPr>
          <p:cNvPr id="6" name="Picture 5"/>
          <p:cNvPicPr>
            <a:picLocks noChangeAspect="1"/>
          </p:cNvPicPr>
          <p:nvPr/>
        </p:nvPicPr>
        <p:blipFill rotWithShape="1">
          <a:blip r:embed="rId3"/>
          <a:stretch>
            <a:fillRect/>
          </a:stretch>
        </p:blipFill>
        <p:spPr>
          <a:xfrm>
            <a:off x="10806371" y="57758"/>
            <a:ext cx="1260140" cy="1296615"/>
          </a:xfrm>
          <a:prstGeom prst="rect">
            <a:avLst/>
          </a:prstGeom>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116632"/>
            <a:ext cx="7903790" cy="756084"/>
          </a:xfrm>
        </p:spPr>
        <p:txBody>
          <a:bodyPr>
            <a:normAutofit fontScale="90000"/>
          </a:bodyPr>
          <a:lstStyle/>
          <a:p>
            <a:pPr lvl="0" algn="ctr">
              <a:defRPr lang="en-US"/>
            </a:pPr>
            <a:r>
              <a:rPr lang="en-US" sz="4000" b="1" dirty="0">
                <a:latin typeface="Gill Sans MT"/>
              </a:rPr>
              <a:t>Results cont’d	-surgical care bundle elements implemented</a:t>
            </a:r>
          </a:p>
        </p:txBody>
      </p:sp>
      <p:sp>
        <p:nvSpPr>
          <p:cNvPr id="3" name="Content Placeholder 2"/>
          <p:cNvSpPr>
            <a:spLocks noGrp="1"/>
          </p:cNvSpPr>
          <p:nvPr>
            <p:ph idx="1"/>
          </p:nvPr>
        </p:nvSpPr>
        <p:spPr>
          <a:xfrm>
            <a:off x="1874016" y="1742244"/>
            <a:ext cx="8172908" cy="4495069"/>
          </a:xfrm>
        </p:spPr>
        <p:txBody>
          <a:bodyPr>
            <a:noAutofit/>
          </a:bodyPr>
          <a:lstStyle/>
          <a:p>
            <a:pPr marL="0" indent="0">
              <a:buNone/>
            </a:pPr>
            <a:endParaRPr lang="en-US" sz="2600" dirty="0">
              <a:latin typeface="Gill Sans MT" panose="020B0502020104020203" pitchFamily="34" charset="0"/>
            </a:endParaRPr>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endParaRPr lang="en-US" sz="1800" dirty="0"/>
          </a:p>
          <a:p>
            <a:endParaRPr lang="en-US" altLang="" sz="1800" dirty="0">
              <a:latin typeface="Arial"/>
              <a:cs typeface="Arial"/>
            </a:endParaRPr>
          </a:p>
          <a:p>
            <a:pPr marL="914160" lvl="1" indent="-456960">
              <a:buClr>
                <a:srgbClr val="000000"/>
              </a:buClr>
              <a:buFont typeface="Wingdings"/>
              <a:buChar char="v"/>
              <a:defRPr lang="en-US"/>
            </a:pPr>
            <a:endParaRPr lang="en-US" altLang="" dirty="0">
              <a:solidFill>
                <a:schemeClr val="tx1"/>
              </a:solidFill>
              <a:latin typeface="Arial"/>
              <a:cs typeface="Arial"/>
            </a:endParaRPr>
          </a:p>
        </p:txBody>
      </p:sp>
      <p:pic>
        <p:nvPicPr>
          <p:cNvPr id="6" name="Picture 5"/>
          <p:cNvPicPr>
            <a:picLocks noChangeAspect="1"/>
          </p:cNvPicPr>
          <p:nvPr/>
        </p:nvPicPr>
        <p:blipFill rotWithShape="1">
          <a:blip r:embed="rId3"/>
          <a:stretch>
            <a:fillRect/>
          </a:stretch>
        </p:blipFill>
        <p:spPr>
          <a:xfrm>
            <a:off x="10746871" y="78028"/>
            <a:ext cx="1260140" cy="1296615"/>
          </a:xfrm>
          <a:prstGeom prst="rect">
            <a:avLst/>
          </a:prstGeom>
        </p:spPr>
      </p:pic>
      <p:graphicFrame>
        <p:nvGraphicFramePr>
          <p:cNvPr id="7" name="Chart 6"/>
          <p:cNvGraphicFramePr>
            <a:graphicFrameLocks/>
          </p:cNvGraphicFramePr>
          <p:nvPr/>
        </p:nvGraphicFramePr>
        <p:xfrm>
          <a:off x="1883533" y="1413248"/>
          <a:ext cx="8280919" cy="456648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008504041"/>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47728" y="123218"/>
            <a:ext cx="5076564" cy="1397571"/>
          </a:xfrm>
        </p:spPr>
        <p:txBody>
          <a:bodyPr>
            <a:normAutofit fontScale="90000"/>
          </a:bodyPr>
          <a:lstStyle/>
          <a:p>
            <a:pPr lvl="0">
              <a:defRPr lang="en-US"/>
            </a:pPr>
            <a:r>
              <a:rPr lang="en-US" b="1" dirty="0">
                <a:latin typeface="Gill Sans MT"/>
              </a:rPr>
              <a:t>Conclusions &amp;recommendations </a:t>
            </a:r>
            <a:r>
              <a:rPr lang="en-US" dirty="0">
                <a:latin typeface="Gill Sans MT"/>
              </a:rPr>
              <a:t>	</a:t>
            </a:r>
          </a:p>
        </p:txBody>
      </p:sp>
      <p:sp>
        <p:nvSpPr>
          <p:cNvPr id="3" name="Content Placeholder 2"/>
          <p:cNvSpPr>
            <a:spLocks noGrp="1"/>
          </p:cNvSpPr>
          <p:nvPr>
            <p:ph idx="1"/>
          </p:nvPr>
        </p:nvSpPr>
        <p:spPr>
          <a:xfrm>
            <a:off x="2152650" y="2168860"/>
            <a:ext cx="7939794" cy="3564396"/>
          </a:xfrm>
        </p:spPr>
        <p:txBody>
          <a:bodyPr vert="horz" wrap="square" lIns="91440" tIns="45720" rIns="91440" bIns="45720" rtlCol="0" anchor="t">
            <a:normAutofit/>
          </a:bodyPr>
          <a:lstStyle/>
          <a:p>
            <a:pPr marL="0" indent="0">
              <a:buClr>
                <a:schemeClr val="tx1"/>
              </a:buClr>
              <a:buNone/>
              <a:defRPr lang="en-US"/>
            </a:pPr>
            <a:r>
              <a:rPr lang="en-US" dirty="0"/>
              <a:t>The implementation of the SSI care bundle elements  among the C/S mothers was sub-optimal.</a:t>
            </a:r>
          </a:p>
          <a:p>
            <a:pPr marL="0" indent="0">
              <a:buClr>
                <a:schemeClr val="tx1"/>
              </a:buClr>
              <a:buNone/>
              <a:defRPr lang="en-US"/>
            </a:pPr>
            <a:r>
              <a:rPr lang="en-US" dirty="0"/>
              <a:t>Full implementation of the SSI bundle elements recommended</a:t>
            </a:r>
          </a:p>
          <a:p>
            <a:pPr marL="0" indent="0">
              <a:buClr>
                <a:schemeClr val="tx1"/>
              </a:buClr>
              <a:buNone/>
              <a:defRPr lang="en-US"/>
            </a:pPr>
            <a:r>
              <a:rPr lang="en-US" dirty="0"/>
              <a:t>The baseline data will help in measuring future improvements.</a:t>
            </a:r>
          </a:p>
          <a:p>
            <a:pPr marL="0" indent="0">
              <a:buClr>
                <a:schemeClr val="tx1"/>
              </a:buClr>
              <a:buNone/>
              <a:defRPr lang="en-US"/>
            </a:pPr>
            <a:endParaRPr lang="en-US" dirty="0"/>
          </a:p>
          <a:p>
            <a:pPr marL="0" indent="0">
              <a:buClr>
                <a:schemeClr val="tx1"/>
              </a:buClr>
              <a:buNone/>
              <a:defRPr lang="en-US"/>
            </a:pPr>
            <a:endParaRPr lang="en-US" sz="2600" spc="500" dirty="0">
              <a:solidFill>
                <a:srgbClr val="000000"/>
              </a:solidFill>
              <a:latin typeface="Arial"/>
              <a:ea typeface="HCR Dotum"/>
              <a:cs typeface="Arial"/>
            </a:endParaRPr>
          </a:p>
        </p:txBody>
      </p:sp>
      <p:pic>
        <p:nvPicPr>
          <p:cNvPr id="6" name="Picture 5"/>
          <p:cNvPicPr>
            <a:picLocks noChangeAspect="1"/>
          </p:cNvPicPr>
          <p:nvPr/>
        </p:nvPicPr>
        <p:blipFill rotWithShape="1">
          <a:blip r:embed="rId3"/>
          <a:stretch>
            <a:fillRect/>
          </a:stretch>
        </p:blipFill>
        <p:spPr>
          <a:xfrm>
            <a:off x="10861241" y="0"/>
            <a:ext cx="1260140" cy="1404156"/>
          </a:xfrm>
          <a:prstGeom prst="rect">
            <a:avLst/>
          </a:prstGeom>
        </p:spPr>
      </p:pic>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636</Words>
  <Application>Microsoft Office PowerPoint</Application>
  <PresentationFormat>Widescreen</PresentationFormat>
  <Paragraphs>107</Paragraphs>
  <Slides>11</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Gill Sans MT</vt:lpstr>
      <vt:lpstr>Wingdings</vt:lpstr>
      <vt:lpstr>Office Theme</vt:lpstr>
      <vt:lpstr>Topic</vt:lpstr>
      <vt:lpstr>  Evidence based interventions for prevention of Surgical Site Infections (SSI) among  caesarian section mothers- A case of Murang'a County Referral Hospital, Murang’a County       </vt:lpstr>
      <vt:lpstr>Background </vt:lpstr>
      <vt:lpstr>    Broad objective To identify the risk factors associated with surgical site infection among CS mothers at Murang’a County Referral Hospital     </vt:lpstr>
      <vt:lpstr>Methodology  </vt:lpstr>
      <vt:lpstr>Methodology  cont’d </vt:lpstr>
      <vt:lpstr>Results  </vt:lpstr>
      <vt:lpstr>Results cont’d -surgical care bundle elements implemented</vt:lpstr>
      <vt:lpstr>Conclusions &amp;recommendations  </vt:lpstr>
      <vt:lpstr>Acknowledgement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dc:title>
  <dc:creator>Wangai,Helen</dc:creator>
  <cp:lastModifiedBy>Muembu,Abijah</cp:lastModifiedBy>
  <cp:revision>4</cp:revision>
  <dcterms:created xsi:type="dcterms:W3CDTF">2023-05-03T04:36:36Z</dcterms:created>
  <dcterms:modified xsi:type="dcterms:W3CDTF">2023-05-08T19:19:22Z</dcterms:modified>
</cp:coreProperties>
</file>