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13" r:id="rId1"/>
  </p:sldMasterIdLst>
  <p:notesMasterIdLst>
    <p:notesMasterId r:id="rId17"/>
  </p:notesMasterIdLst>
  <p:sldIdLst>
    <p:sldId id="314" r:id="rId2"/>
    <p:sldId id="257" r:id="rId3"/>
    <p:sldId id="315" r:id="rId4"/>
    <p:sldId id="260" r:id="rId5"/>
    <p:sldId id="280" r:id="rId6"/>
    <p:sldId id="262" r:id="rId7"/>
    <p:sldId id="305" r:id="rId8"/>
    <p:sldId id="277" r:id="rId9"/>
    <p:sldId id="354" r:id="rId10"/>
    <p:sldId id="356" r:id="rId11"/>
    <p:sldId id="308" r:id="rId12"/>
    <p:sldId id="335" r:id="rId13"/>
    <p:sldId id="352" r:id="rId14"/>
    <p:sldId id="337" r:id="rId15"/>
    <p:sldId id="338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en" initials="C" lastIdx="2" clrIdx="0">
    <p:extLst>
      <p:ext uri="{19B8F6BF-5375-455C-9EA6-DF929625EA0E}">
        <p15:presenceInfo xmlns:p15="http://schemas.microsoft.com/office/powerpoint/2012/main" xmlns="" userId="Car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3969" autoAdjust="0"/>
  </p:normalViewPr>
  <p:slideViewPr>
    <p:cSldViewPr>
      <p:cViewPr>
        <p:scale>
          <a:sx n="73" d="100"/>
          <a:sy n="73" d="100"/>
        </p:scale>
        <p:origin x="-96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7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4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p\Documents\Dataset0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185(83%)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26(12%)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24(11%)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24(11%)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Sheet1!$B$10:$B$13</c:f>
              <c:strCache>
                <c:ptCount val="4"/>
                <c:pt idx="0">
                  <c:v>TB</c:v>
                </c:pt>
                <c:pt idx="1">
                  <c:v>SARS-CoV-2</c:v>
                </c:pt>
                <c:pt idx="2">
                  <c:v>VL</c:v>
                </c:pt>
                <c:pt idx="3">
                  <c:v>EID</c:v>
                </c:pt>
              </c:strCache>
            </c:strRef>
          </c:cat>
          <c:val>
            <c:numRef>
              <c:f>Sheet1!$C$10:$C$13</c:f>
              <c:numCache>
                <c:formatCode>General</c:formatCode>
                <c:ptCount val="4"/>
                <c:pt idx="0">
                  <c:v>185</c:v>
                </c:pt>
                <c:pt idx="1">
                  <c:v>26</c:v>
                </c:pt>
                <c:pt idx="2">
                  <c:v>24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5595776"/>
        <c:axId val="139299072"/>
      </c:barChart>
      <c:catAx>
        <c:axId val="2755957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9299072"/>
        <c:crosses val="autoZero"/>
        <c:auto val="1"/>
        <c:lblAlgn val="ctr"/>
        <c:lblOffset val="100"/>
        <c:noMultiLvlLbl val="0"/>
      </c:catAx>
      <c:valAx>
        <c:axId val="1392990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75595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90CF7AA-7C19-44B8-BBE2-82744AE046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09336C6-A837-4C3F-BC85-6A2D469BCA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6EF5601-2B3A-4D92-821F-D7E266DB3164}" type="datetimeFigureOut">
              <a:rPr lang="en-US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20670D09-0A83-471A-8606-CFD464296C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98B40943-0A35-447C-8FF4-76B88B2A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5F7B036-B12E-4FE1-8712-60155900D6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DAF0E7-9A12-4177-AE6C-142591B35B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EF62B0E-32F5-4000-84B7-A40683CB73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066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xmlns="" id="{4606FEB6-D01B-4E0D-999F-48C07E4CE6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xmlns="" id="{30605DCD-8B3A-42E1-85DB-D5071619CC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xmlns="" id="{C90B761D-5BC3-4156-B697-C1769404F7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75A8ADC-5309-41B4-9F98-D95736D7B71C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8809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569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422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b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233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0" dirty="0">
              <a:solidFill>
                <a:schemeClr val="tx1"/>
              </a:solidFill>
              <a:highlight>
                <a:srgbClr val="0000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72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xmlns="" id="{1121AE85-4473-4A40-8695-D6D2DB597D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xmlns="" id="{98CE2A7B-5956-4ED6-8D7F-69E62DC366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xmlns="" id="{193C72E5-6C2E-418F-8C22-33F49ADFA3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200F8F42-EBA0-46AB-862B-405205F0289F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fontAlgn="auto" hangingPunct="1">
              <a:buClr>
                <a:schemeClr val="tx1"/>
              </a:buClr>
              <a:buFont typeface="Arial" panose="020B0604020202020204" pitchFamily="34" charset="0"/>
              <a:buNone/>
              <a:defRPr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209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941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690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62B0E-32F5-4000-84B7-A40683CB73A8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0379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xmlns="" id="{4606FEB6-D01B-4E0D-999F-48C07E4CE6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xmlns="" id="{30605DCD-8B3A-42E1-85DB-D5071619CC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xmlns="" id="{C90B761D-5BC3-4156-B697-C1769404F7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D75A8ADC-5309-41B4-9F98-D95736D7B71C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1BE41B-FAF6-42F1-90C3-25BF8EDE2658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E4D9A-D1CB-487E-B179-EA192DC41D2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65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363E92-06B5-487D-9CFC-1F9C06716BE7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8E39A-DA12-4462-892C-E8FC80AA76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50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CF3A75-56E6-438E-AAB2-C54F43685B9D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927213-29E8-4D53-9EF6-22DC92DF15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19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5BF0A3-2063-47A5-8B1E-31DC8077CDB8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9D116-FF86-4F4B-B537-F0B18C284B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73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DBAD91-161D-430E-A7E7-37C0740A4B74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01B9E0-E70E-433A-B2EA-4E655EA8D8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59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E8DE76-5729-46AA-8CF3-B5A40D8DC61E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8923D-7994-46F5-9891-9213451163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29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E64077-DFA9-4D69-95E0-D3BF5F104760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D4379-AA20-421B-BE4B-BEBB40FA14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56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B8D934-E1A4-4B58-9358-1605DB8385CB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18B828-435D-40C3-9551-61CC1F106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57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D04B98-4F60-474D-9B6E-3B51FCD7FC1A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81348-612A-43E8-AB3B-60D0D5904D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80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0BA8FF-0E9B-40FE-98C7-10684710A344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ACB224-F154-4DF1-B7C4-66419246E90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30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4CFAFB-33EE-442E-955F-FDFD16F1E7AE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C9DEA-7163-4E0D-83CA-6F44AF2920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63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F5A542-A8E6-4A3A-AEA1-5367399009BE}" type="datetimeFigureOut">
              <a:rPr lang="en-US" smtClean="0"/>
              <a:pPr>
                <a:defRPr/>
              </a:pPr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EAFA84-789E-46B7-8E13-720B55780B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4" r:id="rId1"/>
    <p:sldLayoutId id="2147484815" r:id="rId2"/>
    <p:sldLayoutId id="2147484816" r:id="rId3"/>
    <p:sldLayoutId id="2147484817" r:id="rId4"/>
    <p:sldLayoutId id="2147484818" r:id="rId5"/>
    <p:sldLayoutId id="2147484819" r:id="rId6"/>
    <p:sldLayoutId id="2147484820" r:id="rId7"/>
    <p:sldLayoutId id="2147484821" r:id="rId8"/>
    <p:sldLayoutId id="2147484822" r:id="rId9"/>
    <p:sldLayoutId id="2147484823" r:id="rId10"/>
    <p:sldLayoutId id="21474848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D0619606-595B-4E8F-A1F5-542063C3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219200"/>
            <a:ext cx="10439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>
                <a:latin typeface="Arial" pitchFamily="34" charset="0"/>
                <a:cs typeface="Arial" pitchFamily="34" charset="0"/>
              </a:rPr>
              <a:t>Mapping Generation and Disposal of Guanidinium Thiocyanate( GTC) waste in GeneXpert Sites in Kenya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feasibility study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aseline="30000" dirty="0"/>
              <a:t>1,2</a:t>
            </a:r>
            <a:r>
              <a:rPr lang="en-US" sz="2400" dirty="0"/>
              <a:t> </a:t>
            </a:r>
            <a:r>
              <a:rPr lang="en-US" sz="2400" dirty="0" err="1"/>
              <a:t>ELvis</a:t>
            </a:r>
            <a:r>
              <a:rPr lang="en-US" sz="2400" dirty="0"/>
              <a:t> </a:t>
            </a:r>
            <a:r>
              <a:rPr lang="en-US" sz="2400" dirty="0" err="1"/>
              <a:t>Kirui</a:t>
            </a:r>
            <a:r>
              <a:rPr lang="en-US" sz="2400" dirty="0"/>
              <a:t>, </a:t>
            </a:r>
            <a:r>
              <a:rPr lang="en-US" sz="2400" baseline="30000" dirty="0"/>
              <a:t>1</a:t>
            </a:r>
            <a:r>
              <a:rPr lang="en-US" sz="2400" dirty="0"/>
              <a:t>Noel </a:t>
            </a:r>
            <a:r>
              <a:rPr lang="en-US" sz="2400" dirty="0" err="1"/>
              <a:t>Odhiambo</a:t>
            </a:r>
            <a:r>
              <a:rPr lang="en-US" sz="2400" dirty="0"/>
              <a:t>, </a:t>
            </a:r>
            <a:r>
              <a:rPr lang="en-US" sz="2400" baseline="30000" dirty="0"/>
              <a:t>1</a:t>
            </a:r>
            <a:r>
              <a:rPr lang="en-US" sz="2400" dirty="0"/>
              <a:t>Kenneth </a:t>
            </a:r>
            <a:r>
              <a:rPr lang="en-US" sz="2400" dirty="0" err="1"/>
              <a:t>Ouma</a:t>
            </a:r>
            <a:r>
              <a:rPr lang="en-US" sz="2400" dirty="0"/>
              <a:t>, </a:t>
            </a:r>
            <a:r>
              <a:rPr lang="en-US" sz="2400" baseline="30000" dirty="0"/>
              <a:t>1</a:t>
            </a:r>
            <a:r>
              <a:rPr lang="en-US" sz="2400" dirty="0"/>
              <a:t>Dennis </a:t>
            </a:r>
            <a:r>
              <a:rPr lang="en-US" sz="2400" dirty="0" err="1"/>
              <a:t>Wanyama</a:t>
            </a:r>
            <a:r>
              <a:rPr lang="en-US" sz="2400" dirty="0"/>
              <a:t>, </a:t>
            </a:r>
            <a:r>
              <a:rPr lang="en-US" sz="2400" baseline="30000" dirty="0"/>
              <a:t>2</a:t>
            </a:r>
            <a:r>
              <a:rPr lang="en-US" sz="2400" dirty="0"/>
              <a:t>Kennedy </a:t>
            </a:r>
            <a:r>
              <a:rPr lang="en-US" sz="2400" dirty="0" err="1"/>
              <a:t>Yatich</a:t>
            </a:r>
            <a:r>
              <a:rPr lang="en-US" sz="2400" dirty="0"/>
              <a:t>, 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Junghae</a:t>
            </a:r>
            <a:r>
              <a:rPr lang="en-US" sz="2400" dirty="0"/>
              <a:t> </a:t>
            </a:r>
            <a:r>
              <a:rPr lang="en-US" sz="2400" dirty="0" err="1"/>
              <a:t>Muthoni</a:t>
            </a:r>
            <a:r>
              <a:rPr lang="en-US" sz="2400" dirty="0"/>
              <a:t>, </a:t>
            </a:r>
            <a:r>
              <a:rPr lang="en-US" sz="2400" baseline="30000" dirty="0"/>
              <a:t>3</a:t>
            </a:r>
            <a:r>
              <a:rPr lang="en-US" sz="2400" dirty="0"/>
              <a:t>Mercy </a:t>
            </a:r>
            <a:r>
              <a:rPr lang="en-US" sz="2400" dirty="0" err="1"/>
              <a:t>Njeru</a:t>
            </a:r>
            <a:r>
              <a:rPr lang="en-US" sz="2400" dirty="0"/>
              <a:t>, 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John </a:t>
            </a:r>
            <a:r>
              <a:rPr lang="en-US" sz="2400" dirty="0" err="1" smtClean="0"/>
              <a:t>Kiiru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1 Africa Medical Research Foundation (AMREF) - Kenya</a:t>
            </a:r>
            <a:br>
              <a:rPr lang="en-US" sz="2400" dirty="0"/>
            </a:br>
            <a:r>
              <a:rPr lang="en-US" sz="2400" dirty="0"/>
              <a:t>2 Ministry of Health – Department of Laboratory Services (DLS) – Kenya </a:t>
            </a:r>
            <a:br>
              <a:rPr lang="en-US" sz="2400" dirty="0"/>
            </a:br>
            <a:r>
              <a:rPr lang="en-US" sz="2400" dirty="0"/>
              <a:t>3 </a:t>
            </a:r>
            <a:r>
              <a:rPr lang="en-US" sz="2400" dirty="0" err="1"/>
              <a:t>Centres</a:t>
            </a:r>
            <a:r>
              <a:rPr lang="en-US" sz="2400" dirty="0"/>
              <a:t> for Disease Control and Prevention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00004E-25C7-4252-9E8B-C6810CF03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4495800"/>
            <a:ext cx="10591800" cy="22098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Presenter: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lvis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Kirui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xmlns="" id="{D48426E4-0B51-43EC-8243-8E3D633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0" y="381000"/>
            <a:ext cx="5715000" cy="6096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xmlns="" id="{3A1B9611-8C42-4EF8-87FC-F6E0BA28C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11125200" cy="5257800"/>
          </a:xfrm>
        </p:spPr>
        <p:txBody>
          <a:bodyPr>
            <a:normAutofit/>
          </a:bodyPr>
          <a:lstStyle/>
          <a:p>
            <a:pPr marL="228600" indent="-228600" defTabSz="914400" eaLnBrk="1" fontAlgn="auto" hangingPunct="1">
              <a:lnSpc>
                <a:spcPct val="15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28600" indent="-228600" defTabSz="914400" eaLnBrk="1" fontAlgn="auto" hangingPunct="1">
              <a:lnSpc>
                <a:spcPct val="15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228600" indent="-228600" defTabSz="914400" eaLnBrk="1" fontAlgn="auto" hangingPunct="1">
              <a:lnSpc>
                <a:spcPct val="15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28600" indent="-228600" defTabSz="914400" eaLnBrk="1" fontAlgn="auto" hangingPunct="1">
              <a:lnSpc>
                <a:spcPct val="15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228600" indent="-228600">
              <a:lnSpc>
                <a:spcPct val="150000"/>
              </a:lnSpc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A total of </a:t>
            </a:r>
            <a:r>
              <a:rPr lang="en-US" sz="2800" dirty="0" smtClean="0"/>
              <a:t>332,053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cartridges was utilized in testing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in 2021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228600" indent="-228600">
              <a:lnSpc>
                <a:spcPct val="150000"/>
              </a:lnSpc>
              <a:defRPr/>
            </a:pP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mean (</a:t>
            </a:r>
            <a:r>
              <a:rPr lang="en-US" sz="28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sd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waste generated  </a:t>
            </a:r>
            <a:r>
              <a:rPr lang="en-US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per test was 1,780(1082.2) for TB, 539(1221.0) SARS-CoV-2, 178(241.7) EID and 461(644.4) </a:t>
            </a:r>
            <a:r>
              <a:rPr lang="en-US" sz="2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VL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545678"/>
              </p:ext>
            </p:extLst>
          </p:nvPr>
        </p:nvGraphicFramePr>
        <p:xfrm>
          <a:off x="990600" y="1828800"/>
          <a:ext cx="8305800" cy="2165350"/>
        </p:xfrm>
        <a:graphic>
          <a:graphicData uri="http://schemas.openxmlformats.org/drawingml/2006/table">
            <a:tbl>
              <a:tblPr/>
              <a:tblGrid>
                <a:gridCol w="3720998"/>
                <a:gridCol w="4584802"/>
              </a:tblGrid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Test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Mean(SD)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TB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1,780(1082.2)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/>
                        </a:rPr>
                        <a:t>SARS-CoV-2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539(1221.0)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EID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178(241.7)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461(644.4)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614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C6941F11-590F-4077-95A2-B82E520F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200"/>
            <a:ext cx="11201400" cy="5334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273F38-50CC-448E-BB9C-100A58B9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62000"/>
            <a:ext cx="10287000" cy="5486400"/>
          </a:xfrm>
        </p:spPr>
        <p:txBody>
          <a:bodyPr/>
          <a:lstStyle/>
          <a:p>
            <a:pPr marL="457200" lvl="1" indent="0">
              <a:buClr>
                <a:schemeClr val="tx1"/>
              </a:buClr>
              <a:buNone/>
              <a:defRPr/>
            </a:pPr>
            <a:endParaRPr 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Lack of Waste management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standard operating procedures and job aids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facilities with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Genexpert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platform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lead to improper waste disposal practices like pouring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liquid chemical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waste down the drain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Deducing from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some African countries has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estimates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tests would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translate to approximately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175,000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kg,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of solid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waste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77,000 liquid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chemical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waste per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annum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as per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Sleeman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et al. (2018),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C6941F11-590F-4077-95A2-B82E520F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7" y="304800"/>
            <a:ext cx="11352213" cy="1143000"/>
          </a:xfrm>
        </p:spPr>
        <p:txBody>
          <a:bodyPr/>
          <a:lstStyle/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alt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273F38-50CC-448E-BB9C-100A58B9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668000" cy="4876800"/>
          </a:xfrm>
        </p:spPr>
        <p:txBody>
          <a:bodyPr/>
          <a:lstStyle/>
          <a:p>
            <a:pPr lvl="1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Kenya currently utilizing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GeneXpert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platform for four different tests hence increase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in the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generation of wastes in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terms of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the number of cartridges which are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hazardous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US" sz="32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78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C6941F11-590F-4077-95A2-B82E520F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7" y="381000"/>
            <a:ext cx="11352213" cy="1066800"/>
          </a:xfrm>
        </p:spPr>
        <p:txBody>
          <a:bodyPr/>
          <a:lstStyle/>
          <a:p>
            <a:r>
              <a:rPr lang="en-GB" sz="5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US" alt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273F38-50CC-448E-BB9C-100A58B9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10439400" cy="4495800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National policy and guidelines on proper disposal and management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of cartridges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which contain the heath hazardous waste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GTC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595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C6941F11-590F-4077-95A2-B82E520F4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0" y="381000"/>
            <a:ext cx="7391400" cy="685800"/>
          </a:xfrm>
        </p:spPr>
        <p:txBody>
          <a:bodyPr>
            <a:normAutofit fontScale="90000"/>
          </a:bodyPr>
          <a:lstStyle/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  <a:endParaRPr lang="en-US" alt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273F38-50CC-448E-BB9C-100A58B9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524000"/>
            <a:ext cx="9296400" cy="4419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MOH-Kenya</a:t>
            </a:r>
          </a:p>
          <a:p>
            <a:pPr>
              <a:defRPr/>
            </a:pPr>
            <a:r>
              <a:rPr lang="en-US" dirty="0" smtClean="0"/>
              <a:t>County Health facilities </a:t>
            </a:r>
          </a:p>
          <a:p>
            <a:pPr>
              <a:defRPr/>
            </a:pPr>
            <a:r>
              <a:rPr lang="en-US" dirty="0" smtClean="0"/>
              <a:t>CDC- Kenya</a:t>
            </a:r>
          </a:p>
          <a:p>
            <a:pPr>
              <a:defRPr/>
            </a:pPr>
            <a:r>
              <a:rPr lang="en-US" dirty="0" smtClean="0"/>
              <a:t>AMREF Africa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774AC95D-8713-438F-AE91-31CA1795E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14400"/>
            <a:ext cx="10133013" cy="4191000"/>
          </a:xfrm>
        </p:spPr>
        <p:txBody>
          <a:bodyPr/>
          <a:lstStyle/>
          <a:p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288016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D7D601-2A46-4212-A8FA-FD8B38E86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28600"/>
            <a:ext cx="7848600" cy="838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                </a:t>
            </a:r>
            <a:r>
              <a:rPr lang="en-US" sz="4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en-US" sz="4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en-US" sz="4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en-US" sz="4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en-US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en-US" sz="4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/>
            </a:r>
            <a:br>
              <a:rPr lang="en-US" sz="4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              </a:t>
            </a:r>
            <a:b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aramond" panose="02020404030301010803" pitchFamily="18" charset="0"/>
                <a:cs typeface="Arial" panose="020B0604020202020204" pitchFamily="34" charset="0"/>
              </a:rPr>
            </a:b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xmlns="" id="{72A732D1-6917-4F24-B4E7-C56576311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19200"/>
            <a:ext cx="10896600" cy="5105400"/>
          </a:xfrm>
        </p:spPr>
        <p:txBody>
          <a:bodyPr rtlCol="0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GeneXpert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(Cepheid, CA, USA) is rapid molecular automated diagnostic near point-of-care platform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It is widely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implemented for detection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of: 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Tuberculosis 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(TB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Viral 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load (VL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evere 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acute respiratory syndrome coronavirus 2 (SARS-CoV-2) 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Early 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Infant Diagnosis (EID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equipment gives results within two hours after starting the test, with minimal hands-on technical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xmlns="" id="{1CA1ABBD-57CD-48B2-83D8-0B7929682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304800"/>
            <a:ext cx="8685213" cy="609600"/>
          </a:xfrm>
        </p:spPr>
        <p:txBody>
          <a:bodyPr>
            <a:normAutofit fontScale="90000"/>
          </a:bodyPr>
          <a:lstStyle/>
          <a:p>
            <a:r>
              <a:rPr lang="en-US" alt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 </a:t>
            </a: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065FF2-54FE-4A21-ABCB-43AD3BE0C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7237412" cy="5257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Currently, Kenya has about 223 GeneXpert platforms in public health, private and faith based facilities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Waste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generated from GeneXpert cartridges contains a GTC, which is considered a health hazard  and requires high temperature incineration for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disposal 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57675"/>
            <a:ext cx="283845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209800"/>
            <a:ext cx="2295036" cy="3816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xmlns="" id="{08DB2C73-779A-4DF0-8133-0F8AB83E3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228600"/>
            <a:ext cx="8229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n-US" altLang="en-US" b="1" dirty="0">
              <a:solidFill>
                <a:schemeClr val="tx1"/>
              </a:solidFill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xmlns="" id="{566A69BD-DBE8-4CFD-869A-4AE62F209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914400"/>
            <a:ext cx="10896600" cy="54102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 Kenya, reagents containing GTC residues have been in use since 2008 when EID/VL testing started at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KEMRI</a:t>
            </a:r>
          </a:p>
          <a:p>
            <a:pPr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The number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of VL/EID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testing laboratories has increased to 12 with additional 38 HIV point of care (POC) and about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223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GeneXpert sites that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generate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 significant amount of waste containing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GTC</a:t>
            </a:r>
          </a:p>
          <a:p>
            <a:pPr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Molecular testing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scale-up locally and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globally waste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management is becoming a growing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challenge</a:t>
            </a:r>
          </a:p>
          <a:p>
            <a:pPr algn="just" eaLnBrk="1" fontAlgn="auto" hangingPunct="1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Current MOH GX-LIMS data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indicates that the GeneXpert diagnostic platform for Tuberculosis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TB)responsible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for over 360, 000 TB tests annually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(GX-LIMS) </a:t>
            </a:r>
          </a:p>
          <a:p>
            <a:pPr marL="0" indent="0" algn="just" eaLnBrk="1" fontAlgn="auto" hangingPunct="1">
              <a:buNone/>
              <a:defRPr/>
            </a:pPr>
            <a:endParaRPr lang="en-US" sz="2800" dirty="0"/>
          </a:p>
          <a:p>
            <a:pPr algn="just" eaLnBrk="1" fontAlgn="auto" hangingPunct="1">
              <a:buFont typeface="Arial" panose="020B0604020202020204" pitchFamily="34" charset="0"/>
              <a:buChar char="•"/>
              <a:defRPr/>
            </a:pPr>
            <a:endParaRPr lang="en-U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buFont typeface="Wingdings 3" panose="05040102010807070707" pitchFamily="18" charset="2"/>
              <a:buNone/>
              <a:defRPr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xmlns="" id="{517BAB00-7025-4F1B-AD03-9334A688C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9294813" cy="8382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alt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Justification</a:t>
            </a:r>
            <a:r>
              <a:rPr lang="en-US" alt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D17375-C7F5-41EF-A2A0-E5EB0B685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990600"/>
            <a:ext cx="10287000" cy="556260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Currently, there is no standard way of disposing of waste-containing GTC in the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country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Majority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of laboratories drain the liquid waste GTC down the sinks into sewer lines while others dispose of the cartridges through incineration and waste burning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chambers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study sought to evaluate the current GTC waste generated by the GeneXpert platforms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quantify average waste per test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xmlns="" id="{1F585E41-C3D1-4DD4-845C-87F8EEFE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304800"/>
            <a:ext cx="7010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alt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xmlns="" id="{AE03D2D7-B4D2-4A30-A666-026BDE399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0"/>
            <a:ext cx="10363200" cy="4038600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800" dirty="0" smtClean="0"/>
              <a:t>1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Map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health facilities with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GeneXpert platform and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enerate GTC waste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2. Quantify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GTC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waste generated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by GeneXpert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platform  in 2021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 algn="just">
              <a:buNone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 typeface="+mj-lt"/>
              <a:buAutoNum type="romanUcPeriod"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 typeface="+mj-lt"/>
              <a:buAutoNum type="romanUcPeriod"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xmlns="" id="{20763054-97F2-473B-BA13-B1B57A1FF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228600"/>
            <a:ext cx="6553200" cy="9144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Study design ,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 and </a:t>
            </a:r>
            <a:r>
              <a:rPr lang="en-US" alt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endParaRPr lang="en-US" altLang="en-US" sz="4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8FAEC0C-6644-40B4-8E62-DFC9F4F70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219200"/>
            <a:ext cx="10515600" cy="51816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This is a </a:t>
            </a:r>
            <a:r>
              <a:rPr lang="en-US" sz="2800" b="1" dirty="0" smtClean="0"/>
              <a:t>Retrospective </a:t>
            </a:r>
            <a:r>
              <a:rPr lang="en-US" sz="2800" dirty="0" smtClean="0"/>
              <a:t>study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 chart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abstraction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on GeneXpert testing and waste disposal platform was abstracted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from the </a:t>
            </a:r>
          </a:p>
          <a:p>
            <a:pPr lvl="1"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ational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testing database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GXlims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Viral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load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EID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database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National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covid-19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database</a:t>
            </a:r>
          </a:p>
          <a:p>
            <a:pPr eaLnBrk="1" fontAlgn="auto" hangingPunct="1"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period: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to March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                                      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Clr>
                <a:schemeClr val="tx1"/>
              </a:buClr>
              <a:buNone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xmlns="" id="{F824081A-2E03-4EA4-B948-F186572A4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228600"/>
            <a:ext cx="7010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</a:rPr>
              <a:t>     </a:t>
            </a:r>
            <a:r>
              <a:rPr lang="en-US" alt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163A38-1F7E-4D30-9041-D843C09FE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6800"/>
            <a:ext cx="10972800" cy="5257800"/>
          </a:xfrm>
        </p:spPr>
        <p:txBody>
          <a:bodyPr rtlCol="0"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abstracted data was cleaned and analyzed using MS Excel and STATA (</a:t>
            </a:r>
            <a:r>
              <a:rPr lang="en-US" sz="6400" dirty="0" err="1" smtClean="0"/>
              <a:t>Stata</a:t>
            </a:r>
            <a:r>
              <a:rPr lang="en-US" sz="6400" dirty="0" smtClean="0"/>
              <a:t> Corp</a:t>
            </a:r>
            <a:r>
              <a:rPr lang="en-US" sz="6400" dirty="0"/>
              <a:t>. 2019; </a:t>
            </a:r>
            <a:r>
              <a:rPr lang="en-US" sz="6400" dirty="0" err="1" smtClean="0"/>
              <a:t>Stata</a:t>
            </a:r>
            <a:r>
              <a:rPr lang="en-US" sz="6400" dirty="0" smtClean="0"/>
              <a:t> Corp </a:t>
            </a:r>
            <a:r>
              <a:rPr lang="en-US" sz="6400" dirty="0"/>
              <a:t>LLC., College Station, TX, </a:t>
            </a:r>
            <a:r>
              <a:rPr lang="en-US" sz="6400" dirty="0" smtClean="0"/>
              <a:t>USA</a:t>
            </a:r>
            <a:r>
              <a:rPr lang="en-US" sz="6400" dirty="0"/>
              <a:t>)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US" sz="1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GB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Descriptive </a:t>
            </a:r>
            <a:r>
              <a:rPr lang="en-GB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statistics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GB" sz="9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and standard deviation continuous data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GB" sz="9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Frequencies and proportions for categorical data</a:t>
            </a:r>
          </a:p>
          <a:p>
            <a:pPr marL="342900" lvl="1" indent="-342900" eaLnBrk="1" fontAlgn="auto" hangingPunct="1"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altLang="en-US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altLang="en-US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presented in tables and graphs</a:t>
            </a:r>
          </a:p>
          <a:p>
            <a:pPr marL="342900" lvl="1" indent="-342900" eaLnBrk="1" fontAlgn="auto" hangingPunct="1"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endParaRPr lang="en-US" altLang="en-US" sz="9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altLang="en-US" sz="9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9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altLang="en-US" sz="5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xmlns="" id="{D48426E4-0B51-43EC-8243-8E3D6336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0" y="381000"/>
            <a:ext cx="5715000" cy="6096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xmlns="" id="{3A1B9611-8C42-4EF8-87FC-F6E0BA28C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11125200" cy="5257800"/>
          </a:xfr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21596"/>
              </p:ext>
            </p:extLst>
          </p:nvPr>
        </p:nvGraphicFramePr>
        <p:xfrm>
          <a:off x="914400" y="990600"/>
          <a:ext cx="640080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1371600" y="5334000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defTabSz="914400" eaLnBrk="1" fontAlgn="auto" hangingPunct="1">
              <a:lnSpc>
                <a:spcPct val="15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itchFamily="34" charset="0"/>
              </a:rPr>
              <a:t>Out of 223 GeneXpert platform 185(85%) reported to utilize for TB, 37(11%) SARS-CoV-2, 26(12%), EID and VL 24(11</a:t>
            </a:r>
            <a:r>
              <a:rPr lang="en-US" dirty="0" smtClean="0">
                <a:latin typeface="Arial" pitchFamily="34" charset="0"/>
              </a:rPr>
              <a:t>%)</a:t>
            </a:r>
            <a:endParaRPr lang="en-US" dirty="0"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2"/>
          <a:stretch/>
        </p:blipFill>
        <p:spPr bwMode="auto">
          <a:xfrm>
            <a:off x="8153400" y="1445622"/>
            <a:ext cx="3505200" cy="3431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54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11806</TotalTime>
  <Words>639</Words>
  <Application>Microsoft Office PowerPoint</Application>
  <PresentationFormat>Custom</PresentationFormat>
  <Paragraphs>121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Mapping Generation and Disposal of Guanidinium Thiocyanate( GTC) waste in GeneXpert Sites in Kenya : A feasibility study   1,2 ELvis Kirui, 1Noel Odhiambo, 1Kenneth Ouma, 1Dennis Wanyama, 2Kennedy Yatich, 3 Junghae Muthoni, 3Mercy Njeru, 2John Kiiru  1 Africa Medical Research Foundation (AMREF) - Kenya 2 Ministry of Health – Department of Laboratory Services (DLS) – Kenya  3 Centres for Disease Control and Prevention           </vt:lpstr>
      <vt:lpstr>                   Background                 </vt:lpstr>
      <vt:lpstr>Background cont.</vt:lpstr>
      <vt:lpstr>Problem statement</vt:lpstr>
      <vt:lpstr>                         Justification </vt:lpstr>
      <vt:lpstr>                   Objectives </vt:lpstr>
      <vt:lpstr>Study design , Study site and Data collection</vt:lpstr>
      <vt:lpstr>     Data management</vt:lpstr>
      <vt:lpstr>Results</vt:lpstr>
      <vt:lpstr>Results</vt:lpstr>
      <vt:lpstr>     Discussion </vt:lpstr>
      <vt:lpstr>Conclusion</vt:lpstr>
      <vt:lpstr>    Recommendations</vt:lpstr>
      <vt:lpstr>Acknowledgement</vt:lpstr>
      <vt:lpstr>                       Thank you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Characterization of HIV exposed infants (HEI) in Kajiado County, 2014-2017</dc:title>
  <dc:creator>Moseti</dc:creator>
  <cp:lastModifiedBy>Hp</cp:lastModifiedBy>
  <cp:revision>560</cp:revision>
  <dcterms:created xsi:type="dcterms:W3CDTF">2018-02-19T10:46:53Z</dcterms:created>
  <dcterms:modified xsi:type="dcterms:W3CDTF">2022-03-24T08:36:00Z</dcterms:modified>
</cp:coreProperties>
</file>