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88" r:id="rId21"/>
    <p:sldId id="287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9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5083" autoAdjust="0"/>
  </p:normalViewPr>
  <p:slideViewPr>
    <p:cSldViewPr snapToGrid="0">
      <p:cViewPr varScale="1">
        <p:scale>
          <a:sx n="85" d="100"/>
          <a:sy n="85" d="100"/>
        </p:scale>
        <p:origin x="59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93194883872142"/>
          <c:y val="6.039488966318235E-2"/>
          <c:w val="0.87389886687124829"/>
          <c:h val="0.691575626217454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'proportiopn of diagnosus'!$C$5:$C$10</c:f>
              <c:strCache>
                <c:ptCount val="6"/>
                <c:pt idx="0">
                  <c:v>Pneumonia</c:v>
                </c:pt>
                <c:pt idx="1">
                  <c:v>Acute gastroenteritis</c:v>
                </c:pt>
                <c:pt idx="2">
                  <c:v>Bronchiolitis and URTI</c:v>
                </c:pt>
                <c:pt idx="3">
                  <c:v>Meningitis</c:v>
                </c:pt>
                <c:pt idx="4">
                  <c:v>Neonatal sepsis and Jaundice</c:v>
                </c:pt>
                <c:pt idx="5">
                  <c:v>Poisoning</c:v>
                </c:pt>
              </c:strCache>
            </c:strRef>
          </c:cat>
          <c:val>
            <c:numRef>
              <c:f>'proportiopn of diagnosus'!$D$5:$D$10</c:f>
              <c:numCache>
                <c:formatCode>0.00%</c:formatCode>
                <c:ptCount val="6"/>
                <c:pt idx="0">
                  <c:v>0.35160000000000002</c:v>
                </c:pt>
                <c:pt idx="1">
                  <c:v>0.18579999999999999</c:v>
                </c:pt>
                <c:pt idx="2">
                  <c:v>0.12239999999999999</c:v>
                </c:pt>
                <c:pt idx="3">
                  <c:v>8.6999999999999994E-2</c:v>
                </c:pt>
                <c:pt idx="4">
                  <c:v>9.8799999999999999E-2</c:v>
                </c:pt>
                <c:pt idx="5">
                  <c:v>5.3100000000000001E-2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23-4CAA-BD0E-A41AD3854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1327352"/>
        <c:axId val="241332448"/>
      </c:barChart>
      <c:catAx>
        <c:axId val="2413273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/>
                  <a:t>Infections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332448"/>
        <c:crosses val="autoZero"/>
        <c:auto val="1"/>
        <c:lblAlgn val="ctr"/>
        <c:lblOffset val="100"/>
        <c:noMultiLvlLbl val="0"/>
      </c:catAx>
      <c:valAx>
        <c:axId val="2413324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 err="1"/>
                  <a:t>Propotion</a:t>
                </a:r>
                <a:r>
                  <a:rPr lang="en-US" sz="1600" dirty="0"/>
                  <a:t> of </a:t>
                </a:r>
                <a:r>
                  <a:rPr lang="en-US" sz="1800" dirty="0"/>
                  <a:t>infections</a:t>
                </a:r>
              </a:p>
            </c:rich>
          </c:tx>
          <c:layout>
            <c:manualLayout>
              <c:xMode val="edge"/>
              <c:yMode val="edge"/>
              <c:x val="4.0459443538112622E-2"/>
              <c:y val="0.1912706556875713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1327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465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793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90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1436688" y="6748463"/>
            <a:ext cx="914400" cy="914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itle 3">
            <a:extLst/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712575" y="6126163"/>
            <a:ext cx="420688" cy="4191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fld id="{6B03F41C-F9B0-49DB-BA2D-184781819A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189316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35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40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66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871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92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2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85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09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177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047" y="85165"/>
            <a:ext cx="7888956" cy="3965671"/>
          </a:xfrm>
        </p:spPr>
        <p:txBody>
          <a:bodyPr/>
          <a:lstStyle/>
          <a:p>
            <a:r>
              <a:rPr lang="en-US" altLang="en-US" sz="3200" b="1" dirty="0">
                <a:solidFill>
                  <a:schemeClr val="tx1"/>
                </a:solidFill>
              </a:rPr>
              <a:t>Assessment of Rational  Use of </a:t>
            </a:r>
            <a:r>
              <a:rPr lang="en-US" altLang="en-US" sz="3200" b="1" dirty="0" smtClean="0">
                <a:solidFill>
                  <a:schemeClr val="tx1"/>
                </a:solidFill>
              </a:rPr>
              <a:t>Antimicrobials </a:t>
            </a:r>
            <a:r>
              <a:rPr lang="en-US" altLang="en-US" sz="3200" b="1" dirty="0">
                <a:solidFill>
                  <a:schemeClr val="tx1"/>
                </a:solidFill>
              </a:rPr>
              <a:t>in Pediatric Ward at Nanyuki Referral Hospital in Laikipia County, July 2017–June 2018</a:t>
            </a:r>
            <a:r>
              <a:rPr lang="en-US" altLang="en-US" sz="3200" dirty="0">
                <a:solidFill>
                  <a:schemeClr val="tx1"/>
                </a:solidFill>
              </a:rPr>
              <a:t/>
            </a:r>
            <a:br>
              <a:rPr lang="en-US" altLang="en-US" sz="3200" dirty="0">
                <a:solidFill>
                  <a:schemeClr val="tx1"/>
                </a:solidFill>
              </a:rPr>
            </a:b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718" y="4050833"/>
            <a:ext cx="8059285" cy="1096899"/>
          </a:xfrm>
        </p:spPr>
        <p:txBody>
          <a:bodyPr>
            <a:normAutofit fontScale="92500" lnSpcReduction="20000"/>
          </a:bodyPr>
          <a:lstStyle/>
          <a:p>
            <a:r>
              <a:rPr lang="en-US" altLang="en-US" sz="4000" b="1" dirty="0"/>
              <a:t>Edna </a:t>
            </a:r>
            <a:r>
              <a:rPr lang="en-US" altLang="en-US" sz="4000" b="1" dirty="0" err="1"/>
              <a:t>Kubai</a:t>
            </a:r>
            <a:endParaRPr lang="en-US" altLang="en-US" sz="4000" b="1" dirty="0"/>
          </a:p>
          <a:p>
            <a:r>
              <a:rPr lang="en-US" altLang="en-US" sz="4000" b="1" dirty="0" smtClean="0"/>
              <a:t>Laikipia </a:t>
            </a:r>
            <a:r>
              <a:rPr lang="en-US" altLang="en-US" sz="4000" b="1" dirty="0"/>
              <a:t>County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179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</a:t>
            </a:r>
            <a:r>
              <a:rPr lang="en-US" dirty="0" smtClean="0">
                <a:solidFill>
                  <a:schemeClr val="tx1"/>
                </a:solidFill>
              </a:rPr>
              <a:t>Definition of terms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rational use of antimicrobials is 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-patients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receive medications appropriate to their clinical needs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-In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accordance to the set clinical guidelines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-at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the lowest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</a:p>
          <a:p>
            <a:pPr marL="457200" lvl="1" indent="0"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Antimicrobial agents are different classes of molecules that ;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-suppress 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multiplication ,growth or kill microorganism bacteria ,fungi and viruses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793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        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206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8" y="609600"/>
            <a:ext cx="8494073" cy="797859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dirty="0" smtClean="0"/>
              <a:t>Results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76" y="1299882"/>
            <a:ext cx="8785426" cy="4741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Records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Reviewed- 678  irrational prescribing at 20.51% (n=138)</a:t>
            </a: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median  weight 9.05kgs ,range (1.1- 38) </a:t>
            </a: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Diagnosis with the leading irrational prescription 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-Acute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gastroenteritis 8.11%(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n=55)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-Viral URTI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3.83 %(n=26) and Poisoning 2.36%(n=16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highest comorbidity  severe malnutrition  5.46%(n=37)</a:t>
            </a: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median antimicrobial per prescription 3 range (0-8)</a:t>
            </a: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First line  66.81%(n=453) ,Switch to second line therapy 13%(n=90) immediate introduction to second line therapy,19.94%(n=135)</a:t>
            </a:r>
          </a:p>
        </p:txBody>
      </p:sp>
    </p:spTree>
    <p:extLst>
      <p:ext uri="{BB962C8B-B14F-4D97-AF65-F5344CB8AC3E}">
        <p14:creationId xmlns:p14="http://schemas.microsoft.com/office/powerpoint/2010/main" val="2504837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demographic characteristics of pediatrics admitted in NTRH ,July 2017-June 2018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028619"/>
              </p:ext>
            </p:extLst>
          </p:nvPr>
        </p:nvGraphicFramePr>
        <p:xfrm>
          <a:off x="582707" y="1572330"/>
          <a:ext cx="8539068" cy="5883084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846356">
                  <a:extLst>
                    <a:ext uri="{9D8B030D-6E8A-4147-A177-3AD203B41FA5}">
                      <a16:colId xmlns:a16="http://schemas.microsoft.com/office/drawing/2014/main" val="2360361106"/>
                    </a:ext>
                  </a:extLst>
                </a:gridCol>
                <a:gridCol w="2846356">
                  <a:extLst>
                    <a:ext uri="{9D8B030D-6E8A-4147-A177-3AD203B41FA5}">
                      <a16:colId xmlns:a16="http://schemas.microsoft.com/office/drawing/2014/main" val="4044532294"/>
                    </a:ext>
                  </a:extLst>
                </a:gridCol>
                <a:gridCol w="2846356">
                  <a:extLst>
                    <a:ext uri="{9D8B030D-6E8A-4147-A177-3AD203B41FA5}">
                      <a16:colId xmlns:a16="http://schemas.microsoft.com/office/drawing/2014/main" val="3137824292"/>
                    </a:ext>
                  </a:extLst>
                </a:gridCol>
              </a:tblGrid>
              <a:tr h="945324">
                <a:tc>
                  <a:txBody>
                    <a:bodyPr/>
                    <a:lstStyle/>
                    <a:p>
                      <a:pPr lvl="1"/>
                      <a:r>
                        <a:rPr lang="en-US" sz="1800" dirty="0" smtClean="0"/>
                        <a:t>Variable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 (n=678)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Proportion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471919"/>
                  </a:ext>
                </a:extLst>
              </a:tr>
              <a:tr h="1102518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Sex</a:t>
                      </a:r>
                    </a:p>
                    <a:p>
                      <a:pPr lvl="1"/>
                      <a:r>
                        <a:rPr lang="en-US" sz="1800" dirty="0" smtClean="0"/>
                        <a:t>Male</a:t>
                      </a:r>
                    </a:p>
                    <a:p>
                      <a:pPr lvl="1"/>
                      <a:r>
                        <a:rPr lang="en-US" sz="1800" dirty="0" smtClean="0"/>
                        <a:t>Female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smtClean="0"/>
                    </a:p>
                    <a:p>
                      <a:r>
                        <a:rPr lang="en-US" sz="1800" smtClean="0"/>
                        <a:t>406</a:t>
                      </a:r>
                    </a:p>
                    <a:p>
                      <a:r>
                        <a:rPr lang="en-US" sz="1800" smtClean="0"/>
                        <a:t>272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mtClean="0"/>
                    </a:p>
                    <a:p>
                      <a:r>
                        <a:rPr lang="en-US" sz="1800" smtClean="0">
                          <a:solidFill>
                            <a:srgbClr val="C00000"/>
                          </a:solidFill>
                        </a:rPr>
                        <a:t>59.91</a:t>
                      </a:r>
                    </a:p>
                    <a:p>
                      <a:r>
                        <a:rPr lang="en-US" sz="1800" smtClean="0"/>
                        <a:t>40.09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270721"/>
                  </a:ext>
                </a:extLst>
              </a:tr>
              <a:tr h="135694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Age group</a:t>
                      </a:r>
                    </a:p>
                    <a:p>
                      <a:pPr lvl="1"/>
                      <a:r>
                        <a:rPr lang="en-US" sz="1800" dirty="0" smtClean="0"/>
                        <a:t>&lt;</a:t>
                      </a:r>
                      <a:r>
                        <a:rPr lang="en-US" sz="1800" baseline="0" dirty="0" smtClean="0"/>
                        <a:t> 1year</a:t>
                      </a:r>
                    </a:p>
                    <a:p>
                      <a:pPr lvl="1"/>
                      <a:r>
                        <a:rPr lang="en-US" sz="1800" baseline="0" dirty="0" smtClean="0"/>
                        <a:t>1 year-5 years</a:t>
                      </a:r>
                    </a:p>
                    <a:p>
                      <a:pPr lvl="1"/>
                      <a:r>
                        <a:rPr lang="en-US" sz="1800" baseline="0" dirty="0" smtClean="0"/>
                        <a:t>&gt;5years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smtClean="0"/>
                    </a:p>
                    <a:p>
                      <a:r>
                        <a:rPr lang="en-US" sz="1800" smtClean="0"/>
                        <a:t>264</a:t>
                      </a:r>
                    </a:p>
                    <a:p>
                      <a:r>
                        <a:rPr lang="en-US" sz="1800" smtClean="0"/>
                        <a:t>359</a:t>
                      </a:r>
                    </a:p>
                    <a:p>
                      <a:r>
                        <a:rPr lang="en-US" sz="1800" smtClean="0"/>
                        <a:t>55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smtClean="0"/>
                    </a:p>
                    <a:p>
                      <a:r>
                        <a:rPr lang="en-US" sz="1800" smtClean="0"/>
                        <a:t>38.94</a:t>
                      </a:r>
                    </a:p>
                    <a:p>
                      <a:r>
                        <a:rPr lang="en-US" sz="1800" smtClean="0">
                          <a:solidFill>
                            <a:srgbClr val="C00000"/>
                          </a:solidFill>
                        </a:rPr>
                        <a:t>52.95</a:t>
                      </a:r>
                    </a:p>
                    <a:p>
                      <a:r>
                        <a:rPr lang="en-US" sz="1800" smtClean="0"/>
                        <a:t>8.11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2728178"/>
                  </a:ext>
                </a:extLst>
              </a:tr>
              <a:tr h="2120227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Residence </a:t>
                      </a:r>
                      <a:r>
                        <a:rPr lang="en-US" sz="1800" dirty="0" smtClean="0"/>
                        <a:t> </a:t>
                      </a:r>
                    </a:p>
                    <a:p>
                      <a:pPr lvl="1"/>
                      <a:r>
                        <a:rPr lang="en-US" sz="1800" dirty="0" err="1" smtClean="0"/>
                        <a:t>Thingithu</a:t>
                      </a:r>
                      <a:r>
                        <a:rPr lang="en-US" sz="1800" dirty="0" smtClean="0"/>
                        <a:t> </a:t>
                      </a:r>
                    </a:p>
                    <a:p>
                      <a:pPr lvl="1"/>
                      <a:r>
                        <a:rPr lang="en-US" sz="1800" dirty="0" smtClean="0"/>
                        <a:t>Nanyuki </a:t>
                      </a:r>
                    </a:p>
                    <a:p>
                      <a:pPr lvl="1"/>
                      <a:r>
                        <a:rPr lang="en-US" sz="1800" dirty="0" smtClean="0"/>
                        <a:t>Meru Central</a:t>
                      </a:r>
                    </a:p>
                    <a:p>
                      <a:pPr lvl="1"/>
                      <a:r>
                        <a:rPr lang="en-US" sz="1800" dirty="0" err="1" smtClean="0"/>
                        <a:t>Nyeri</a:t>
                      </a:r>
                      <a:r>
                        <a:rPr lang="en-US" sz="1800" baseline="0" dirty="0" smtClean="0"/>
                        <a:t> Central </a:t>
                      </a:r>
                    </a:p>
                    <a:p>
                      <a:pPr lvl="1"/>
                      <a:r>
                        <a:rPr lang="en-US" sz="1800" baseline="0" dirty="0" smtClean="0"/>
                        <a:t>Others </a:t>
                      </a:r>
                      <a:endParaRPr lang="en-US" sz="1800" dirty="0" smtClean="0"/>
                    </a:p>
                    <a:p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161</a:t>
                      </a:r>
                    </a:p>
                    <a:p>
                      <a:r>
                        <a:rPr lang="en-US" sz="1800" dirty="0" smtClean="0"/>
                        <a:t>161</a:t>
                      </a:r>
                    </a:p>
                    <a:p>
                      <a:r>
                        <a:rPr lang="en-US" sz="1800" dirty="0" smtClean="0"/>
                        <a:t>134</a:t>
                      </a:r>
                    </a:p>
                    <a:p>
                      <a:r>
                        <a:rPr lang="en-US" sz="1800" dirty="0" smtClean="0"/>
                        <a:t>49</a:t>
                      </a:r>
                    </a:p>
                    <a:p>
                      <a:r>
                        <a:rPr lang="en-US" sz="1800" dirty="0" smtClean="0"/>
                        <a:t>173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 smtClean="0"/>
                    </a:p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24.03</a:t>
                      </a:r>
                    </a:p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24.03</a:t>
                      </a:r>
                    </a:p>
                    <a:p>
                      <a:r>
                        <a:rPr lang="en-US" sz="1800" dirty="0" smtClean="0"/>
                        <a:t>20</a:t>
                      </a:r>
                    </a:p>
                    <a:p>
                      <a:r>
                        <a:rPr lang="en-US" sz="1800" dirty="0" smtClean="0"/>
                        <a:t>7.31</a:t>
                      </a:r>
                    </a:p>
                    <a:p>
                      <a:r>
                        <a:rPr lang="en-US" sz="1800" dirty="0" smtClean="0"/>
                        <a:t>25.52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590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98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against admission time by month ,NTRH July 2017-June 2018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2328" y="1930745"/>
            <a:ext cx="8139953" cy="440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0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Causes of admission &lt;15 years pediatric ward-</a:t>
            </a:r>
            <a:r>
              <a:rPr lang="en-US" altLang="en-US" dirty="0" err="1">
                <a:solidFill>
                  <a:schemeClr val="tx1"/>
                </a:solidFill>
              </a:rPr>
              <a:t>NTRH,July</a:t>
            </a:r>
            <a:r>
              <a:rPr lang="en-US" altLang="en-US" dirty="0">
                <a:solidFill>
                  <a:schemeClr val="tx1"/>
                </a:solidFill>
              </a:rPr>
              <a:t> 2017-June 2018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819762"/>
              </p:ext>
            </p:extLst>
          </p:nvPr>
        </p:nvGraphicFramePr>
        <p:xfrm>
          <a:off x="641830" y="1810871"/>
          <a:ext cx="8632171" cy="4755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7096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76" y="94129"/>
            <a:ext cx="8633198" cy="1044389"/>
          </a:xfrm>
        </p:spPr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characteristics for pediatrics NTRH-Pediatric </a:t>
            </a:r>
            <a:r>
              <a:rPr lang="en-US" alt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Ward,July</a:t>
            </a:r>
            <a:r>
              <a:rPr lang="en-US" alt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2017-June 2018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4796275"/>
              </p:ext>
            </p:extLst>
          </p:nvPr>
        </p:nvGraphicFramePr>
        <p:xfrm>
          <a:off x="555811" y="1501588"/>
          <a:ext cx="8718363" cy="5227239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906121">
                  <a:extLst>
                    <a:ext uri="{9D8B030D-6E8A-4147-A177-3AD203B41FA5}">
                      <a16:colId xmlns:a16="http://schemas.microsoft.com/office/drawing/2014/main" val="2676858120"/>
                    </a:ext>
                  </a:extLst>
                </a:gridCol>
                <a:gridCol w="2906121">
                  <a:extLst>
                    <a:ext uri="{9D8B030D-6E8A-4147-A177-3AD203B41FA5}">
                      <a16:colId xmlns:a16="http://schemas.microsoft.com/office/drawing/2014/main" val="2371501900"/>
                    </a:ext>
                  </a:extLst>
                </a:gridCol>
                <a:gridCol w="2906121">
                  <a:extLst>
                    <a:ext uri="{9D8B030D-6E8A-4147-A177-3AD203B41FA5}">
                      <a16:colId xmlns:a16="http://schemas.microsoft.com/office/drawing/2014/main" val="220475858"/>
                    </a:ext>
                  </a:extLst>
                </a:gridCol>
              </a:tblGrid>
              <a:tr h="557359">
                <a:tc>
                  <a:txBody>
                    <a:bodyPr/>
                    <a:lstStyle/>
                    <a:p>
                      <a:r>
                        <a:rPr lang="en-US" dirty="0" smtClean="0"/>
                        <a:t>Variable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Frequency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proportion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066841"/>
                  </a:ext>
                </a:extLst>
              </a:tr>
              <a:tr h="232292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Laboratory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test</a:t>
                      </a: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 </a:t>
                      </a:r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Haemogram</a:t>
                      </a:r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(FHG)</a:t>
                      </a:r>
                    </a:p>
                    <a:p>
                      <a:pPr lvl="1"/>
                      <a:r>
                        <a:rPr lang="en-US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Urea,Electrolyes,Creatinine</a:t>
                      </a:r>
                      <a:endParaRPr lang="en-US" sz="16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Liver Function Tests (LFTs)</a:t>
                      </a: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CSF analysis</a:t>
                      </a: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Culture sensitivity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 smtClean="0"/>
                    </a:p>
                    <a:p>
                      <a:r>
                        <a:rPr lang="en-US" sz="1800" dirty="0" smtClean="0"/>
                        <a:t>539</a:t>
                      </a:r>
                    </a:p>
                    <a:p>
                      <a:r>
                        <a:rPr lang="en-US" sz="1800" dirty="0" smtClean="0"/>
                        <a:t>415</a:t>
                      </a:r>
                    </a:p>
                    <a:p>
                      <a:r>
                        <a:rPr lang="en-US" sz="1800" dirty="0" smtClean="0"/>
                        <a:t>74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28</a:t>
                      </a:r>
                    </a:p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 smtClean="0"/>
                    </a:p>
                    <a:p>
                      <a:r>
                        <a:rPr lang="en-US" sz="1800" dirty="0" smtClean="0"/>
                        <a:t>79.58</a:t>
                      </a:r>
                    </a:p>
                    <a:p>
                      <a:r>
                        <a:rPr lang="en-US" sz="1800" dirty="0" smtClean="0"/>
                        <a:t>61.28</a:t>
                      </a:r>
                    </a:p>
                    <a:p>
                      <a:r>
                        <a:rPr lang="en-US" sz="1800" dirty="0" smtClean="0"/>
                        <a:t>10.91</a:t>
                      </a:r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4.13</a:t>
                      </a:r>
                    </a:p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0.88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618098"/>
                  </a:ext>
                </a:extLst>
              </a:tr>
              <a:tr h="192480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Prescriber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(n=678)</a:t>
                      </a: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Officer Intern(MOI)</a:t>
                      </a: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Clinical officer intern (COI)</a:t>
                      </a: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officer (MO)</a:t>
                      </a:r>
                    </a:p>
                    <a:p>
                      <a:pPr lvl="1"/>
                      <a:r>
                        <a:rPr lang="en-US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Pediatrician</a:t>
                      </a:r>
                    </a:p>
                    <a:p>
                      <a:endParaRPr lang="en-US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sz="2000" dirty="0" smtClean="0"/>
                    </a:p>
                    <a:p>
                      <a:r>
                        <a:rPr lang="en-US" sz="1800" dirty="0" smtClean="0"/>
                        <a:t>407</a:t>
                      </a:r>
                    </a:p>
                    <a:p>
                      <a:r>
                        <a:rPr lang="en-US" sz="1800" dirty="0" smtClean="0"/>
                        <a:t>139</a:t>
                      </a:r>
                    </a:p>
                    <a:p>
                      <a:r>
                        <a:rPr lang="en-US" sz="1800" dirty="0" smtClean="0"/>
                        <a:t>76</a:t>
                      </a:r>
                    </a:p>
                    <a:p>
                      <a:r>
                        <a:rPr lang="en-US" sz="1800" dirty="0" smtClean="0"/>
                        <a:t>56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 smtClean="0"/>
                    </a:p>
                    <a:p>
                      <a:endParaRPr lang="en-US" sz="1800" dirty="0" smtClean="0"/>
                    </a:p>
                    <a:p>
                      <a:r>
                        <a:rPr lang="en-US" sz="1800" dirty="0" smtClean="0"/>
                        <a:t>60.3</a:t>
                      </a:r>
                    </a:p>
                    <a:p>
                      <a:r>
                        <a:rPr lang="en-US" sz="1800" dirty="0" smtClean="0"/>
                        <a:t>20.5</a:t>
                      </a:r>
                    </a:p>
                    <a:p>
                      <a:r>
                        <a:rPr lang="en-US" sz="1800" dirty="0" smtClean="0"/>
                        <a:t>10.91</a:t>
                      </a:r>
                    </a:p>
                    <a:p>
                      <a:r>
                        <a:rPr lang="en-US" sz="1800" dirty="0" smtClean="0"/>
                        <a:t>8.26</a:t>
                      </a:r>
                    </a:p>
                    <a:p>
                      <a:endParaRPr lang="en-US" sz="2000" dirty="0" smtClean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2076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283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919" y="116541"/>
            <a:ext cx="8745084" cy="981635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 of antimicrobial  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administered,Pediatrics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Ward -</a:t>
            </a:r>
            <a:r>
              <a:rPr lang="en-US" alt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NTRH,July</a:t>
            </a:r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2017-June 2018 (1/2)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8857672"/>
              </p:ext>
            </p:extLst>
          </p:nvPr>
        </p:nvGraphicFramePr>
        <p:xfrm>
          <a:off x="618565" y="1013012"/>
          <a:ext cx="8256680" cy="56343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64170">
                  <a:extLst>
                    <a:ext uri="{9D8B030D-6E8A-4147-A177-3AD203B41FA5}">
                      <a16:colId xmlns:a16="http://schemas.microsoft.com/office/drawing/2014/main" val="2227973018"/>
                    </a:ext>
                  </a:extLst>
                </a:gridCol>
                <a:gridCol w="1553089">
                  <a:extLst>
                    <a:ext uri="{9D8B030D-6E8A-4147-A177-3AD203B41FA5}">
                      <a16:colId xmlns:a16="http://schemas.microsoft.com/office/drawing/2014/main" val="2540429332"/>
                    </a:ext>
                  </a:extLst>
                </a:gridCol>
                <a:gridCol w="2575251">
                  <a:extLst>
                    <a:ext uri="{9D8B030D-6E8A-4147-A177-3AD203B41FA5}">
                      <a16:colId xmlns:a16="http://schemas.microsoft.com/office/drawing/2014/main" val="2537804128"/>
                    </a:ext>
                  </a:extLst>
                </a:gridCol>
                <a:gridCol w="2064170">
                  <a:extLst>
                    <a:ext uri="{9D8B030D-6E8A-4147-A177-3AD203B41FA5}">
                      <a16:colId xmlns:a16="http://schemas.microsoft.com/office/drawing/2014/main" val="1529224181"/>
                    </a:ext>
                  </a:extLst>
                </a:gridCol>
              </a:tblGrid>
              <a:tr h="681697">
                <a:tc>
                  <a:txBody>
                    <a:bodyPr/>
                    <a:lstStyle/>
                    <a:p>
                      <a:r>
                        <a:rPr lang="en-US" dirty="0" smtClean="0"/>
                        <a:t>Antimicrobial (n=1178)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708305"/>
                  </a:ext>
                </a:extLst>
              </a:tr>
              <a:tr h="927981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Admission (Intravenous)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Frequency</a:t>
                      </a:r>
                      <a:endParaRPr lang="en-US" sz="1800" dirty="0">
                        <a:solidFill>
                          <a:srgbClr val="FF0000"/>
                        </a:solidFill>
                      </a:endParaRP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Admission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</a:rPr>
                        <a:t> (Per Oral)</a:t>
                      </a:r>
                      <a:endParaRPr lang="en-US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</a:rPr>
                        <a:t>Frequency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5711552"/>
                  </a:ext>
                </a:extLst>
              </a:tr>
              <a:tr h="653943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IV.</a:t>
                      </a:r>
                      <a:r>
                        <a:rPr lang="en-US" sz="1800" baseline="0" dirty="0" smtClean="0"/>
                        <a:t> Penicillin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23.8%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P.O. </a:t>
                      </a:r>
                      <a:r>
                        <a:rPr lang="en-US" sz="1800" baseline="0" dirty="0" smtClean="0"/>
                        <a:t> Penicillin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4.3%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5871804"/>
                  </a:ext>
                </a:extLst>
              </a:tr>
              <a:tr h="7200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IV.Aminoglycoside -Gentamycin</a:t>
                      </a:r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22.9%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P.O</a:t>
                      </a:r>
                      <a:r>
                        <a:rPr lang="en-US" sz="1800" baseline="0" dirty="0" smtClean="0"/>
                        <a:t>. Metronidazole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0.9%</a:t>
                      </a:r>
                      <a:endParaRPr lang="en-US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575741"/>
                  </a:ext>
                </a:extLst>
              </a:tr>
              <a:tr h="671354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IV cephalosporin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12.6%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P.O.Macrolide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0.6%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548601"/>
                  </a:ext>
                </a:extLst>
              </a:tr>
              <a:tr h="671367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Iv Aminoglycoside</a:t>
                      </a:r>
                      <a:r>
                        <a:rPr lang="en-US" sz="1800" baseline="0" dirty="0" smtClean="0"/>
                        <a:t> -Amikacin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4.5%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P.O</a:t>
                      </a:r>
                      <a:r>
                        <a:rPr lang="en-US" sz="1800" baseline="0" dirty="0" smtClean="0"/>
                        <a:t> Fluoroquinolone </a:t>
                      </a:r>
                      <a:endParaRPr lang="en-US" sz="18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793599"/>
                  </a:ext>
                </a:extLst>
              </a:tr>
              <a:tr h="653943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IV Metronidazole</a:t>
                      </a:r>
                      <a:r>
                        <a:rPr lang="en-US" sz="1800" baseline="0" dirty="0" smtClean="0"/>
                        <a:t> 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0.7%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Others 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0.7%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306913"/>
                  </a:ext>
                </a:extLst>
              </a:tr>
              <a:tr h="653943">
                <a:tc>
                  <a:txBody>
                    <a:bodyPr/>
                    <a:lstStyle/>
                    <a:p>
                      <a:pPr lvl="0"/>
                      <a:r>
                        <a:rPr lang="en-US" sz="1800" dirty="0" smtClean="0"/>
                        <a:t>Others 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0.1%</a:t>
                      </a:r>
                      <a:endParaRPr lang="en-US" sz="1800" dirty="0"/>
                    </a:p>
                  </a:txBody>
                  <a:tcPr marT="45726" marB="45726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728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72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9576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 antimicrobial use by cadre of prescriber in pediatric ward –NTRH ,July 2017-June 2018</a:t>
            </a:r>
            <a:endParaRPr lang="en-U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8426097"/>
              </p:ext>
            </p:extLst>
          </p:nvPr>
        </p:nvGraphicFramePr>
        <p:xfrm>
          <a:off x="533402" y="1443318"/>
          <a:ext cx="8740773" cy="47602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913591">
                  <a:extLst>
                    <a:ext uri="{9D8B030D-6E8A-4147-A177-3AD203B41FA5}">
                      <a16:colId xmlns:a16="http://schemas.microsoft.com/office/drawing/2014/main" val="2379347105"/>
                    </a:ext>
                  </a:extLst>
                </a:gridCol>
                <a:gridCol w="2913591">
                  <a:extLst>
                    <a:ext uri="{9D8B030D-6E8A-4147-A177-3AD203B41FA5}">
                      <a16:colId xmlns:a16="http://schemas.microsoft.com/office/drawing/2014/main" val="1715005703"/>
                    </a:ext>
                  </a:extLst>
                </a:gridCol>
                <a:gridCol w="2913591">
                  <a:extLst>
                    <a:ext uri="{9D8B030D-6E8A-4147-A177-3AD203B41FA5}">
                      <a16:colId xmlns:a16="http://schemas.microsoft.com/office/drawing/2014/main" val="3983250070"/>
                    </a:ext>
                  </a:extLst>
                </a:gridCol>
              </a:tblGrid>
              <a:tr h="95205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Prescriber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Rational 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Irrational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extLst>
                  <a:ext uri="{0D108BD9-81ED-4DB2-BD59-A6C34878D82A}">
                    <a16:rowId xmlns:a16="http://schemas.microsoft.com/office/drawing/2014/main" val="2583584185"/>
                  </a:ext>
                </a:extLst>
              </a:tr>
              <a:tr h="95205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Medical Officer Intern(MOI)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308(45.38%)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95(14.01%)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91436" marR="91436" marT="45717" marB="45717"/>
                </a:tc>
                <a:extLst>
                  <a:ext uri="{0D108BD9-81ED-4DB2-BD59-A6C34878D82A}">
                    <a16:rowId xmlns:a16="http://schemas.microsoft.com/office/drawing/2014/main" val="4184914925"/>
                  </a:ext>
                </a:extLst>
              </a:tr>
              <a:tr h="95205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Clinical</a:t>
                      </a:r>
                      <a:r>
                        <a:rPr lang="en-US" sz="2800" baseline="0" dirty="0" smtClean="0"/>
                        <a:t> Officer Intern(COI)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58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dirty="0" smtClean="0"/>
                        <a:t>(8.55%)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16(2.36%)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extLst>
                  <a:ext uri="{0D108BD9-81ED-4DB2-BD59-A6C34878D82A}">
                    <a16:rowId xmlns:a16="http://schemas.microsoft.com/office/drawing/2014/main" val="255851200"/>
                  </a:ext>
                </a:extLst>
              </a:tr>
              <a:tr h="95205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Medical</a:t>
                      </a:r>
                      <a:r>
                        <a:rPr lang="en-US" sz="2800" baseline="0" dirty="0" smtClean="0"/>
                        <a:t> Officer (MO)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115(16.96%)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22(3.24%)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extLst>
                  <a:ext uri="{0D108BD9-81ED-4DB2-BD59-A6C34878D82A}">
                    <a16:rowId xmlns:a16="http://schemas.microsoft.com/office/drawing/2014/main" val="809093452"/>
                  </a:ext>
                </a:extLst>
              </a:tr>
              <a:tr h="95205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Pediatrician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51(7.52%)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5(0.74%)</a:t>
                      </a:r>
                      <a:endParaRPr lang="en-US" sz="2800" dirty="0"/>
                    </a:p>
                  </a:txBody>
                  <a:tcPr marL="91436" marR="91436" marT="45717" marB="45717"/>
                </a:tc>
                <a:extLst>
                  <a:ext uri="{0D108BD9-81ED-4DB2-BD59-A6C34878D82A}">
                    <a16:rowId xmlns:a16="http://schemas.microsoft.com/office/drawing/2014/main" val="234150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412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Rational Antimicrobial Use By  Age </a:t>
            </a:r>
            <a:r>
              <a:rPr lang="en-US" altLang="en-US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Group,Pediatric</a:t>
            </a:r>
            <a:r>
              <a:rPr lang="en-US" altLang="en-US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Ward –NTRH , July 2017-June </a:t>
            </a:r>
            <a:r>
              <a:rPr lang="en-US" alt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223128"/>
              </p:ext>
            </p:extLst>
          </p:nvPr>
        </p:nvGraphicFramePr>
        <p:xfrm>
          <a:off x="596152" y="2160588"/>
          <a:ext cx="8678022" cy="420435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92674">
                  <a:extLst>
                    <a:ext uri="{9D8B030D-6E8A-4147-A177-3AD203B41FA5}">
                      <a16:colId xmlns:a16="http://schemas.microsoft.com/office/drawing/2014/main" val="3985177501"/>
                    </a:ext>
                  </a:extLst>
                </a:gridCol>
                <a:gridCol w="2892674">
                  <a:extLst>
                    <a:ext uri="{9D8B030D-6E8A-4147-A177-3AD203B41FA5}">
                      <a16:colId xmlns:a16="http://schemas.microsoft.com/office/drawing/2014/main" val="1834615778"/>
                    </a:ext>
                  </a:extLst>
                </a:gridCol>
                <a:gridCol w="2892674">
                  <a:extLst>
                    <a:ext uri="{9D8B030D-6E8A-4147-A177-3AD203B41FA5}">
                      <a16:colId xmlns:a16="http://schemas.microsoft.com/office/drawing/2014/main" val="345426881"/>
                    </a:ext>
                  </a:extLst>
                </a:gridCol>
              </a:tblGrid>
              <a:tr h="105108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Age group</a:t>
                      </a:r>
                      <a:r>
                        <a:rPr lang="en-US" sz="2800" baseline="0" dirty="0" smtClean="0"/>
                        <a:t> ( n=670)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Rational</a:t>
                      </a:r>
                      <a:r>
                        <a:rPr lang="en-US" sz="2800" baseline="0" dirty="0" smtClean="0"/>
                        <a:t> prescribing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Irrational prescribing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extLst>
                  <a:ext uri="{0D108BD9-81ED-4DB2-BD59-A6C34878D82A}">
                    <a16:rowId xmlns:a16="http://schemas.microsoft.com/office/drawing/2014/main" val="1150169668"/>
                  </a:ext>
                </a:extLst>
              </a:tr>
              <a:tr h="105108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&lt;1year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224(32.89%)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40(5.90%)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extLst>
                  <a:ext uri="{0D108BD9-81ED-4DB2-BD59-A6C34878D82A}">
                    <a16:rowId xmlns:a16="http://schemas.microsoft.com/office/drawing/2014/main" val="890865316"/>
                  </a:ext>
                </a:extLst>
              </a:tr>
              <a:tr h="105108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1year-5 years 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272(39.68%)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FF0000"/>
                          </a:solidFill>
                        </a:rPr>
                        <a:t>87(12.83%)</a:t>
                      </a:r>
                      <a:endParaRPr 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15" marB="45715"/>
                </a:tc>
                <a:extLst>
                  <a:ext uri="{0D108BD9-81ED-4DB2-BD59-A6C34878D82A}">
                    <a16:rowId xmlns:a16="http://schemas.microsoft.com/office/drawing/2014/main" val="3565521836"/>
                  </a:ext>
                </a:extLst>
              </a:tr>
              <a:tr h="105108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&gt; 5years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44(6.34%)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11(1.62%)</a:t>
                      </a:r>
                      <a:endParaRPr lang="en-US" sz="2800" dirty="0"/>
                    </a:p>
                  </a:txBody>
                  <a:tcPr marL="91443" marR="91443" marT="45715" marB="45715"/>
                </a:tc>
                <a:extLst>
                  <a:ext uri="{0D108BD9-81ED-4DB2-BD59-A6C34878D82A}">
                    <a16:rowId xmlns:a16="http://schemas.microsoft.com/office/drawing/2014/main" val="3463732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08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                  INTRODUCTION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398495"/>
            <a:ext cx="8650955" cy="4642868"/>
          </a:xfrm>
        </p:spPr>
        <p:txBody>
          <a:bodyPr>
            <a:noAutofit/>
          </a:bodyPr>
          <a:lstStyle/>
          <a:p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Rational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of antimicrobials 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-Patients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receive medications appropriate to their clinical needs,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-Appropriate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doses</a:t>
            </a: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-Adequate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period of time and at lowest cost</a:t>
            </a:r>
          </a:p>
          <a:p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Antibiotics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use is routine practice for the treatment of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pediatrics 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97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Association  with irrational antimicrobial use at pediatric ward –NTRH, July 2017-June 2018 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70503"/>
            <a:ext cx="10515600" cy="406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51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en-US" dirty="0">
                <a:solidFill>
                  <a:schemeClr val="tx1"/>
                </a:solidFill>
              </a:rPr>
              <a:t>Da</a:t>
            </a:r>
            <a:r>
              <a:rPr lang="en-GB" altLang="en-US" sz="3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Quality Audit Results of paediatrics inpatient files in NTRH between july2017-June 2018</a:t>
            </a:r>
            <a:endParaRPr lang="en-US" sz="31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50824" y="1610472"/>
            <a:ext cx="9280751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0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609600"/>
            <a:ext cx="8529931" cy="865094"/>
          </a:xfrm>
        </p:spPr>
        <p:txBody>
          <a:bodyPr>
            <a:normAutofit/>
          </a:bodyPr>
          <a:lstStyle/>
          <a:p>
            <a:r>
              <a:rPr lang="en-US" altLang="en-US" dirty="0" smtClean="0"/>
              <a:t>                  </a:t>
            </a:r>
            <a:r>
              <a:rPr lang="en-US" altLang="en-US" dirty="0" smtClean="0">
                <a:solidFill>
                  <a:schemeClr val="tx1"/>
                </a:solidFill>
              </a:rPr>
              <a:t>Discussion </a:t>
            </a:r>
            <a:r>
              <a:rPr lang="en-US" altLang="en-US" dirty="0">
                <a:solidFill>
                  <a:schemeClr val="tx1"/>
                </a:solidFill>
              </a:rPr>
              <a:t>1/3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1329" y="1340225"/>
            <a:ext cx="8722673" cy="4701138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From the area of  study  ,relatively rise in irrational prescribing  of antimicrobials  </a:t>
            </a:r>
          </a:p>
          <a:p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Infections 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treated irrationally ; acute gastroenteritis , viral respiratory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infection, asthma  and 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poisoning </a:t>
            </a:r>
          </a:p>
          <a:p>
            <a:pPr marL="0" indent="0"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Irrational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prescribing explained by  limited number specialists, lack of use of pediatric management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guidelines, less experienced prescribers 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-Similarly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 Addis Ababa   86.6%  of  pediatric patient managed 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diahorrhea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cough  irrationally </a:t>
            </a:r>
          </a:p>
        </p:txBody>
      </p:sp>
    </p:spTree>
    <p:extLst>
      <p:ext uri="{BB962C8B-B14F-4D97-AF65-F5344CB8AC3E}">
        <p14:creationId xmlns:p14="http://schemas.microsoft.com/office/powerpoint/2010/main" val="204519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                    </a:t>
            </a:r>
            <a:r>
              <a:rPr lang="en-US" altLang="en-US" dirty="0" smtClean="0">
                <a:solidFill>
                  <a:schemeClr val="tx1"/>
                </a:solidFill>
              </a:rPr>
              <a:t>Discussion </a:t>
            </a:r>
            <a:r>
              <a:rPr lang="en-US" altLang="en-US" dirty="0">
                <a:solidFill>
                  <a:schemeClr val="tx1"/>
                </a:solidFill>
              </a:rPr>
              <a:t>2/3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5388"/>
            <a:ext cx="10515600" cy="4751575"/>
          </a:xfrm>
        </p:spPr>
        <p:txBody>
          <a:bodyPr/>
          <a:lstStyle/>
          <a:p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patients had more than 3 antimicrobials ;degree of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poly-pharmacy </a:t>
            </a:r>
          </a:p>
          <a:p>
            <a:pPr marL="0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-Likelihood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cause is lack of training to new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prescribers as well as refresher for experienced prescribers,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empirical treatment or   symptomatic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</a:p>
          <a:p>
            <a:pPr marL="0" indent="0"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-Similarity 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with  Eastern  Ethiopia  2.34 , India 2.7 and Nigeria3.7  all significantly  higher to the WHO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recommendation of 1.6 -1.8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3235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</a:t>
            </a:r>
            <a:r>
              <a:rPr lang="en-US" dirty="0" smtClean="0">
                <a:solidFill>
                  <a:schemeClr val="tx1"/>
                </a:solidFill>
              </a:rPr>
              <a:t>Discussion 3/3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61247"/>
            <a:ext cx="8596668" cy="4580115"/>
          </a:xfrm>
        </p:spPr>
        <p:txBody>
          <a:bodyPr/>
          <a:lstStyle/>
          <a:p>
            <a:endParaRPr lang="en-US" altLang="en-US" dirty="0" smtClean="0"/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MOI had three times odds  of irrational prescribing compared to specialist  </a:t>
            </a:r>
          </a:p>
          <a:p>
            <a:pPr marL="0" indent="0">
              <a:buNone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Possible 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reasons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-inexperience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since still on  training  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-the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younger prescribers fear of “not treating bacteria infection” 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lack of laboratory utilization  for definitive diagnosis 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patient and parental pressure 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-Influence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from the pharmaceutical companies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6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                   </a:t>
            </a:r>
            <a:r>
              <a:rPr lang="en-US" altLang="en-US" dirty="0" smtClean="0">
                <a:solidFill>
                  <a:schemeClr val="tx1"/>
                </a:solidFill>
              </a:rPr>
              <a:t>Limitations</a:t>
            </a:r>
            <a:r>
              <a:rPr lang="en-US" alt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070" y="1559859"/>
            <a:ext cx="8529931" cy="44815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study did not cover Out –Patient department, Mother Child Health (MCH) clinic ,surgical cases </a:t>
            </a:r>
          </a:p>
          <a:p>
            <a:pPr marL="0" indent="0">
              <a:buFontTx/>
              <a:buNone/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study did not include drivers of in appropriate prescribing such as prescribers knowledge ,prescriber attitude , drug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availability, laboratory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diagonistic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awareness 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and influence from medical representatives </a:t>
            </a: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missing patient files and files missing information </a:t>
            </a: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Lack of the antibiotic summary register at the facility </a:t>
            </a:r>
          </a:p>
          <a:p>
            <a:pPr marL="0" indent="0">
              <a:buFontTx/>
              <a:buNone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8205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</a:t>
            </a:r>
            <a:r>
              <a:rPr lang="en-US" dirty="0" smtClean="0">
                <a:solidFill>
                  <a:schemeClr val="tx1"/>
                </a:solidFill>
              </a:rPr>
              <a:t>Conclusion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69141"/>
            <a:ext cx="8596668" cy="4172221"/>
          </a:xfrm>
        </p:spPr>
        <p:txBody>
          <a:bodyPr>
            <a:noAutofit/>
          </a:bodyPr>
          <a:lstStyle/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Pneumonia, acute gastroenteritis, bronchiolitis  leading cause of hospitalization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Polypharmacy with at least 3 antimicrobials per  encounter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Commonly prescribed 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-On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admission IV aminoglycoside –gentamycin ,IV penicillin  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-Upon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discharge, Oral penicillin were commonly prescribed 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Irrationally managed infections were acute gastroenteritis and viral respiratory infections 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 MOI had three times odd of irrational prescribing 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Lack of antibiotic register and Inconsistent data reporting</a:t>
            </a:r>
          </a:p>
        </p:txBody>
      </p:sp>
    </p:spTree>
    <p:extLst>
      <p:ext uri="{BB962C8B-B14F-4D97-AF65-F5344CB8AC3E}">
        <p14:creationId xmlns:p14="http://schemas.microsoft.com/office/powerpoint/2010/main" val="420341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5125"/>
            <a:ext cx="10676466" cy="827181"/>
          </a:xfrm>
        </p:spPr>
        <p:txBody>
          <a:bodyPr/>
          <a:lstStyle/>
          <a:p>
            <a:r>
              <a:rPr lang="en-US" dirty="0" smtClean="0"/>
              <a:t>              </a:t>
            </a:r>
            <a:r>
              <a:rPr lang="en-US" dirty="0" smtClean="0">
                <a:solidFill>
                  <a:schemeClr val="tx1"/>
                </a:solidFill>
              </a:rPr>
              <a:t>Recommendation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92306"/>
            <a:ext cx="8896972" cy="5221941"/>
          </a:xfrm>
        </p:spPr>
        <p:txBody>
          <a:bodyPr>
            <a:normAutofit/>
          </a:bodyPr>
          <a:lstStyle/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MOI ,COI on training should practice under supervision 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Induction ,orientation and training on guidelines should be given to new prescribers 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Advocacy of IPC practices to assist in the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decline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HAIs </a:t>
            </a:r>
          </a:p>
          <a:p>
            <a:pPr marL="0" indent="0"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Continuous Medical Training(CME ) and refresher training should be implemented </a:t>
            </a:r>
          </a:p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Culture sensitivity test should be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embraced f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Definitive management </a:t>
            </a:r>
          </a:p>
          <a:p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done on driving forces of prescribing </a:t>
            </a:r>
          </a:p>
          <a:p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Research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be performed in other departments that deal with pediatrics ;outpatient department, Mother –child health clinic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59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</a:t>
            </a:r>
            <a:r>
              <a:rPr lang="en-US" dirty="0" smtClean="0">
                <a:solidFill>
                  <a:schemeClr val="tx1"/>
                </a:solidFill>
              </a:rPr>
              <a:t>Public Health Action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3659"/>
            <a:ext cx="10515600" cy="4693304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Hospital therapeutic committee held a meeting made the following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resolution</a:t>
            </a:r>
          </a:p>
          <a:p>
            <a:pPr marL="0" indent="0"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-Recall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all the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watch and reserved class of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antibiotics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tier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2 facilities </a:t>
            </a:r>
          </a:p>
          <a:p>
            <a:pPr marL="457200" lvl="1" indent="0"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-started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preparing a standard operating procedure (sop) for prescribing antibiotics 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-Prescribers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should prescribe molecules within the hospital drug formulary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and MOH Essential list </a:t>
            </a:r>
          </a:p>
          <a:p>
            <a:pPr marL="457200" lvl="1" indent="0">
              <a:buNone/>
            </a:pP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-Popularize the  request of Culture and sensitivity before initiating antibiotics especially on recurring and resistance infections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as well as strengthening the laboratory capacity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98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Clinton Health Access Initiative (CHAI)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Kenya Field Epidemiology &amp;Laboratory Training Program (KFELTP)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Nanyuki Teaching &amp; Referral Hospital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24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259" y="609600"/>
            <a:ext cx="8704743" cy="100852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              Problem Statement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452282"/>
            <a:ext cx="8798859" cy="5204011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Globally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within 2000 to 2015 in  76 countries, there was 65% increase in antibiotic consumption  at  21.1 billion - 34.8 billion Defined Daily Doses </a:t>
            </a:r>
          </a:p>
          <a:p>
            <a:pPr marL="0" indent="0">
              <a:buNone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(Klein E et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al,2018)</a:t>
            </a:r>
          </a:p>
          <a:p>
            <a:pPr>
              <a:lnSpc>
                <a:spcPct val="150000"/>
              </a:lnSpc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Africa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50000"/>
              </a:lnSpc>
              <a:buNone/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-Ethiopia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-86.6% of antibiotics used inappropriately children &lt;5 years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A.Tekleab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et al ,2017)</a:t>
            </a:r>
          </a:p>
          <a:p>
            <a:pPr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Kenya </a:t>
            </a:r>
          </a:p>
          <a:p>
            <a:pPr marL="457200" lvl="1" indent="0">
              <a:buNone/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Kenyatta hospital neonatal unit , 73% prolonged antibiotic use</a:t>
            </a:r>
          </a:p>
          <a:p>
            <a:pPr marL="457200" lvl="1" indent="0">
              <a:buNone/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42% unjustified antibiotics use while (R.Musoke,2000)</a:t>
            </a:r>
          </a:p>
          <a:p>
            <a:pPr marL="457200" lvl="1" indent="0">
              <a:buNone/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-Intensive care unit only 26 % appropriately used (Z.Ngumi,2006) </a:t>
            </a:r>
          </a:p>
          <a:p>
            <a:pPr marL="457200" lvl="1" indent="0">
              <a:buNone/>
              <a:defRPr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-4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out of 10 public hospitals prescribe according to guidelines (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MOH,2009)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04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ontent Placeholder 1"/>
          <p:cNvSpPr>
            <a:spLocks noGrp="1"/>
          </p:cNvSpPr>
          <p:nvPr>
            <p:ph idx="1"/>
          </p:nvPr>
        </p:nvSpPr>
        <p:spPr>
          <a:xfrm>
            <a:off x="609600" y="1177925"/>
            <a:ext cx="9188824" cy="5251450"/>
          </a:xfrm>
        </p:spPr>
        <p:txBody>
          <a:bodyPr>
            <a:normAutofit lnSpcReduction="10000"/>
          </a:bodyPr>
          <a:lstStyle/>
          <a:p>
            <a:r>
              <a:rPr lang="en-US" altLang="en-US" sz="2400" dirty="0" err="1" smtClean="0"/>
              <a:t>H.Gelband</a:t>
            </a:r>
            <a:r>
              <a:rPr lang="en-US" altLang="en-US" sz="2400" dirty="0" smtClean="0"/>
              <a:t> “</a:t>
            </a:r>
            <a:r>
              <a:rPr lang="en-US" altLang="en-US" sz="2400" dirty="0" err="1" smtClean="0"/>
              <a:t>Policiesto</a:t>
            </a:r>
            <a:r>
              <a:rPr lang="en-US" altLang="en-US" sz="2400" dirty="0" smtClean="0"/>
              <a:t> address antibiotic resistance in low income countries National and International Action on antibiotic resistance </a:t>
            </a:r>
          </a:p>
          <a:p>
            <a:r>
              <a:rPr lang="en-US" sz="2400" dirty="0"/>
              <a:t>Klein EY, Van </a:t>
            </a:r>
            <a:r>
              <a:rPr lang="en-US" sz="2400" dirty="0" err="1"/>
              <a:t>Boeckel</a:t>
            </a:r>
            <a:r>
              <a:rPr lang="en-US" sz="2400" dirty="0"/>
              <a:t> TP, Martinez EM, et al. Global increase and geographic convergence in antibiotic consumption between 2000 and 2015. </a:t>
            </a:r>
            <a:r>
              <a:rPr lang="en-US" sz="2400" i="1" dirty="0" err="1"/>
              <a:t>Proc</a:t>
            </a:r>
            <a:r>
              <a:rPr lang="en-US" sz="2400" i="1" dirty="0"/>
              <a:t> Natl </a:t>
            </a:r>
            <a:r>
              <a:rPr lang="en-US" sz="2400" i="1" dirty="0" err="1"/>
              <a:t>Acad</a:t>
            </a:r>
            <a:r>
              <a:rPr lang="en-US" sz="2400" i="1" dirty="0"/>
              <a:t> </a:t>
            </a:r>
            <a:r>
              <a:rPr lang="en-US" sz="2400" i="1" dirty="0" err="1"/>
              <a:t>Sci</a:t>
            </a:r>
            <a:r>
              <a:rPr lang="en-US" sz="2400" i="1" dirty="0"/>
              <a:t> U S A</a:t>
            </a:r>
            <a:r>
              <a:rPr lang="en-US" sz="2400" dirty="0"/>
              <a:t>. 2018;115(15):E3463-E3470. </a:t>
            </a:r>
            <a:r>
              <a:rPr lang="en-US" sz="2400" dirty="0" smtClean="0"/>
              <a:t>doi:10.1073/pnas.1717295115</a:t>
            </a:r>
            <a:endParaRPr lang="en-US" altLang="en-US" sz="2400" dirty="0" smtClean="0"/>
          </a:p>
          <a:p>
            <a:r>
              <a:rPr lang="en-US" altLang="en-US" sz="2400" dirty="0" err="1" smtClean="0"/>
              <a:t>Y.Asfaw</a:t>
            </a:r>
            <a:r>
              <a:rPr lang="en-US" altLang="en-US" sz="2400" dirty="0" smtClean="0"/>
              <a:t> et al ‘Antibiotic prescribing practice management of cough or </a:t>
            </a:r>
            <a:r>
              <a:rPr lang="en-US" altLang="en-US" sz="2400" dirty="0" err="1" smtClean="0"/>
              <a:t>diahorrhea</a:t>
            </a:r>
            <a:r>
              <a:rPr lang="en-US" altLang="en-US" sz="2400" dirty="0" smtClean="0"/>
              <a:t> among children attending a hospital in </a:t>
            </a:r>
            <a:r>
              <a:rPr lang="en-US" altLang="en-US" sz="2400" dirty="0" err="1" smtClean="0"/>
              <a:t>Adis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Ababa:a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crosss</a:t>
            </a:r>
            <a:r>
              <a:rPr lang="en-US" altLang="en-US" sz="2400" dirty="0" smtClean="0"/>
              <a:t> section study </a:t>
            </a:r>
          </a:p>
          <a:p>
            <a:r>
              <a:rPr lang="en-US" altLang="en-US" sz="2400" dirty="0" smtClean="0"/>
              <a:t>Republic of Kenya :’Assessment of Pharmaceutical situation in Kenya </a:t>
            </a:r>
          </a:p>
          <a:p>
            <a:r>
              <a:rPr lang="en-US" altLang="en-US" sz="2400" dirty="0" err="1" smtClean="0"/>
              <a:t>R.Musoke</a:t>
            </a:r>
            <a:r>
              <a:rPr lang="en-US" altLang="en-US" sz="2400" dirty="0" smtClean="0"/>
              <a:t> ,”</a:t>
            </a:r>
            <a:r>
              <a:rPr lang="en-US" altLang="en-US" sz="2400" dirty="0" err="1" smtClean="0"/>
              <a:t>Emmergence</a:t>
            </a:r>
            <a:r>
              <a:rPr lang="en-US" altLang="en-US" sz="2400" dirty="0" smtClean="0"/>
              <a:t> of  multidrug –resistant gram negative at KNH in neonatal unit and the therapeutic implications</a:t>
            </a:r>
          </a:p>
          <a:p>
            <a:r>
              <a:rPr lang="en-US" altLang="en-US" sz="2400" dirty="0" smtClean="0"/>
              <a:t>Z.W.W “Nosocomial infections at  KNH intensive care unit in Nairobi Kenya </a:t>
            </a:r>
          </a:p>
        </p:txBody>
      </p:sp>
      <p:sp>
        <p:nvSpPr>
          <p:cNvPr id="5529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600" dirty="0" smtClean="0">
                <a:solidFill>
                  <a:schemeClr val="tx1"/>
                </a:solidFill>
              </a:rPr>
              <a:t>                     References</a:t>
            </a:r>
            <a:endParaRPr lang="en-US" altLang="en-US" sz="36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0977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269904316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8664402" cy="927847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Justification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7858" y="1479177"/>
            <a:ext cx="8476143" cy="4979894"/>
          </a:xfrm>
        </p:spPr>
        <p:txBody>
          <a:bodyPr>
            <a:normAutofit/>
          </a:bodyPr>
          <a:lstStyle/>
          <a:p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Prescribing practices not studied extensively in Kenya</a:t>
            </a:r>
          </a:p>
          <a:p>
            <a:pPr marL="457200" lvl="1" indent="0">
              <a:buNone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Limited data on the extent of irrational prescribing </a:t>
            </a:r>
          </a:p>
          <a:p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drug prescribing study  has been conducted in Nanyuki County Referral Hospital</a:t>
            </a:r>
          </a:p>
          <a:p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Hospital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not included in the national survey on assessment of the pharmaceutical situation in Kenya </a:t>
            </a:r>
          </a:p>
          <a:p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Study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findings will provide information on rational drug prescribing practices </a:t>
            </a:r>
          </a:p>
          <a:p>
            <a:pPr lvl="1">
              <a:buFontTx/>
              <a:buChar char="-"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 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extent of implementation of antimicrobial use 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guidelines</a:t>
            </a:r>
          </a:p>
          <a:p>
            <a:pPr lvl="1">
              <a:buFontTx/>
              <a:buChar char="-"/>
            </a:pP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Inform in the hospital essential medicines procurement 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956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                   Objectives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General objectives </a:t>
            </a:r>
          </a:p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To assess the rational antimicrobial use in pediatric ward at Nanyuki referral hospital</a:t>
            </a:r>
          </a:p>
          <a:p>
            <a:pPr marL="0" indent="0">
              <a:buFontTx/>
              <a:buNone/>
              <a:defRPr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Specific objectives:</a:t>
            </a:r>
          </a:p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Describe the indications for prescription of antimicrobials </a:t>
            </a:r>
          </a:p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Determine the commonly prescribed classes and mode of administration of antimicrobials </a:t>
            </a:r>
          </a:p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Describe  rational antimicrobial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</a:p>
          <a:p>
            <a:pPr>
              <a:defRPr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Data Quality Audit</a:t>
            </a:r>
            <a:r>
              <a:rPr lang="en-US" sz="2400" b="1" dirty="0"/>
              <a:t> </a:t>
            </a:r>
          </a:p>
          <a:p>
            <a:pPr>
              <a:defRPr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7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                      Study site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NTRH, Laikipia East sub county, Laikipia County, Kenya</a:t>
            </a:r>
          </a:p>
          <a:p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level 5 health 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facility</a:t>
            </a:r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210 inpatient bed capacity</a:t>
            </a:r>
          </a:p>
          <a:p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Pediatric ward bed capacity 47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375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design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176" y="1497107"/>
            <a:ext cx="8556826" cy="4544256"/>
          </a:xfrm>
        </p:spPr>
        <p:txBody>
          <a:bodyPr>
            <a:normAutofit/>
          </a:bodyPr>
          <a:lstStyle/>
          <a:p>
            <a:r>
              <a:rPr lang="en-US" altLang="en-US" sz="2400" dirty="0">
                <a:solidFill>
                  <a:schemeClr val="tx1"/>
                </a:solidFill>
              </a:rPr>
              <a:t>Period under review</a:t>
            </a:r>
            <a:r>
              <a:rPr lang="en-US" altLang="en-US" sz="2400" dirty="0"/>
              <a:t>: July 2017-June </a:t>
            </a:r>
            <a:r>
              <a:rPr lang="en-US" altLang="en-US" sz="2400" dirty="0" smtClean="0"/>
              <a:t>2018</a:t>
            </a: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dirty="0">
                <a:solidFill>
                  <a:schemeClr val="tx1"/>
                </a:solidFill>
              </a:rPr>
              <a:t>Study design</a:t>
            </a:r>
            <a:r>
              <a:rPr lang="en-US" altLang="en-US" sz="2400" dirty="0"/>
              <a:t>: Cross sectional study done through retrospective  reviewing  of medical in- patients files at pediatric ward</a:t>
            </a:r>
          </a:p>
          <a:p>
            <a:endParaRPr lang="en-US" altLang="en-US" sz="2400" dirty="0"/>
          </a:p>
          <a:p>
            <a:r>
              <a:rPr lang="en-US" altLang="en-US" sz="2400" dirty="0">
                <a:solidFill>
                  <a:schemeClr val="tx1"/>
                </a:solidFill>
              </a:rPr>
              <a:t>Case definition</a:t>
            </a:r>
            <a:r>
              <a:rPr lang="en-US" altLang="en-US" sz="2400" dirty="0"/>
              <a:t>: any medical case patient, at pediatric ward in Nanyuki Referral Hospital during the period of July 2017-June 2018</a:t>
            </a: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dirty="0"/>
              <a:t>Exclusion of any surgical file </a:t>
            </a:r>
            <a:r>
              <a:rPr lang="en-US" altLang="en-US" sz="2400" dirty="0" smtClean="0"/>
              <a:t>or incomplete file and outpatient cases  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4076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658" y="609600"/>
            <a:ext cx="8552343" cy="914400"/>
          </a:xfrm>
        </p:spPr>
        <p:txBody>
          <a:bodyPr/>
          <a:lstStyle/>
          <a:p>
            <a:r>
              <a:rPr lang="en-US" dirty="0" smtClean="0"/>
              <a:t>                      </a:t>
            </a:r>
            <a:r>
              <a:rPr lang="en-US" dirty="0" smtClean="0">
                <a:solidFill>
                  <a:schemeClr val="tx1"/>
                </a:solidFill>
              </a:rPr>
              <a:t>VARIABLES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087722"/>
              </p:ext>
            </p:extLst>
          </p:nvPr>
        </p:nvGraphicFramePr>
        <p:xfrm>
          <a:off x="528917" y="1263646"/>
          <a:ext cx="8745258" cy="48995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72629">
                  <a:extLst>
                    <a:ext uri="{9D8B030D-6E8A-4147-A177-3AD203B41FA5}">
                      <a16:colId xmlns:a16="http://schemas.microsoft.com/office/drawing/2014/main" val="376385718"/>
                    </a:ext>
                  </a:extLst>
                </a:gridCol>
                <a:gridCol w="4372629">
                  <a:extLst>
                    <a:ext uri="{9D8B030D-6E8A-4147-A177-3AD203B41FA5}">
                      <a16:colId xmlns:a16="http://schemas.microsoft.com/office/drawing/2014/main" val="299190482"/>
                    </a:ext>
                  </a:extLst>
                </a:gridCol>
              </a:tblGrid>
              <a:tr h="816598"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Medical tests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960639"/>
                  </a:ext>
                </a:extLst>
              </a:tr>
              <a:tr h="816598">
                <a:tc>
                  <a:txBody>
                    <a:bodyPr/>
                    <a:lstStyle/>
                    <a:p>
                      <a:r>
                        <a:rPr lang="en-US" dirty="0" smtClean="0"/>
                        <a:t>Weight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Empirical test</a:t>
                      </a:r>
                      <a:r>
                        <a:rPr lang="en-US" baseline="0" dirty="0" smtClean="0"/>
                        <a:t> or definitive test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567356"/>
                  </a:ext>
                </a:extLst>
              </a:tr>
              <a:tr h="816598">
                <a:tc>
                  <a:txBody>
                    <a:bodyPr/>
                    <a:lstStyle/>
                    <a:p>
                      <a:r>
                        <a:rPr lang="en-US" dirty="0" smtClean="0"/>
                        <a:t>Area</a:t>
                      </a:r>
                      <a:r>
                        <a:rPr lang="en-US" baseline="0" dirty="0" smtClean="0"/>
                        <a:t> of residence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Antimicrobial test ; oral,</a:t>
                      </a:r>
                      <a:r>
                        <a:rPr lang="en-US" baseline="0" dirty="0" smtClean="0"/>
                        <a:t> IV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612529"/>
                  </a:ext>
                </a:extLst>
              </a:tr>
              <a:tr h="816598">
                <a:tc>
                  <a:txBody>
                    <a:bodyPr/>
                    <a:lstStyle/>
                    <a:p>
                      <a:r>
                        <a:rPr lang="en-US" dirty="0" smtClean="0"/>
                        <a:t>Comorbidities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Rational or irrational prescribing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255540"/>
                  </a:ext>
                </a:extLst>
              </a:tr>
              <a:tr h="816598">
                <a:tc>
                  <a:txBody>
                    <a:bodyPr/>
                    <a:lstStyle/>
                    <a:p>
                      <a:r>
                        <a:rPr lang="en-US" dirty="0" smtClean="0"/>
                        <a:t>Diagnosis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Prescriber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504621"/>
                  </a:ext>
                </a:extLst>
              </a:tr>
              <a:tr h="81659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Generic or brand name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1291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52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</a:t>
            </a:r>
            <a:r>
              <a:rPr lang="en-US" dirty="0" smtClean="0">
                <a:solidFill>
                  <a:schemeClr val="tx1"/>
                </a:solidFill>
              </a:rPr>
              <a:t>Methodology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4412" y="1385047"/>
            <a:ext cx="8489590" cy="465631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Extraction of  data from the files and entered to physical data collection tool</a:t>
            </a:r>
          </a:p>
          <a:p>
            <a:pPr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Rationality determined   by analyzing whether prescribing followed the guidelines as per diagnosis made </a:t>
            </a: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Reference guidelines</a:t>
            </a:r>
            <a:r>
              <a:rPr lang="en-US" altLang="en-US" sz="2400" dirty="0"/>
              <a:t>;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dirty="0"/>
              <a:t>Ministry of Health –Basic pediatric protocol and 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en-US" altLang="en-US" dirty="0"/>
              <a:t>WHO Pediatric protocol  </a:t>
            </a:r>
            <a:endParaRPr lang="en-US" altLang="en-US" dirty="0" smtClean="0"/>
          </a:p>
          <a:p>
            <a:pPr marL="457200" lvl="1" indent="0">
              <a:spcBef>
                <a:spcPct val="0"/>
              </a:spcBef>
              <a:buNone/>
            </a:pPr>
            <a:r>
              <a:rPr lang="en-US" altLang="en-US" dirty="0" smtClean="0">
                <a:solidFill>
                  <a:srgbClr val="FFFFFF"/>
                </a:solidFill>
              </a:rPr>
              <a:t>ta </a:t>
            </a:r>
            <a:r>
              <a:rPr lang="en-US" altLang="en-US" dirty="0">
                <a:solidFill>
                  <a:srgbClr val="FFFFFF"/>
                </a:solidFill>
              </a:rPr>
              <a:t>analyzed by MS .Excel , Epi -info</a:t>
            </a:r>
          </a:p>
          <a:p>
            <a:pPr>
              <a:spcBef>
                <a:spcPct val="0"/>
              </a:spcBef>
            </a:pPr>
            <a:endParaRPr lang="en-US" alt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Principle outcome of interest ; rational or irrational prescribing </a:t>
            </a:r>
          </a:p>
          <a:p>
            <a:pPr>
              <a:spcBef>
                <a:spcPct val="0"/>
              </a:spcBef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alt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analysed</a:t>
            </a:r>
            <a:r>
              <a:rPr lang="en-US" alt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;MS-Excel , Epi-Info 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37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1590</Words>
  <Application>Microsoft Office PowerPoint</Application>
  <PresentationFormat>Widescreen</PresentationFormat>
  <Paragraphs>332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Office Theme</vt:lpstr>
      <vt:lpstr>Assessment of Rational  Use of Antimicrobials in Pediatric Ward at Nanyuki Referral Hospital in Laikipia County, July 2017–June 2018 </vt:lpstr>
      <vt:lpstr>                   INTRODUCTION</vt:lpstr>
      <vt:lpstr>               Problem Statement </vt:lpstr>
      <vt:lpstr>                            Justification</vt:lpstr>
      <vt:lpstr>                    Objectives </vt:lpstr>
      <vt:lpstr>                      Study site</vt:lpstr>
      <vt:lpstr>                    Study design</vt:lpstr>
      <vt:lpstr>                      VARIABLES </vt:lpstr>
      <vt:lpstr>                Methodology</vt:lpstr>
      <vt:lpstr>            Definition of terms</vt:lpstr>
      <vt:lpstr>PowerPoint Presentation</vt:lpstr>
      <vt:lpstr>  Results </vt:lpstr>
      <vt:lpstr>Social demographic characteristics of pediatrics admitted in NTRH ,July 2017-June 2018</vt:lpstr>
      <vt:lpstr>Case against admission time by month ,NTRH July 2017-June 2018</vt:lpstr>
      <vt:lpstr>Causes of admission &lt;15 years pediatric ward-NTRH,July 2017-June 2018</vt:lpstr>
      <vt:lpstr>Clinical characteristics for pediatrics NTRH-Pediatric Ward,July 2017-June 2018</vt:lpstr>
      <vt:lpstr>Proportion of antimicrobial  administered,Pediatrics Ward -NTRH,July 2017-June 2018 (1/2)</vt:lpstr>
      <vt:lpstr>Rational antimicrobial use by cadre of prescriber in pediatric ward –NTRH ,July 2017-June 2018</vt:lpstr>
      <vt:lpstr>Rational Antimicrobial Use By  Age Group,Pediatric Ward –NTRH , July 2017-June 2018</vt:lpstr>
      <vt:lpstr>Association  with irrational antimicrobial use at pediatric ward –NTRH, July 2017-June 2018 </vt:lpstr>
      <vt:lpstr>Data Quality Audit Results of paediatrics inpatient files in NTRH between july2017-June 2018</vt:lpstr>
      <vt:lpstr>                  Discussion 1/3</vt:lpstr>
      <vt:lpstr>                    Discussion 2/3</vt:lpstr>
      <vt:lpstr>               Discussion 3/3</vt:lpstr>
      <vt:lpstr>                   Limitations </vt:lpstr>
      <vt:lpstr>                    Conclusion </vt:lpstr>
      <vt:lpstr>              Recommendation</vt:lpstr>
      <vt:lpstr>            Public Health Action</vt:lpstr>
      <vt:lpstr>Acknowledgement </vt:lpstr>
      <vt:lpstr>                     References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Rational  Use of Antimicrobials in Pediatric Ward at Nanyuki Referral Hospital in Laikipia County, July 2017–June 2018</dc:title>
  <dc:creator>EDNA</dc:creator>
  <cp:lastModifiedBy>EDNA</cp:lastModifiedBy>
  <cp:revision>53</cp:revision>
  <dcterms:created xsi:type="dcterms:W3CDTF">2022-03-21T17:09:48Z</dcterms:created>
  <dcterms:modified xsi:type="dcterms:W3CDTF">2022-03-23T19:24:33Z</dcterms:modified>
</cp:coreProperties>
</file>