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60" r:id="rId5"/>
    <p:sldId id="269" r:id="rId6"/>
    <p:sldId id="268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DFDA45D-374B-406B-84D7-7B13F918CC7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E7EB196-69B7-4501-911F-523E4725B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AMS EXPERIENCE- BUNGOMA COUNTY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DR. EMMAH NYABOKE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opportunities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AMR in sub-county facilities</a:t>
            </a:r>
          </a:p>
          <a:p>
            <a:r>
              <a:rPr lang="en-US" dirty="0" smtClean="0"/>
              <a:t>Formulation of sub county work plans</a:t>
            </a:r>
          </a:p>
          <a:p>
            <a:r>
              <a:rPr lang="en-US" dirty="0" smtClean="0"/>
              <a:t>Sensitization of staff at the sub-county hospitals. </a:t>
            </a:r>
          </a:p>
          <a:p>
            <a:r>
              <a:rPr lang="en-US" dirty="0" smtClean="0"/>
              <a:t>Training of the laboratory staff across the county on efficient sample collection.</a:t>
            </a:r>
          </a:p>
          <a:p>
            <a:r>
              <a:rPr lang="en-US" dirty="0" smtClean="0"/>
              <a:t>Enhancement of sample referral mechanisms.</a:t>
            </a:r>
          </a:p>
          <a:p>
            <a:r>
              <a:rPr lang="en-US" dirty="0" smtClean="0"/>
              <a:t>Launching and adoption of the Antimicrobial use SOP and to the county and sub-county facilities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Research and development</a:t>
            </a:r>
          </a:p>
          <a:p>
            <a:r>
              <a:rPr lang="en-US" dirty="0" smtClean="0"/>
              <a:t>Baseline assessment of the prescribing patterns and annual review of the prescribing patterns.</a:t>
            </a:r>
            <a:endParaRPr lang="en-US" dirty="0"/>
          </a:p>
          <a:p>
            <a:r>
              <a:rPr lang="en-US" dirty="0" err="1" smtClean="0"/>
              <a:t>Continous</a:t>
            </a:r>
            <a:r>
              <a:rPr lang="en-US" dirty="0" smtClean="0"/>
              <a:t> monitoring and evaluation of the prescribing patterns.</a:t>
            </a:r>
          </a:p>
          <a:p>
            <a:r>
              <a:rPr lang="en-US" dirty="0" smtClean="0"/>
              <a:t>Formulation of the County drug formulary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Blackadder ITC" pitchFamily="82" charset="0"/>
              </a:rPr>
              <a:t>THANK YOU</a:t>
            </a:r>
          </a:p>
          <a:p>
            <a:pPr algn="ctr"/>
            <a:endParaRPr lang="en-US" sz="5400" dirty="0" smtClean="0">
              <a:latin typeface="Blackadder ITC" pitchFamily="82" charset="0"/>
            </a:endParaRPr>
          </a:p>
          <a:p>
            <a:pPr marL="0" indent="0" algn="ctr">
              <a:buNone/>
            </a:pPr>
            <a:endParaRPr lang="en-US" sz="5400" dirty="0" smtClean="0">
              <a:latin typeface="Blackadder ITC" pitchFamily="82" charset="0"/>
            </a:endParaRPr>
          </a:p>
          <a:p>
            <a:pPr algn="ctr"/>
            <a:endParaRPr lang="en-US" sz="5400" dirty="0" smtClean="0">
              <a:latin typeface="Blackadder ITC" pitchFamily="82" charset="0"/>
            </a:endParaRPr>
          </a:p>
          <a:p>
            <a:pPr algn="ctr">
              <a:buNone/>
            </a:pPr>
            <a:r>
              <a:rPr lang="en-US" sz="2800" dirty="0" smtClean="0">
                <a:latin typeface="Bell MT" pitchFamily="18" charset="0"/>
              </a:rPr>
              <a:t>N/B: We are currently working of our work plan with the support of FAO and USAID</a:t>
            </a:r>
            <a:endParaRPr lang="en-US" sz="2800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CASIC- Bungoma was formulated in September  2019, and we worked on our work plan for the year 2020.</a:t>
            </a:r>
          </a:p>
          <a:p>
            <a:r>
              <a:rPr lang="en-US" dirty="0" smtClean="0"/>
              <a:t>In 2020, the year started low with corona virus pandemic, but we were able to pick up in august 2020.</a:t>
            </a:r>
          </a:p>
          <a:p>
            <a:r>
              <a:rPr lang="en-US" dirty="0" smtClean="0"/>
              <a:t>The CASIC, with the support of </a:t>
            </a:r>
            <a:r>
              <a:rPr lang="en-US" dirty="0" smtClean="0"/>
              <a:t>MOH/Pfizer/and </a:t>
            </a:r>
            <a:r>
              <a:rPr lang="en-US" dirty="0" smtClean="0"/>
              <a:t>IDDS-was able to undertake the following activities in the health dept……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MOH/PFIZER/IPNET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/>
              <a:t>One health approach</a:t>
            </a:r>
          </a:p>
          <a:p>
            <a:pPr marL="514350" indent="-514350">
              <a:buNone/>
            </a:pPr>
            <a:r>
              <a:rPr lang="en-US" dirty="0" smtClean="0"/>
              <a:t>      Formulation of the CASIC committee including the following groups:</a:t>
            </a:r>
          </a:p>
          <a:p>
            <a:pPr marL="514350" indent="-514350">
              <a:buNone/>
            </a:pPr>
            <a:r>
              <a:rPr lang="en-US" dirty="0" smtClean="0"/>
              <a:t>      -Ministry of health</a:t>
            </a:r>
          </a:p>
          <a:p>
            <a:pPr marL="514350" indent="-514350">
              <a:buNone/>
            </a:pPr>
            <a:r>
              <a:rPr lang="en-US" dirty="0" smtClean="0"/>
              <a:t>      -Ministry of agriculture</a:t>
            </a:r>
          </a:p>
          <a:p>
            <a:pPr marL="514350" indent="-514350">
              <a:buNone/>
            </a:pPr>
            <a:r>
              <a:rPr lang="en-US" dirty="0" smtClean="0"/>
              <a:t>      -Livestock </a:t>
            </a:r>
          </a:p>
          <a:p>
            <a:pPr marL="514350" indent="-514350">
              <a:buNone/>
            </a:pPr>
            <a:r>
              <a:rPr lang="en-US" dirty="0" smtClean="0"/>
              <a:t>      -Fisheries</a:t>
            </a:r>
          </a:p>
          <a:p>
            <a:pPr marL="514350" indent="-514350">
              <a:buNone/>
            </a:pPr>
            <a:r>
              <a:rPr lang="en-US" dirty="0" smtClean="0"/>
              <a:t>      -Aquaculture (to be included)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-Ministry of Environment</a:t>
            </a:r>
          </a:p>
          <a:p>
            <a:pPr>
              <a:buNone/>
            </a:pPr>
            <a:r>
              <a:rPr lang="en-US" b="1" dirty="0" smtClean="0"/>
              <a:t>3. Public awareness and education</a:t>
            </a:r>
          </a:p>
          <a:p>
            <a:pPr>
              <a:buNone/>
            </a:pPr>
            <a:r>
              <a:rPr lang="en-US" dirty="0" smtClean="0"/>
              <a:t> - Two radio talks on AMR on West FM(18/08/2020) and </a:t>
            </a:r>
            <a:r>
              <a:rPr lang="en-US" dirty="0" err="1" smtClean="0"/>
              <a:t>Sulwe</a:t>
            </a:r>
            <a:r>
              <a:rPr lang="en-US" dirty="0" smtClean="0"/>
              <a:t> FM(19/08/2020)</a:t>
            </a:r>
          </a:p>
          <a:p>
            <a:pPr>
              <a:buFontTx/>
              <a:buChar char="-"/>
            </a:pPr>
            <a:r>
              <a:rPr lang="en-US" dirty="0" smtClean="0"/>
              <a:t>CME’s targeting Agriculture staff in 3 sub counties 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MOH/PFIZER/IPNET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Antimicrobial use (BCRH $ WCH)</a:t>
            </a:r>
          </a:p>
          <a:p>
            <a:pPr>
              <a:buNone/>
            </a:pPr>
            <a:r>
              <a:rPr lang="en-US" dirty="0" smtClean="0"/>
              <a:t>- Formulation of an </a:t>
            </a:r>
            <a:r>
              <a:rPr lang="en-US" b="1" dirty="0" smtClean="0"/>
              <a:t>SOP for antimicrobial use</a:t>
            </a:r>
          </a:p>
          <a:p>
            <a:pPr>
              <a:buNone/>
            </a:pPr>
            <a:r>
              <a:rPr lang="en-US" dirty="0" smtClean="0"/>
              <a:t>- Formulation of </a:t>
            </a:r>
            <a:r>
              <a:rPr lang="en-US" b="1" dirty="0" smtClean="0"/>
              <a:t>seventh day stop order form</a:t>
            </a:r>
          </a:p>
          <a:p>
            <a:pPr>
              <a:buNone/>
            </a:pPr>
            <a:r>
              <a:rPr lang="en-US" dirty="0" smtClean="0"/>
              <a:t>- Formulation of the </a:t>
            </a:r>
            <a:r>
              <a:rPr lang="en-US" b="1" dirty="0" smtClean="0"/>
              <a:t>restricted antibiotic form</a:t>
            </a:r>
          </a:p>
          <a:p>
            <a:pPr>
              <a:buNone/>
            </a:pPr>
            <a:r>
              <a:rPr lang="en-US" dirty="0" smtClean="0"/>
              <a:t>- Introduction </a:t>
            </a:r>
            <a:r>
              <a:rPr lang="en-US" b="1" dirty="0" smtClean="0"/>
              <a:t>of separate treatment sheets </a:t>
            </a:r>
            <a:r>
              <a:rPr lang="en-US" dirty="0" smtClean="0"/>
              <a:t>in the in patients to track the frequency and duration of antibiotic use at Bungoma county referral hospital and </a:t>
            </a:r>
            <a:r>
              <a:rPr lang="en-US" dirty="0" err="1" smtClean="0"/>
              <a:t>Webuye</a:t>
            </a:r>
            <a:r>
              <a:rPr lang="en-US" dirty="0" smtClean="0"/>
              <a:t> county hospital.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MOH/PFIZER/IPNET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IDDS LABORATORY SUPPORT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IDDS </a:t>
            </a:r>
            <a:r>
              <a:rPr lang="en-US" dirty="0" smtClean="0"/>
              <a:t>has in worked with Bungoma County referral hospital laboratory to strengthen the microbiology department.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5. Research and development.</a:t>
            </a:r>
          </a:p>
          <a:p>
            <a:pPr>
              <a:buNone/>
            </a:pPr>
            <a:r>
              <a:rPr lang="en-US" dirty="0" smtClean="0"/>
              <a:t>   The CASIC was planning to do the baseline survey of the prescribing patterns in the hospital, however it was not possible- due to the pandemic, the activities were delayed  and organization supporting the survey ran out of their contract period.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Challenges experienced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Advocacy</a:t>
            </a:r>
          </a:p>
          <a:p>
            <a:pPr>
              <a:buFontTx/>
              <a:buChar char="-"/>
            </a:pPr>
            <a:r>
              <a:rPr lang="en-US" dirty="0" smtClean="0"/>
              <a:t>There was a challenge in gathering people for trainings due to the COVID 19 restrictions- (CME’s, MTC’s)</a:t>
            </a:r>
          </a:p>
          <a:p>
            <a:pPr>
              <a:buFontTx/>
              <a:buChar char="-"/>
            </a:pPr>
            <a:r>
              <a:rPr lang="en-US" dirty="0" smtClean="0"/>
              <a:t>Challenge in change of prescribing habits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Lack of funds</a:t>
            </a:r>
          </a:p>
          <a:p>
            <a:pPr>
              <a:buFontTx/>
              <a:buChar char="-"/>
            </a:pPr>
            <a:r>
              <a:rPr lang="en-US" dirty="0" smtClean="0"/>
              <a:t>There was need to pull more resources to enhance AMR activities within the county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Sample collection and referral procedures</a:t>
            </a:r>
          </a:p>
          <a:p>
            <a:pPr>
              <a:buFontTx/>
              <a:buChar char="-"/>
            </a:pPr>
            <a:r>
              <a:rPr lang="en-US" dirty="0" smtClean="0"/>
              <a:t>Need to train laboratory staff and clinicians on sample collection procedures</a:t>
            </a:r>
            <a:r>
              <a:rPr lang="en-US" b="1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Need to avail sample collection bottles/equipments</a:t>
            </a:r>
          </a:p>
          <a:p>
            <a:pPr>
              <a:buFontTx/>
              <a:buChar char="-"/>
            </a:pPr>
            <a:r>
              <a:rPr lang="en-US" dirty="0" smtClean="0"/>
              <a:t>Need to enhance sample referral mechanisms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395</TotalTime>
  <Words>458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Bell MT</vt:lpstr>
      <vt:lpstr>Blackadder ITC</vt:lpstr>
      <vt:lpstr>Trebuchet MS</vt:lpstr>
      <vt:lpstr>Wingdings</vt:lpstr>
      <vt:lpstr>Wingdings 2</vt:lpstr>
      <vt:lpstr>Opulent</vt:lpstr>
      <vt:lpstr>AMS EXPERIENCE- BUNGOMA COUNTY </vt:lpstr>
      <vt:lpstr>INTRODUCTION</vt:lpstr>
      <vt:lpstr>MOH/PFIZER/IPNET</vt:lpstr>
      <vt:lpstr>MOH/PFIZER/IPNET</vt:lpstr>
      <vt:lpstr>MOH/PFIZER/IPNET</vt:lpstr>
      <vt:lpstr>IDDS LABORATORY SUPPORT </vt:lpstr>
      <vt:lpstr>PowerPoint Presentation</vt:lpstr>
      <vt:lpstr>Challenges experienced</vt:lpstr>
      <vt:lpstr>PowerPoint Presentation</vt:lpstr>
      <vt:lpstr>opportunities</vt:lpstr>
      <vt:lpstr>Continued….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AMS ACTIVITIES</dc:title>
  <dc:creator>EMMAH</dc:creator>
  <cp:lastModifiedBy>Evelyn</cp:lastModifiedBy>
  <cp:revision>11</cp:revision>
  <dcterms:created xsi:type="dcterms:W3CDTF">2020-10-28T07:23:46Z</dcterms:created>
  <dcterms:modified xsi:type="dcterms:W3CDTF">2021-01-29T05:30:02Z</dcterms:modified>
</cp:coreProperties>
</file>