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74" r:id="rId2"/>
    <p:sldId id="267" r:id="rId3"/>
    <p:sldId id="268" r:id="rId4"/>
    <p:sldId id="257" r:id="rId5"/>
    <p:sldId id="261" r:id="rId6"/>
    <p:sldId id="263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7155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17391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4926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4691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04078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640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64351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66474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0430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6515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88354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BF6-9355-490F-B71F-5E30B81682FB}" type="datetimeFigureOut">
              <a:rPr lang="en-KE" smtClean="0"/>
              <a:t>29/01/2021</a:t>
            </a:fld>
            <a:endParaRPr lang="en-K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4F1F-ABF0-4D9E-8C27-443EF8FEB0AE}" type="slidenum">
              <a:rPr lang="en-KE" smtClean="0"/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0168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BB29-B57D-4335-A8A9-42B292A3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42051"/>
            <a:ext cx="6815669" cy="1544613"/>
          </a:xfrm>
        </p:spPr>
        <p:txBody>
          <a:bodyPr/>
          <a:lstStyle/>
          <a:p>
            <a:r>
              <a:rPr lang="en-US" sz="4400" b="1" dirty="0"/>
              <a:t>IPNET-ICAN IPC PROJECT EXPERIENCE</a:t>
            </a:r>
            <a:endParaRPr lang="en-KE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796E7-8DE9-40DE-A22D-109C211AA6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CYNTHIA ODHIAMBO</a:t>
            </a:r>
          </a:p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JANUARY, 2021</a:t>
            </a:r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67031-25B9-4AB9-A9F5-C81D4A80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9" y="119270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E19A5-6215-4E2B-8094-5254F39C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LEARNT</a:t>
            </a:r>
            <a:endParaRPr lang="en-KE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FB5A-51E2-4EE7-9177-896261620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together with the county, sub-county and facility has led to ownership of the project.</a:t>
            </a:r>
          </a:p>
          <a:p>
            <a:r>
              <a:rPr lang="en-US" dirty="0"/>
              <a:t>Creating a good rapport with the HCW and the support staffs proved to be the best  strategy </a:t>
            </a:r>
          </a:p>
          <a:p>
            <a:r>
              <a:rPr lang="en-US" dirty="0"/>
              <a:t>CMEs and OJT was one of the key fundamentals for the success of the project</a:t>
            </a:r>
          </a:p>
          <a:p>
            <a:r>
              <a:rPr lang="en-US" dirty="0"/>
              <a:t>In cooperating the support staffs in some of the CMEs and OJT more so in IPC was key</a:t>
            </a:r>
          </a:p>
          <a:p>
            <a:r>
              <a:rPr lang="en-US" dirty="0"/>
              <a:t>Community involvement was very important </a:t>
            </a:r>
            <a:r>
              <a:rPr lang="es-ES" dirty="0"/>
              <a:t>i.e. </a:t>
            </a:r>
            <a:r>
              <a:rPr lang="es-ES" dirty="0" err="1"/>
              <a:t>CHVs</a:t>
            </a:r>
            <a:r>
              <a:rPr lang="es-ES" dirty="0"/>
              <a:t> </a:t>
            </a:r>
            <a:endParaRPr lang="en-KE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10ACEF9-0F32-4493-AA0A-C21F3956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159543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Write A Thank You Note In Five Easy Steps">
            <a:extLst>
              <a:ext uri="{FF2B5EF4-FFF2-40B4-BE49-F238E27FC236}">
                <a16:creationId xmlns:a16="http://schemas.microsoft.com/office/drawing/2014/main" id="{A37F7CD6-8C7E-49C5-81B4-A53CC340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038"/>
            <a:ext cx="97536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B5D2-84DE-4A08-A0BD-E7AFA903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  <a:endParaRPr lang="en-K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3F46-3A0B-4B96-9A88-6B2A4178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  <a:p>
            <a:r>
              <a:rPr lang="en-US" sz="4000" dirty="0"/>
              <a:t>Dashboard</a:t>
            </a:r>
          </a:p>
          <a:p>
            <a:r>
              <a:rPr lang="en-US" sz="4000" dirty="0"/>
              <a:t>Achievements</a:t>
            </a:r>
          </a:p>
          <a:p>
            <a:r>
              <a:rPr lang="en-US" sz="4000" dirty="0"/>
              <a:t>Challenges</a:t>
            </a:r>
          </a:p>
          <a:p>
            <a:r>
              <a:rPr lang="en-US" sz="4000" dirty="0"/>
              <a:t>Lesson Learnt</a:t>
            </a:r>
            <a:endParaRPr lang="en-K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736E-9F6E-4B19-9A8E-4CDB8194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791" y="159543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26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9437-8F0D-4A5C-A6CE-CFEF907A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K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4688-887B-4406-B1EA-BE2990E5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COVID-19 pandemic, </a:t>
            </a:r>
            <a:r>
              <a:rPr lang="es-ES" dirty="0" err="1"/>
              <a:t>alot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IPC training </a:t>
            </a:r>
            <a:r>
              <a:rPr lang="es-ES" dirty="0" err="1"/>
              <a:t>was</a:t>
            </a:r>
            <a:r>
              <a:rPr lang="es-ES" dirty="0"/>
              <a:t> done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did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whether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HCW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implemented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IPC </a:t>
            </a:r>
            <a:r>
              <a:rPr lang="es-ES" dirty="0" err="1"/>
              <a:t>measures</a:t>
            </a:r>
            <a:r>
              <a:rPr lang="es-ES" dirty="0"/>
              <a:t> </a:t>
            </a:r>
            <a:r>
              <a:rPr lang="es-ES" dirty="0" err="1"/>
              <a:t>learnt</a:t>
            </a:r>
            <a:r>
              <a:rPr lang="es-ES" dirty="0"/>
              <a:t>.</a:t>
            </a:r>
          </a:p>
          <a:p>
            <a:r>
              <a:rPr lang="es-ES" dirty="0" err="1"/>
              <a:t>Therefore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IPC </a:t>
            </a:r>
            <a:r>
              <a:rPr lang="es-ES" dirty="0" err="1"/>
              <a:t>assessment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out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still</a:t>
            </a:r>
            <a:r>
              <a:rPr lang="es-ES" dirty="0"/>
              <a:t> gaps and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assist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and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facility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handle</a:t>
            </a:r>
            <a:r>
              <a:rPr lang="es-ES" dirty="0"/>
              <a:t> COVID 19 and </a:t>
            </a:r>
            <a:r>
              <a:rPr lang="es-ES" dirty="0" err="1"/>
              <a:t>other</a:t>
            </a:r>
            <a:r>
              <a:rPr lang="es-ES" dirty="0"/>
              <a:t> IPC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issues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Project </a:t>
            </a:r>
            <a:r>
              <a:rPr lang="es-ES" dirty="0" err="1"/>
              <a:t>covered</a:t>
            </a:r>
            <a:r>
              <a:rPr lang="es-ES" dirty="0"/>
              <a:t> 45 </a:t>
            </a:r>
            <a:r>
              <a:rPr lang="es-ES" dirty="0" err="1"/>
              <a:t>primary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facilities</a:t>
            </a:r>
            <a:r>
              <a:rPr lang="es-ES" dirty="0"/>
              <a:t> in 15 </a:t>
            </a:r>
            <a:r>
              <a:rPr lang="es-ES" dirty="0" err="1"/>
              <a:t>counties</a:t>
            </a:r>
            <a:r>
              <a:rPr lang="es-ES" dirty="0"/>
              <a:t>  </a:t>
            </a:r>
            <a:r>
              <a:rPr lang="es-ES" dirty="0" err="1"/>
              <a:t>with</a:t>
            </a:r>
            <a:r>
              <a:rPr lang="es-ES" dirty="0"/>
              <a:t> 11 </a:t>
            </a:r>
            <a:r>
              <a:rPr lang="es-ES" dirty="0" err="1"/>
              <a:t>monitors</a:t>
            </a:r>
            <a:endParaRPr lang="es-ES" dirty="0"/>
          </a:p>
          <a:p>
            <a:r>
              <a:rPr lang="es-ES" dirty="0" err="1"/>
              <a:t>Monitors</a:t>
            </a:r>
            <a:r>
              <a:rPr lang="es-ES" dirty="0"/>
              <a:t> </a:t>
            </a:r>
            <a:r>
              <a:rPr lang="es-ES" dirty="0" err="1"/>
              <a:t>together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County IPC </a:t>
            </a:r>
            <a:r>
              <a:rPr lang="es-ES" dirty="0" err="1"/>
              <a:t>coordinator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sub </a:t>
            </a:r>
            <a:r>
              <a:rPr lang="es-ES" dirty="0" err="1"/>
              <a:t>county</a:t>
            </a:r>
            <a:r>
              <a:rPr lang="es-ES" dirty="0"/>
              <a:t> IPC </a:t>
            </a:r>
            <a:r>
              <a:rPr lang="es-ES" dirty="0" err="1"/>
              <a:t>co-ordinator</a:t>
            </a:r>
            <a:r>
              <a:rPr lang="es-ES" dirty="0"/>
              <a:t> </a:t>
            </a:r>
            <a:r>
              <a:rPr lang="es-ES" dirty="0" err="1"/>
              <a:t>visited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facilities</a:t>
            </a:r>
            <a:r>
              <a:rPr lang="es-ES" dirty="0"/>
              <a:t> after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weeks</a:t>
            </a:r>
            <a:endParaRPr lang="es-ES" dirty="0"/>
          </a:p>
          <a:p>
            <a:pPr marL="0" indent="0">
              <a:buNone/>
            </a:pPr>
            <a:endParaRPr lang="es-ES" b="1" dirty="0"/>
          </a:p>
          <a:p>
            <a:endParaRPr lang="es-ES" dirty="0"/>
          </a:p>
          <a:p>
            <a:endParaRPr lang="es-ES" dirty="0"/>
          </a:p>
          <a:p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B3D55-5777-4139-9AFB-D2E7CEB6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3" y="159543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6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D834-57AD-4433-9001-009D3856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Monitored: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B3771-9BBC-48C4-BC57-0AB2B8A3AD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NAKURU COUNTY</a:t>
            </a:r>
          </a:p>
          <a:p>
            <a:pPr marL="514350" indent="-514350">
              <a:buAutoNum type="arabicPeriod"/>
            </a:pPr>
            <a:r>
              <a:rPr lang="en-US" dirty="0"/>
              <a:t>FITC health Center </a:t>
            </a:r>
            <a:r>
              <a:rPr lang="es-ES" dirty="0"/>
              <a:t>– 4 visits</a:t>
            </a:r>
          </a:p>
          <a:p>
            <a:pPr marL="514350" indent="-514350">
              <a:buAutoNum type="arabicPeriod"/>
            </a:pPr>
            <a:r>
              <a:rPr lang="es-ES" dirty="0"/>
              <a:t>Mai Mahiu Health Center – 4 visits</a:t>
            </a:r>
          </a:p>
          <a:p>
            <a:pPr marL="514350" indent="-51435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/>
              <a:t>KEY:</a:t>
            </a:r>
          </a:p>
          <a:p>
            <a:pPr marL="514350" indent="-514350">
              <a:buAutoNum type="arabicPeriod"/>
            </a:pPr>
            <a:endParaRPr lang="en-K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6E755-3E6E-4CE1-B5BE-19577656D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u="sng" dirty="0"/>
              <a:t>SIAYA COUNTY</a:t>
            </a:r>
          </a:p>
          <a:p>
            <a:pPr marL="514350" indent="-514350">
              <a:buAutoNum type="arabicPeriod"/>
            </a:pPr>
            <a:r>
              <a:rPr lang="es-ES" dirty="0"/>
              <a:t>Marenyo Health Center – 5 visits</a:t>
            </a:r>
          </a:p>
          <a:p>
            <a:pPr marL="514350" indent="-514350">
              <a:buAutoNum type="arabicPeriod"/>
            </a:pPr>
            <a:r>
              <a:rPr lang="es-ES" dirty="0"/>
              <a:t>Ligega  Health Center – 5 visits</a:t>
            </a:r>
          </a:p>
          <a:p>
            <a:pPr marL="514350" indent="-514350">
              <a:buAutoNum type="arabicPeriod"/>
            </a:pPr>
            <a:r>
              <a:rPr lang="es-ES" dirty="0"/>
              <a:t>Lieta Dispensary – 5 visits</a:t>
            </a:r>
            <a:endParaRPr lang="en-K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9182E7-041D-4623-B1D2-A19002931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34791"/>
              </p:ext>
            </p:extLst>
          </p:nvPr>
        </p:nvGraphicFramePr>
        <p:xfrm>
          <a:off x="838200" y="4784035"/>
          <a:ext cx="10306878" cy="1708840"/>
        </p:xfrm>
        <a:graphic>
          <a:graphicData uri="http://schemas.openxmlformats.org/drawingml/2006/table">
            <a:tbl>
              <a:tblPr/>
              <a:tblGrid>
                <a:gridCol w="3795216">
                  <a:extLst>
                    <a:ext uri="{9D8B030D-6E8A-4147-A177-3AD203B41FA5}">
                      <a16:colId xmlns:a16="http://schemas.microsoft.com/office/drawing/2014/main" val="3396465362"/>
                    </a:ext>
                  </a:extLst>
                </a:gridCol>
                <a:gridCol w="1842865">
                  <a:extLst>
                    <a:ext uri="{9D8B030D-6E8A-4147-A177-3AD203B41FA5}">
                      <a16:colId xmlns:a16="http://schemas.microsoft.com/office/drawing/2014/main" val="3861709115"/>
                    </a:ext>
                  </a:extLst>
                </a:gridCol>
                <a:gridCol w="3053323">
                  <a:extLst>
                    <a:ext uri="{9D8B030D-6E8A-4147-A177-3AD203B41FA5}">
                      <a16:colId xmlns:a16="http://schemas.microsoft.com/office/drawing/2014/main" val="2073749368"/>
                    </a:ext>
                  </a:extLst>
                </a:gridCol>
                <a:gridCol w="1615474">
                  <a:extLst>
                    <a:ext uri="{9D8B030D-6E8A-4147-A177-3AD203B41FA5}">
                      <a16:colId xmlns:a16="http://schemas.microsoft.com/office/drawing/2014/main" val="2025741273"/>
                    </a:ext>
                  </a:extLst>
                </a:gridCol>
              </a:tblGrid>
              <a:tr h="85442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Done, available or desired outcome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progress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90576"/>
                  </a:ext>
                </a:extLst>
              </a:tr>
              <a:tr h="85442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done or available, or not right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applicable/Not assessed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K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9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00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5A8A-AE51-4574-9B27-7717529F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3825"/>
          </a:xfrm>
        </p:spPr>
        <p:txBody>
          <a:bodyPr>
            <a:normAutofit/>
          </a:bodyPr>
          <a:lstStyle/>
          <a:p>
            <a:r>
              <a:rPr lang="es-ES" sz="2000" b="1" dirty="0"/>
              <a:t>F1 HEALTH CENTER DASH BOARD AS AT 9/12/2020 – ……. COUNTY</a:t>
            </a:r>
            <a:endParaRPr lang="en-KE" sz="2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4ABC4D-F880-4854-B753-D08BB5A88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45938"/>
              </p:ext>
            </p:extLst>
          </p:nvPr>
        </p:nvGraphicFramePr>
        <p:xfrm>
          <a:off x="159026" y="781878"/>
          <a:ext cx="11794434" cy="6076112"/>
        </p:xfrm>
        <a:graphic>
          <a:graphicData uri="http://schemas.openxmlformats.org/drawingml/2006/table">
            <a:tbl>
              <a:tblPr firstRow="1" firstCol="1" bandRow="1"/>
              <a:tblGrid>
                <a:gridCol w="5188589">
                  <a:extLst>
                    <a:ext uri="{9D8B030D-6E8A-4147-A177-3AD203B41FA5}">
                      <a16:colId xmlns:a16="http://schemas.microsoft.com/office/drawing/2014/main" val="4081950446"/>
                    </a:ext>
                  </a:extLst>
                </a:gridCol>
                <a:gridCol w="1483201">
                  <a:extLst>
                    <a:ext uri="{9D8B030D-6E8A-4147-A177-3AD203B41FA5}">
                      <a16:colId xmlns:a16="http://schemas.microsoft.com/office/drawing/2014/main" val="2872829691"/>
                    </a:ext>
                  </a:extLst>
                </a:gridCol>
                <a:gridCol w="1354454">
                  <a:extLst>
                    <a:ext uri="{9D8B030D-6E8A-4147-A177-3AD203B41FA5}">
                      <a16:colId xmlns:a16="http://schemas.microsoft.com/office/drawing/2014/main" val="3086838216"/>
                    </a:ext>
                  </a:extLst>
                </a:gridCol>
                <a:gridCol w="1507278">
                  <a:extLst>
                    <a:ext uri="{9D8B030D-6E8A-4147-A177-3AD203B41FA5}">
                      <a16:colId xmlns:a16="http://schemas.microsoft.com/office/drawing/2014/main" val="3599479291"/>
                    </a:ext>
                  </a:extLst>
                </a:gridCol>
                <a:gridCol w="1130456">
                  <a:extLst>
                    <a:ext uri="{9D8B030D-6E8A-4147-A177-3AD203B41FA5}">
                      <a16:colId xmlns:a16="http://schemas.microsoft.com/office/drawing/2014/main" val="1402545511"/>
                    </a:ext>
                  </a:extLst>
                </a:gridCol>
                <a:gridCol w="1130456">
                  <a:extLst>
                    <a:ext uri="{9D8B030D-6E8A-4147-A177-3AD203B41FA5}">
                      <a16:colId xmlns:a16="http://schemas.microsoft.com/office/drawing/2014/main" val="1236454600"/>
                    </a:ext>
                  </a:extLst>
                </a:gridCol>
              </a:tblGrid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KE" sz="13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VISIT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VISIT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VISIT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4TH VISIT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5TH VISIT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63137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Triage Area 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221826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Triage area is outdoors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46450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of clear signage in Triage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17610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Well ventilated triage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12589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Recent case definition 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286285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Trained personnel in triage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6029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screening tools in triage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47556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 Hygiene station available with water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15545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 hygiene station has soap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65821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AHBR (if no water)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02623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 Hygiene compliance in triage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95834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thermometer 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67921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Mask use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80998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 facility 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274485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 Hygiene station available with water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22680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 hygiene station has soap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69014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AHBH (if no water)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22566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 hygiene performed correctly &amp; at all times needed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4923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Masks available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12513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Masks used 100% by HCWs during patient contact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18122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98200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Disinfectant available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42568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Solutions made correctly 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48304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Cleaning compliance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85655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2 buckets available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41691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 coded mops available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11242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Etc.—Add other indicators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K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5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8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44AAA2-634F-4D41-995B-BECF2758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/>
          <a:lstStyle/>
          <a:p>
            <a:r>
              <a:rPr lang="es-ES" dirty="0"/>
              <a:t>Observation from the Dashboard: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94CE5-9DDF-40BD-8C8F-5D6A34E0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Most of the facilities do not have trained personnel at the triage area</a:t>
            </a:r>
          </a:p>
          <a:p>
            <a:r>
              <a:rPr lang="es-ES" sz="3200" dirty="0"/>
              <a:t>Supply of soap and ABHR is not consistent</a:t>
            </a:r>
          </a:p>
          <a:p>
            <a:r>
              <a:rPr lang="es-ES" sz="3200" dirty="0"/>
              <a:t>Color coded clothes is still a </a:t>
            </a:r>
            <a:r>
              <a:rPr lang="es-ES" sz="3200" dirty="0" err="1"/>
              <a:t>challenge</a:t>
            </a:r>
            <a:endParaRPr lang="es-ES" sz="3200" dirty="0"/>
          </a:p>
          <a:p>
            <a:r>
              <a:rPr lang="es-ES" sz="3200" dirty="0"/>
              <a:t>Improvement on hand hygiene compliance in most facilities</a:t>
            </a:r>
          </a:p>
          <a:p>
            <a:r>
              <a:rPr lang="es-ES" sz="3200" dirty="0"/>
              <a:t>There is consistent supply of disinfectants</a:t>
            </a:r>
          </a:p>
          <a:p>
            <a:r>
              <a:rPr lang="es-ES" sz="3200" dirty="0"/>
              <a:t>Clear signage in all the triage areas</a:t>
            </a:r>
          </a:p>
          <a:p>
            <a:pPr marL="0" indent="0">
              <a:buNone/>
            </a:pPr>
            <a:endParaRPr lang="en-US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78113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0160-169D-4BEC-B0BA-FE815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ACHIEVEMENTS</a:t>
            </a:r>
            <a:endParaRPr lang="en-K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A8451-7807-49BE-A0A2-6A212A28D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  <a:endParaRPr lang="en-K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183C7F-C769-4C31-AB06-38374AA975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77" y="3243263"/>
            <a:ext cx="3510496" cy="26320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86C8C6-A816-4DB3-8DE9-8FFB142B1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</a:t>
            </a:r>
            <a:endParaRPr lang="en-K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FFC458-32EF-4E22-A44D-D97579209E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15" y="3243263"/>
            <a:ext cx="3510496" cy="263207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A0AA84F-9C2F-4915-8E2D-B3E58B08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295" y="146843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9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B657-C4E5-4DEB-BC2B-297A41B3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ACHIEVEMENTS</a:t>
            </a:r>
            <a:endParaRPr lang="en-KE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A1ABE-D6FC-423C-B4C6-EC2F9AFF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38400"/>
            <a:ext cx="4718304" cy="3432048"/>
          </a:xfrm>
          <a:ln cap="rnd">
            <a:solidFill>
              <a:srgbClr val="FF0000">
                <a:alpha val="94000"/>
              </a:srgb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BEFORE</a:t>
            </a:r>
          </a:p>
          <a:p>
            <a:pPr>
              <a:buFontTx/>
              <a:buChar char="-"/>
            </a:pPr>
            <a:r>
              <a:rPr lang="en-US" dirty="0"/>
              <a:t>No latest case definition for COVID 19 at the triage area</a:t>
            </a:r>
          </a:p>
          <a:p>
            <a:pPr>
              <a:buFontTx/>
              <a:buChar char="-"/>
            </a:pPr>
            <a:r>
              <a:rPr lang="en-US" dirty="0"/>
              <a:t>No COVID 19 screening at the triage area only temperature taken</a:t>
            </a:r>
          </a:p>
          <a:p>
            <a:pPr>
              <a:buFontTx/>
              <a:buChar char="-"/>
            </a:pPr>
            <a:r>
              <a:rPr lang="en-US" dirty="0"/>
              <a:t>Low hand hygiene compliance at the triage area and inside the facilities</a:t>
            </a:r>
          </a:p>
          <a:p>
            <a:pPr>
              <a:buFontTx/>
              <a:buChar char="-"/>
            </a:pPr>
            <a:r>
              <a:rPr lang="en-US" dirty="0"/>
              <a:t>No SOPs on IPC posted on the wall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K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DE42F-3D8D-4994-A999-A8780A58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438400"/>
            <a:ext cx="4718304" cy="3432048"/>
          </a:xfrm>
          <a:ln w="15875" cap="rnd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AFTER</a:t>
            </a:r>
          </a:p>
          <a:p>
            <a:pPr>
              <a:buFontTx/>
              <a:buChar char="-"/>
            </a:pPr>
            <a:r>
              <a:rPr lang="en-US" dirty="0"/>
              <a:t>All the facilities have latest case definition for COVID 19 at the triage area</a:t>
            </a:r>
          </a:p>
          <a:p>
            <a:pPr>
              <a:buFontTx/>
              <a:buChar char="-"/>
            </a:pPr>
            <a:r>
              <a:rPr lang="en-US" dirty="0"/>
              <a:t>All the facilities are now screening for COVID 19, a stamp introduced to assist in the same</a:t>
            </a:r>
          </a:p>
          <a:p>
            <a:pPr>
              <a:buFontTx/>
              <a:buChar char="-"/>
            </a:pPr>
            <a:r>
              <a:rPr lang="en-US" dirty="0"/>
              <a:t>Hand hygiene compliance has tremendously increased in most of the facilities</a:t>
            </a:r>
          </a:p>
          <a:p>
            <a:pPr>
              <a:buFontTx/>
              <a:buChar char="-"/>
            </a:pPr>
            <a:r>
              <a:rPr lang="en-US" dirty="0"/>
              <a:t>SOPs and job aids are posted on the walls</a:t>
            </a:r>
            <a:endParaRPr lang="en-KE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333B79-0519-497A-B53D-FB0A6751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18428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8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274C24-08EE-4667-8FC1-DD371446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</a:t>
            </a:r>
            <a:endParaRPr lang="en-KE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91086F-3F41-4328-8A7C-A704AF39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 supply of IPC resources</a:t>
            </a:r>
          </a:p>
          <a:p>
            <a:r>
              <a:rPr lang="en-US" sz="3600" dirty="0"/>
              <a:t>High staffs turnover</a:t>
            </a:r>
          </a:p>
          <a:p>
            <a:r>
              <a:rPr lang="en-US" sz="3600" dirty="0"/>
              <a:t>Poor road accessibility to some primary health facilities</a:t>
            </a:r>
          </a:p>
          <a:p>
            <a:r>
              <a:rPr lang="en-US" sz="3600" dirty="0"/>
              <a:t>Different attitude among some individuals</a:t>
            </a:r>
          </a:p>
          <a:p>
            <a:r>
              <a:rPr lang="en-US" sz="3600" dirty="0"/>
              <a:t>The Health workers industrial strike</a:t>
            </a:r>
          </a:p>
          <a:p>
            <a:endParaRPr lang="en-US" dirty="0"/>
          </a:p>
          <a:p>
            <a:endParaRPr lang="en-KE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6A9662B-CB29-4241-8893-066E1B26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159543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19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713</Words>
  <Application>Microsoft Office PowerPoint</Application>
  <PresentationFormat>Widescreen</PresentationFormat>
  <Paragraphs>237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IPNET-ICAN IPC PROJECT EXPERIENCE</vt:lpstr>
      <vt:lpstr>Overview</vt:lpstr>
      <vt:lpstr>INTRODUCTION</vt:lpstr>
      <vt:lpstr>Facilities Monitored:</vt:lpstr>
      <vt:lpstr>F1 HEALTH CENTER DASH BOARD AS AT 9/12/2020 – ……. COUNTY</vt:lpstr>
      <vt:lpstr>Observation from the Dashboard:</vt:lpstr>
      <vt:lpstr>ACHIEVEMENTS</vt:lpstr>
      <vt:lpstr>ACHIEVEMENTS</vt:lpstr>
      <vt:lpstr>CHALLENGES </vt:lpstr>
      <vt:lpstr>LESSON LEARNT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SIAYA AND NAKURU COUNTY IPC DASHBOARD</dc:title>
  <dc:creator>LENOVO THINKPAD X240</dc:creator>
  <cp:lastModifiedBy>LENOVO THINKPAD X240</cp:lastModifiedBy>
  <cp:revision>18</cp:revision>
  <dcterms:created xsi:type="dcterms:W3CDTF">2020-12-10T12:58:59Z</dcterms:created>
  <dcterms:modified xsi:type="dcterms:W3CDTF">2021-01-29T07:56:29Z</dcterms:modified>
</cp:coreProperties>
</file>