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794500" cy="9906000"/>
  <p:embeddedFontLst>
    <p:embeddedFont>
      <p:font typeface="Book Antiqu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C26sNDiIufDKVzWUYXYV5nlMx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bold.fntdata"/><Relationship Id="rId25" Type="http://schemas.openxmlformats.org/officeDocument/2006/relationships/font" Target="fonts/BookAntiqua-regular.fntdata"/><Relationship Id="rId28" Type="http://schemas.openxmlformats.org/officeDocument/2006/relationships/font" Target="fonts/BookAntiqua-boldItalic.fntdata"/><Relationship Id="rId27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Device related</a:t>
            </a:r>
            <a:r>
              <a:rPr lang="en-US" sz="2400" b="1" baseline="0" dirty="0"/>
              <a:t> HAI infections 2021</a:t>
            </a:r>
            <a:endParaRPr lang="en-US" sz="24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'Analysis '!$A$76</c:f>
              <c:strCache>
                <c:ptCount val="1"/>
                <c:pt idx="0">
                  <c:v>HAI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'!$B$75:$M$75</c:f>
              <c:strCache>
                <c:ptCount val="12"/>
                <c:pt idx="0">
                  <c:v>January 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'Analysis '!$B$76:$M$76</c:f>
              <c:numCache>
                <c:formatCode>General</c:formatCode>
                <c:ptCount val="12"/>
                <c:pt idx="0">
                  <c:v>14</c:v>
                </c:pt>
                <c:pt idx="1">
                  <c:v>11</c:v>
                </c:pt>
                <c:pt idx="2">
                  <c:v>13</c:v>
                </c:pt>
                <c:pt idx="3">
                  <c:v>17</c:v>
                </c:pt>
                <c:pt idx="4">
                  <c:v>16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  <c:pt idx="8">
                  <c:v>10</c:v>
                </c:pt>
                <c:pt idx="9">
                  <c:v>5</c:v>
                </c:pt>
                <c:pt idx="10">
                  <c:v>4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1-40B7-AE18-2EAD46DE7DED}"/>
            </c:ext>
          </c:extLst>
        </c:ser>
        <c:gapWidth val="219"/>
        <c:overlap val="-27"/>
        <c:axId val="96760192"/>
        <c:axId val="96762112"/>
      </c:barChart>
      <c:catAx>
        <c:axId val="967601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Month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2112"/>
        <c:crosses val="autoZero"/>
        <c:auto val="1"/>
        <c:lblAlgn val="ctr"/>
        <c:lblOffset val="100"/>
      </c:catAx>
      <c:valAx>
        <c:axId val="96762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 of patients with HAI</a:t>
                </a:r>
                <a:r>
                  <a:rPr lang="en-US" dirty="0"/>
                  <a:t>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6" y="1"/>
            <a:ext cx="2944283" cy="497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408982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 txBox="1"/>
          <p:nvPr>
            <p:ph idx="12" type="sldNum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20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422275" y="1236663"/>
            <a:ext cx="5949950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  <a:defRPr b="0" i="0" sz="4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2011" y="93518"/>
            <a:ext cx="2024380" cy="119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2002" y="6187150"/>
            <a:ext cx="5967996" cy="5181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cdc.gov/HAI/burden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title"/>
          </p:nvPr>
        </p:nvSpPr>
        <p:spPr>
          <a:xfrm>
            <a:off x="2227811" y="806335"/>
            <a:ext cx="9964189" cy="2867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Characterization of hospital acquired infections among admitted patients at The Nairobi Hospital between January and December 2021 </a:t>
            </a:r>
            <a:endParaRPr b="1"/>
          </a:p>
        </p:txBody>
      </p:sp>
      <p:sp>
        <p:nvSpPr>
          <p:cNvPr id="88" name="Google Shape;88;p1"/>
          <p:cNvSpPr txBox="1"/>
          <p:nvPr>
            <p:ph idx="1" type="body"/>
          </p:nvPr>
        </p:nvSpPr>
        <p:spPr>
          <a:xfrm>
            <a:off x="192825" y="3850850"/>
            <a:ext cx="58242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b="1" lang="en-US" sz="2310"/>
              <a:t>Authors</a:t>
            </a:r>
            <a:endParaRPr b="1" sz="231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2310"/>
              <a:t>Beatrice Kanyoro,Linet Maobe </a:t>
            </a:r>
            <a:endParaRPr sz="241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2310"/>
              <a:t>Infection control department</a:t>
            </a:r>
            <a:endParaRPr sz="231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2310"/>
              <a:t>The Nairobi hospital</a:t>
            </a:r>
            <a:endParaRPr sz="231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br>
              <a:rPr b="1" lang="en-US" sz="1200"/>
            </a:br>
            <a:endParaRPr sz="120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sz="1200"/>
          </a:p>
        </p:txBody>
      </p:sp>
      <p:pic>
        <p:nvPicPr>
          <p:cNvPr descr="C:\Users\admin\Desktop\istockphoto-481385706-612x612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7025" y="3600750"/>
            <a:ext cx="5953300" cy="25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2507227" y="365126"/>
            <a:ext cx="5338916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RESULTS</a:t>
            </a:r>
            <a:endParaRPr b="1"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13 major pathogens were isolated, the most prevalent included: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Escherichia coli(20.3%),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Klebsiella species (18.0%),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Pseudomonas aeruginosa (12.5%)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Acinetobacter baumanii (10.9%).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NB: Resistance to multiple antimicrobials was common among the isolates.</a:t>
            </a:r>
            <a:br>
              <a:rPr lang="en-US"/>
            </a:b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838200" y="365125"/>
            <a:ext cx="10515600" cy="66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b="1" lang="en-US"/>
              <a:t>HAI Distribution Per Sample</a:t>
            </a:r>
            <a:endParaRPr b="1"/>
          </a:p>
        </p:txBody>
      </p:sp>
      <p:pic>
        <p:nvPicPr>
          <p:cNvPr id="150" name="Google Shape;150;p11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00" y="1288550"/>
            <a:ext cx="11983602" cy="5285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2637692" y="365127"/>
            <a:ext cx="7666893" cy="93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Blood  Isolates</a:t>
            </a:r>
            <a:endParaRPr b="1"/>
          </a:p>
        </p:txBody>
      </p:sp>
      <p:pic>
        <p:nvPicPr>
          <p:cNvPr id="156" name="Google Shape;156;p12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53663"/>
            <a:ext cx="11523118" cy="525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2637692" y="365127"/>
            <a:ext cx="9298494" cy="93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Tracheal Aspirate/ Sputum Isolates</a:t>
            </a:r>
            <a:endParaRPr b="1"/>
          </a:p>
        </p:txBody>
      </p:sp>
      <p:pic>
        <p:nvPicPr>
          <p:cNvPr id="162" name="Google Shape;162;p13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53663"/>
            <a:ext cx="11887201" cy="493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title"/>
          </p:nvPr>
        </p:nvSpPr>
        <p:spPr>
          <a:xfrm>
            <a:off x="2637692" y="365127"/>
            <a:ext cx="7666893" cy="93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Urine Isolates</a:t>
            </a:r>
            <a:endParaRPr b="1"/>
          </a:p>
        </p:txBody>
      </p:sp>
      <p:pic>
        <p:nvPicPr>
          <p:cNvPr id="168" name="Google Shape;168;p14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53663"/>
            <a:ext cx="11887200" cy="512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2637692" y="365127"/>
            <a:ext cx="9118879" cy="93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Wound/pus swab isolates</a:t>
            </a:r>
            <a:endParaRPr b="1"/>
          </a:p>
        </p:txBody>
      </p:sp>
      <p:pic>
        <p:nvPicPr>
          <p:cNvPr id="174" name="Google Shape;174;p15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53663"/>
            <a:ext cx="11777929" cy="525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Conclusion </a:t>
            </a:r>
            <a:endParaRPr b="1"/>
          </a:p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1751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500"/>
              <a:t>There was high prevalence of HAI among patients who underwent insertion of medical devices.</a:t>
            </a:r>
            <a:endParaRPr sz="3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503"/>
              <a:buNone/>
            </a:pPr>
            <a:r>
              <a:t/>
            </a:r>
            <a:endParaRPr sz="3500"/>
          </a:p>
          <a:p>
            <a:pPr indent="-41751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500"/>
              <a:t>The  most prevalent micoorganism isolated was E.Coli </a:t>
            </a:r>
            <a:endParaRPr sz="3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503"/>
              <a:buNone/>
            </a:pPr>
            <a:r>
              <a:t/>
            </a:r>
            <a:endParaRPr sz="3500"/>
          </a:p>
          <a:p>
            <a:pPr indent="-41751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500"/>
              <a:t>Most isolates were MDRO</a:t>
            </a:r>
            <a:endParaRPr sz="3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503"/>
              <a:buNone/>
            </a:pPr>
            <a:r>
              <a:t/>
            </a:r>
            <a:endParaRPr sz="3500"/>
          </a:p>
          <a:p>
            <a:pPr indent="-41751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500"/>
              <a:t>Blood had the highest number of isolates compared to other sites</a:t>
            </a:r>
            <a:endParaRPr sz="35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0503"/>
              <a:buNone/>
            </a:pPr>
            <a:r>
              <a:t/>
            </a:r>
            <a:endParaRPr sz="3500"/>
          </a:p>
          <a:p>
            <a:pPr indent="-41751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500"/>
              <a:t>Interventions strengthening IPC practices are being emphasized on and trends monitored</a:t>
            </a:r>
            <a:endParaRPr sz="35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Recommendations </a:t>
            </a:r>
            <a:endParaRPr b="1"/>
          </a:p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Training and implementation of HAI surveillance  in all healthcare settings in Kenya.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studies to be carried out locally and comparison done between identified microorganisms and antibiotic resistance.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Strengthening of AMS/AMR  in healthcare settings.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Consistent and objective use of care bundles to monitor utilization of devices.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lang="en-US"/>
              <a:t>References 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AutoNum type="arabicPeriod"/>
            </a:pPr>
            <a:r>
              <a:rPr lang="en-US"/>
              <a:t>Healthcare-associated infections—the burden. Available at: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http://www.cdc.gov/HAI/burden.html</a:t>
            </a:r>
            <a:r>
              <a:rPr lang="en-US"/>
              <a:t>. 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AutoNum type="arabicPeriod"/>
            </a:pPr>
            <a:r>
              <a:rPr lang="en-US"/>
              <a:t>Klevens M.Edwards J.Richards C.et al.</a:t>
            </a:r>
            <a:r>
              <a:rPr i="1" lang="en-US"/>
              <a:t>Estimating health care-associated infections and deaths in U.S. hospitals.</a:t>
            </a:r>
            <a:r>
              <a:rPr b="1" lang="en-US"/>
              <a:t> </a:t>
            </a:r>
            <a:r>
              <a:rPr i="1" lang="en-US"/>
              <a:t>Public Health Rep.</a:t>
            </a:r>
            <a:r>
              <a:rPr lang="en-US"/>
              <a:t> 2007; </a:t>
            </a:r>
            <a:r>
              <a:rPr b="1" lang="en-US"/>
              <a:t>122</a:t>
            </a:r>
            <a:r>
              <a:rPr lang="en-US"/>
              <a:t>: 160-167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AutoNum type="arabicPeriod"/>
            </a:pPr>
            <a:r>
              <a:rPr lang="en-US"/>
              <a:t>Boev C, Kiss E. Hospital-Acquired Infections: Current Trends and Prevention. Crit Care Nurs Clin North Am. 2017 Mar;29(1):51-65. 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AutoNum type="arabicPeriod"/>
            </a:pPr>
            <a:r>
              <a:rPr lang="en-US"/>
              <a:t>NHSN website.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t/>
            </a:r>
            <a:endParaRPr/>
          </a:p>
        </p:txBody>
      </p:sp>
      <p:pic>
        <p:nvPicPr>
          <p:cNvPr descr="C:\Users\admin\Desktop\IT’S+EVERYONE’S+BUSINESS.jpg" id="198" name="Google Shape;19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Introduction </a:t>
            </a:r>
            <a:r>
              <a:rPr lang="en-US"/>
              <a:t> 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Hospital-acquired infections(HAI), are infections that are typically not present on admission.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These infections are usually acquired after hospitalization and manifest 48 hours after admission,3 days after discharge or within 30 days of a surgical operation.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The infections are monitored closely by the National Healthcare Safety Network (NHSN) of the Center for Disease Control and Prevention (CDC).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NHSN HAI classification</a:t>
            </a:r>
            <a:endParaRPr b="1"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7750"/>
              <a:buNone/>
            </a:pPr>
            <a:r>
              <a:t/>
            </a:r>
            <a:endParaRPr sz="4864"/>
          </a:p>
          <a:p>
            <a:pPr indent="-23936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64"/>
              <a:t>Central line-associated bloodstream infections (CLABSI),</a:t>
            </a:r>
            <a:endParaRPr sz="4864"/>
          </a:p>
          <a:p>
            <a:pPr indent="-23936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64"/>
              <a:t>Catheter -associated urinary tract infections (CAUTI) </a:t>
            </a:r>
            <a:endParaRPr sz="4864"/>
          </a:p>
          <a:p>
            <a:pPr indent="-23936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64"/>
              <a:t> Surgical  site infections (SSI)   </a:t>
            </a:r>
            <a:endParaRPr sz="4864"/>
          </a:p>
          <a:p>
            <a:pPr indent="-23936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64"/>
              <a:t> Ventilator-associated Pneumonia (VAP)</a:t>
            </a:r>
            <a:endParaRPr sz="4864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7561"/>
              <a:buNone/>
            </a:pPr>
            <a:r>
              <a:t/>
            </a:r>
            <a:endParaRPr sz="4864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2507227" y="365126"/>
            <a:ext cx="5338916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HAI Burden </a:t>
            </a:r>
            <a:endParaRPr b="1"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According to the available evidence, the impact of HAI implies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 Prolonged hospital stay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 Long-term disability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Increased resistance of microorganisms to antimicrobials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Massive additional financial burden for health systems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High costs for patients and their family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Unnecessary deaths.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3008525" y="365125"/>
            <a:ext cx="8345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lang="en-US"/>
              <a:t>   </a:t>
            </a:r>
            <a:r>
              <a:rPr b="1" lang="en-US"/>
              <a:t>Justification  for  HAI surveillance</a:t>
            </a:r>
            <a:endParaRPr b="1"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Monitoring infection incidence rates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Monitoring trends, including the detection of outbreaks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Providing early warning and investigation of infection problems, and subsequent planning and intervention to control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Examining the impact of interventions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Gaining information on the overall quality of patient care.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Literature review</a:t>
            </a:r>
            <a:endParaRPr b="1"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/>
              <a:t>The literature review found that most developed countries including Australia,England,Scotland,France and Germany have adapted the CDC national nasocomial surveillance</a:t>
            </a:r>
            <a:endParaRPr sz="3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/>
              <a:t>The National surveillance allows for benchmaking,uses standardized definations,data collection and reporting methods.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Methods</a:t>
            </a:r>
            <a:endParaRPr b="1"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Analysis of  laboratory culture data captured in TNH in-patient tracking system between January and December 2021 was done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Inclusions and exclusions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Patients who had devices inserted during the admission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Infection was not present on admission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Patient had surgeries performed in the hospital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2507227" y="365126"/>
            <a:ext cx="5338916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RESULTS</a:t>
            </a:r>
            <a:endParaRPr b="1"/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Overall, of 15,352 admissions, 176 (1.1%) had hospital-acquired</a:t>
            </a:r>
            <a:br>
              <a:rPr lang="en-US"/>
            </a:br>
            <a:r>
              <a:rPr lang="en-US"/>
              <a:t>infection.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total of 653 patients required an invasive medical device</a:t>
            </a:r>
            <a:br>
              <a:rPr lang="en-US"/>
            </a:br>
            <a:r>
              <a:rPr lang="en-US"/>
              <a:t>insertion.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Median age 55 years.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56.7% (370 patients) were male,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Median duration of admission was 5 days)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19.6% (128) of the 653 patients with invasive medical devices had device related HAI.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2507227" y="365126"/>
            <a:ext cx="5338916" cy="98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b="1" lang="en-US"/>
              <a:t>HAI 2021</a:t>
            </a:r>
            <a:endParaRPr/>
          </a:p>
        </p:txBody>
      </p:sp>
      <p:graphicFrame>
        <p:nvGraphicFramePr>
          <p:cNvPr id="137" name="Google Shape;137;p9"/>
          <p:cNvGraphicFramePr/>
          <p:nvPr/>
        </p:nvGraphicFramePr>
        <p:xfrm>
          <a:off x="682624" y="1312863"/>
          <a:ext cx="10910700" cy="49683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2019-06-17T07:38:27Z</dcterms:created>
  <dc:creator>Rose Ngugi</dc:creator>
</cp:coreProperties>
</file>