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74" r:id="rId3"/>
    <p:sldId id="257" r:id="rId4"/>
    <p:sldId id="258" r:id="rId5"/>
    <p:sldId id="271" r:id="rId6"/>
    <p:sldId id="262" r:id="rId7"/>
    <p:sldId id="266" r:id="rId8"/>
    <p:sldId id="260" r:id="rId9"/>
    <p:sldId id="272" r:id="rId10"/>
    <p:sldId id="267" r:id="rId11"/>
    <p:sldId id="273" r:id="rId12"/>
    <p:sldId id="261" r:id="rId13"/>
    <p:sldId id="268" r:id="rId14"/>
    <p:sldId id="263" r:id="rId15"/>
    <p:sldId id="264" r:id="rId16"/>
    <p:sldId id="26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035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180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5452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2516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454963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95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457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91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724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27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16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320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849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615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360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880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7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2182" y="452582"/>
            <a:ext cx="10917382" cy="2930109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Compliance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with Standard Precautions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and Influencing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Factors among Healthcare Workers in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Low and Middle income Countries (LMICs)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746" y="4110182"/>
            <a:ext cx="10252363" cy="1330037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IPNET-K Annual Conference Scientific on 23</a:t>
            </a:r>
            <a:r>
              <a:rPr lang="en-US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-25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March 2022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Loyce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Kihungi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BSC, MSC IC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70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193964"/>
            <a:ext cx="8911687" cy="785091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Search Process Prisma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3965" y="812801"/>
            <a:ext cx="7241308" cy="5975926"/>
          </a:xfrm>
        </p:spPr>
      </p:pic>
    </p:spTree>
    <p:extLst>
      <p:ext uri="{BB962C8B-B14F-4D97-AF65-F5344CB8AC3E}">
        <p14:creationId xmlns:p14="http://schemas.microsoft.com/office/powerpoint/2010/main" val="197537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856" y="624110"/>
            <a:ext cx="9712756" cy="724399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Findings- Distribution of the 32 Articles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79406090"/>
              </p:ext>
            </p:extLst>
          </p:nvPr>
        </p:nvGraphicFramePr>
        <p:xfrm>
          <a:off x="2589213" y="1905000"/>
          <a:ext cx="4144096" cy="3994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2048">
                  <a:extLst>
                    <a:ext uri="{9D8B030D-6E8A-4147-A177-3AD203B41FA5}">
                      <a16:colId xmlns:a16="http://schemas.microsoft.com/office/drawing/2014/main" val="3134407440"/>
                    </a:ext>
                  </a:extLst>
                </a:gridCol>
                <a:gridCol w="2072048">
                  <a:extLst>
                    <a:ext uri="{9D8B030D-6E8A-4147-A177-3AD203B41FA5}">
                      <a16:colId xmlns:a16="http://schemas.microsoft.com/office/drawing/2014/main" val="2839437493"/>
                    </a:ext>
                  </a:extLst>
                </a:gridCol>
              </a:tblGrid>
              <a:tr h="39941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Country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Articles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154617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Nigeria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936388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Ethiopia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225101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China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955249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Turkey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114525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Brazil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485398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Ghana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5625742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Philippines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070447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Pakistan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805063"/>
                  </a:ext>
                </a:extLst>
              </a:tr>
              <a:tr h="39941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Jordan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040847"/>
                  </a:ext>
                </a:extLst>
              </a:tr>
            </a:tbl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66177744"/>
              </p:ext>
            </p:extLst>
          </p:nvPr>
        </p:nvGraphicFramePr>
        <p:xfrm>
          <a:off x="6918035" y="1904994"/>
          <a:ext cx="4586578" cy="3994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3289">
                  <a:extLst>
                    <a:ext uri="{9D8B030D-6E8A-4147-A177-3AD203B41FA5}">
                      <a16:colId xmlns:a16="http://schemas.microsoft.com/office/drawing/2014/main" val="728778757"/>
                    </a:ext>
                  </a:extLst>
                </a:gridCol>
                <a:gridCol w="2293289">
                  <a:extLst>
                    <a:ext uri="{9D8B030D-6E8A-4147-A177-3AD203B41FA5}">
                      <a16:colId xmlns:a16="http://schemas.microsoft.com/office/drawing/2014/main" val="3884437928"/>
                    </a:ext>
                  </a:extLst>
                </a:gridCol>
              </a:tblGrid>
              <a:tr h="44379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Country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Articles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353880"/>
                  </a:ext>
                </a:extLst>
              </a:tr>
              <a:tr h="44379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Iran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5928164"/>
                  </a:ext>
                </a:extLst>
              </a:tr>
              <a:tr h="44379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Uganda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2442886"/>
                  </a:ext>
                </a:extLst>
              </a:tr>
              <a:tr h="44379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Afghanistan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3101354"/>
                  </a:ext>
                </a:extLst>
              </a:tr>
              <a:tr h="44379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Egypt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7096478"/>
                  </a:ext>
                </a:extLst>
              </a:tr>
              <a:tr h="44379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Myanmar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489733"/>
                  </a:ext>
                </a:extLst>
              </a:tr>
              <a:tr h="44379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India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274743"/>
                  </a:ext>
                </a:extLst>
              </a:tr>
              <a:tr h="44379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Palestine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5500026"/>
                  </a:ext>
                </a:extLst>
              </a:tr>
              <a:tr h="44379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Nepal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921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57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166256"/>
            <a:ext cx="8911687" cy="1016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Findings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6436" y="905165"/>
            <a:ext cx="10317019" cy="5689600"/>
          </a:xfrm>
        </p:spPr>
        <p:txBody>
          <a:bodyPr>
            <a:normAutofit lnSpcReduction="10000"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Cross-sectional studies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Of 32 articles reviewed, 50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% (16) were from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Africa, 44%(14) from Asia and 6% (2)  from South America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Each study was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conducted in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more than one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healthcare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facility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Total of 180 healthcare facilities and over 14,000 participants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Participants of different cadres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Of 32 articles 41% (13) studies nurses only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elf-administered questionnaires,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interviews, observation of practice, and focused group discussion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26 (81%)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out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of the 32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studies used self-administered questionnaire only, the rest used mixed method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66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Findings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339273"/>
            <a:ext cx="9845964" cy="5024582"/>
          </a:xfrm>
        </p:spPr>
        <p:txBody>
          <a:bodyPr>
            <a:normAutofit lnSpcReduction="10000"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All 32 articled passed the quality analysis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Heterogeneous studies, descriptive analysis used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Of 32 articles, 16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(53%) reported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compliance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as fair or low 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Eleven articles with % compliance,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19% to 82.6% with six studies having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scores of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above 50%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actors influencing performance included: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training, knowledge, resources, workload, attitude, time, age, gender, support supervision, discomfort caused by protective wear, work experience</a:t>
            </a: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, staffing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, patient protection, previous exposure, policy documents, </a:t>
            </a:r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continuous 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monitoring, and safety climate </a:t>
            </a:r>
            <a:endParaRPr lang="en-US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0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4364" y="1514765"/>
            <a:ext cx="9380248" cy="4959926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Poor adherence to standard precautions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common problem, attributed to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increasing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rates of HAIs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Low compliance with standard precautions is a multifaceted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Training and education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critical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adherence to standard precautions (59% articles reported)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Adequate knowledge can lead to positive attitude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2180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4399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Recommendation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5345" y="1597891"/>
            <a:ext cx="9596581" cy="4313331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Engage actions at national, county, facility and individual levels to solve the puzzle of suboptimal compliance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culture of safety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Employ the multimodal  improvement strategy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Need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for an observational study with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interventions to better determine compliance level and effective interventions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59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4" y="369455"/>
            <a:ext cx="8911687" cy="6354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48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Disclosure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2764" y="1570182"/>
            <a:ext cx="9481848" cy="4341040"/>
          </a:xfrm>
        </p:spPr>
        <p:txBody>
          <a:bodyPr/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No funding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Ethical approval not applicable (no human participants) but approval was applied for and provided 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Academic study, thus no conflict of interest</a:t>
            </a: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196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72181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Outline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96291"/>
            <a:ext cx="8915400" cy="4414931"/>
          </a:xfrm>
        </p:spPr>
        <p:txBody>
          <a:bodyPr/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Literature review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Findings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8362" y="720436"/>
            <a:ext cx="4286250" cy="4640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29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77092"/>
            <a:ext cx="8911687" cy="1006764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126835"/>
            <a:ext cx="10381673" cy="5652655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Healthcare associated infections (HAIs) are threat to healthcare workers and patients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Most HAIs are preventable using standard precautions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Evolved basic infection control precautions: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Precautions to blood stained body fluids (high risk fluids)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I985, universal precautions applied to all patients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1987, body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ubstance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solation (BSI)-All body fluids non-contact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1993 Universal precautions modified to standard precautions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Standard precautions are: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used for all patient care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Based on risk assessment and common sense practices</a:t>
            </a:r>
          </a:p>
          <a:p>
            <a:pPr lvl="1"/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565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Question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What is the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level of compliance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with standard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precautions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of infection prevention and control, and the influencing factors among healthcare workers in LMIC?</a:t>
            </a:r>
          </a:p>
        </p:txBody>
      </p:sp>
    </p:spTree>
    <p:extLst>
      <p:ext uri="{BB962C8B-B14F-4D97-AF65-F5344CB8AC3E}">
        <p14:creationId xmlns:p14="http://schemas.microsoft.com/office/powerpoint/2010/main" val="4114294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5600" y="1422399"/>
            <a:ext cx="5277476" cy="4913745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To establish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compliance with the standard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precautions</a:t>
            </a:r>
          </a:p>
          <a:p>
            <a:pPr marL="0" indent="0">
              <a:buNone/>
            </a:pP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 determine factors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influencing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the practice</a:t>
            </a:r>
          </a:p>
          <a:p>
            <a:pPr marL="0" indent="0">
              <a:buNone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among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healthcare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workers in low and middle income countries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903076" y="1422399"/>
            <a:ext cx="5288924" cy="530167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9709" y="1422399"/>
            <a:ext cx="4364902" cy="226291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6255" y="3953164"/>
            <a:ext cx="3718356" cy="2606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33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Literature review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4983" y="1330035"/>
            <a:ext cx="10187708" cy="543098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1800s discovery of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infection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transmission concept 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Focus on reduction of risk of cross-infection 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 of: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Universal precautions </a:t>
            </a:r>
          </a:p>
          <a:p>
            <a:pPr lvl="1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standard precautions 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A myriad of factors attributed to unsafe practices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Few studies focusing on all components of standard precautions </a:t>
            </a:r>
          </a:p>
          <a:p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Poor adherence majorly documented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Need to develop safety climate in healthcare facilities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15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8873" y="1320799"/>
            <a:ext cx="10012218" cy="5537201"/>
          </a:xfrm>
        </p:spPr>
        <p:txBody>
          <a:bodyPr>
            <a:normAutofit fontScale="85000" lnSpcReduction="20000"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Systematic review and synthesis of the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literature</a:t>
            </a:r>
          </a:p>
          <a:p>
            <a:pPr lvl="1"/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Literature </a:t>
            </a:r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search</a:t>
            </a:r>
          </a:p>
          <a:p>
            <a:pPr lvl="1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Data extraction</a:t>
            </a:r>
          </a:p>
          <a:p>
            <a:pPr lvl="1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Content analysis</a:t>
            </a:r>
          </a:p>
          <a:p>
            <a:pPr lvl="1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Thematic analysis</a:t>
            </a:r>
          </a:p>
          <a:p>
            <a:pPr lvl="1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Interpretive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synthesis</a:t>
            </a:r>
            <a:endParaRPr lang="en-US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Sources of data: 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MEDLINE, CINAHL and Cochrane 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Library</a:t>
            </a:r>
          </a:p>
          <a:p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Search restricted to:</a:t>
            </a:r>
          </a:p>
          <a:p>
            <a:pPr lvl="1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Peer reviewed articles published 2011 onwards</a:t>
            </a:r>
          </a:p>
          <a:p>
            <a:pPr lvl="1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English and full papers</a:t>
            </a:r>
          </a:p>
          <a:p>
            <a:pPr lvl="1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Healthcare facility-based research</a:t>
            </a:r>
          </a:p>
          <a:p>
            <a:pPr lvl="1"/>
            <a:r>
              <a:rPr lang="en-US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Studies done in low and middle income countries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Review done by two independent IPC experts </a:t>
            </a:r>
          </a:p>
          <a:p>
            <a:pPr marL="0" indent="0">
              <a:buNone/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27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1466" y="254655"/>
            <a:ext cx="8911687" cy="862945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Search strategy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26677"/>
              </p:ext>
            </p:extLst>
          </p:nvPr>
        </p:nvGraphicFramePr>
        <p:xfrm>
          <a:off x="1616364" y="1422401"/>
          <a:ext cx="10575636" cy="49853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5944">
                  <a:extLst>
                    <a:ext uri="{9D8B030D-6E8A-4147-A177-3AD203B41FA5}">
                      <a16:colId xmlns:a16="http://schemas.microsoft.com/office/drawing/2014/main" val="2201044261"/>
                    </a:ext>
                  </a:extLst>
                </a:gridCol>
                <a:gridCol w="8589692">
                  <a:extLst>
                    <a:ext uri="{9D8B030D-6E8A-4147-A177-3AD203B41FA5}">
                      <a16:colId xmlns:a16="http://schemas.microsoft.com/office/drawing/2014/main" val="1860514856"/>
                    </a:ext>
                  </a:extLst>
                </a:gridCol>
              </a:tblGrid>
              <a:tr h="701963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Search </a:t>
                      </a:r>
                      <a:r>
                        <a:rPr lang="en-US" sz="2400" dirty="0">
                          <a:effectLst/>
                        </a:rPr>
                        <a:t>ID#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Search Terms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2028117"/>
                  </a:ext>
                </a:extLst>
              </a:tr>
              <a:tr h="607498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S1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“standard precautions” OR “universal precautions”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5087211"/>
                  </a:ext>
                </a:extLst>
              </a:tr>
              <a:tr h="1214995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S2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“infection control” OR “infection prevention” OR “infection prevention and control”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1287506"/>
                  </a:ext>
                </a:extLst>
              </a:tr>
              <a:tr h="1571597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S3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“healthcare workers” OR “healthcare professionals” OR “healthcare providers” OR “healthcare personnel” OR Doctors OR Nurses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5811493"/>
                  </a:ext>
                </a:extLst>
              </a:tr>
              <a:tr h="607498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S1 AND S2 AND S3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07393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820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878</TotalTime>
  <Words>724</Words>
  <Application>Microsoft Office PowerPoint</Application>
  <PresentationFormat>Widescreen</PresentationFormat>
  <Paragraphs>140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Times New Roman</vt:lpstr>
      <vt:lpstr>Wingdings 3</vt:lpstr>
      <vt:lpstr>Wisp</vt:lpstr>
      <vt:lpstr>Compliance with Standard Precautions and Influencing Factors among Healthcare Workers in Low and Middle income Countries (LMICs)</vt:lpstr>
      <vt:lpstr>Disclosure </vt:lpstr>
      <vt:lpstr>Outline</vt:lpstr>
      <vt:lpstr>Introduction</vt:lpstr>
      <vt:lpstr>Research Question</vt:lpstr>
      <vt:lpstr>Aim</vt:lpstr>
      <vt:lpstr>Literature review</vt:lpstr>
      <vt:lpstr>Methodology</vt:lpstr>
      <vt:lpstr>Search strategy</vt:lpstr>
      <vt:lpstr>Search Process Prisma</vt:lpstr>
      <vt:lpstr>Findings- Distribution of the 32 Articles</vt:lpstr>
      <vt:lpstr>Findings</vt:lpstr>
      <vt:lpstr>Findings</vt:lpstr>
      <vt:lpstr>Conclusion</vt:lpstr>
      <vt:lpstr>Recommendation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Level of Compliance with Standard Precautions and Influencing Factors among Healthcare Workers in Low- and Middle-income Countries</dc:title>
  <dc:creator>Loyce</dc:creator>
  <cp:lastModifiedBy>Loyce</cp:lastModifiedBy>
  <cp:revision>60</cp:revision>
  <dcterms:created xsi:type="dcterms:W3CDTF">2022-03-20T09:13:10Z</dcterms:created>
  <dcterms:modified xsi:type="dcterms:W3CDTF">2022-03-23T18:16:52Z</dcterms:modified>
</cp:coreProperties>
</file>