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7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8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4" r:id="rId1"/>
  </p:sldMasterIdLst>
  <p:notesMasterIdLst>
    <p:notesMasterId r:id="rId20"/>
  </p:notesMasterIdLst>
  <p:sldIdLst>
    <p:sldId id="256" r:id="rId2"/>
    <p:sldId id="283" r:id="rId3"/>
    <p:sldId id="291" r:id="rId4"/>
    <p:sldId id="293" r:id="rId5"/>
    <p:sldId id="295" r:id="rId6"/>
    <p:sldId id="278" r:id="rId7"/>
    <p:sldId id="303" r:id="rId8"/>
    <p:sldId id="286" r:id="rId9"/>
    <p:sldId id="304" r:id="rId10"/>
    <p:sldId id="263" r:id="rId11"/>
    <p:sldId id="264" r:id="rId12"/>
    <p:sldId id="298" r:id="rId13"/>
    <p:sldId id="305" r:id="rId14"/>
    <p:sldId id="265" r:id="rId15"/>
    <p:sldId id="306" r:id="rId16"/>
    <p:sldId id="288" r:id="rId17"/>
    <p:sldId id="266" r:id="rId18"/>
    <p:sldId id="268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54A83"/>
    <a:srgbClr val="1707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82" autoAdjust="0"/>
    <p:restoredTop sz="86501" autoAdjust="0"/>
  </p:normalViewPr>
  <p:slideViewPr>
    <p:cSldViewPr>
      <p:cViewPr varScale="1">
        <p:scale>
          <a:sx n="63" d="100"/>
          <a:sy n="63" d="100"/>
        </p:scale>
        <p:origin x="1380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64" y="1618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H:\Rache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H:\NSI%20INJURY%20ONLY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H:\NSI%20INJURY%20ONLY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H:\NSI%20INJURY%20ONL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H:\Rachel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H:\Rachel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Sheet1!$B$8</c:f>
              <c:strCache>
                <c:ptCount val="1"/>
                <c:pt idx="0">
                  <c:v>With NSI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9951-4031-A8D4-DC4955B95B8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Sheet1!$A$9:$A$13</c:f>
              <c:strCache>
                <c:ptCount val="5"/>
                <c:pt idx="0">
                  <c:v>interns</c:v>
                </c:pt>
                <c:pt idx="1">
                  <c:v>nurses</c:v>
                </c:pt>
                <c:pt idx="2">
                  <c:v>Cleaners</c:v>
                </c:pt>
                <c:pt idx="3">
                  <c:v>doctors</c:v>
                </c:pt>
                <c:pt idx="4">
                  <c:v>others</c:v>
                </c:pt>
              </c:strCache>
            </c:strRef>
          </c:cat>
          <c:val>
            <c:numRef>
              <c:f>Sheet1!$B$9:$B$13</c:f>
              <c:numCache>
                <c:formatCode>General</c:formatCode>
                <c:ptCount val="5"/>
                <c:pt idx="0">
                  <c:v>56</c:v>
                </c:pt>
                <c:pt idx="1">
                  <c:v>28</c:v>
                </c:pt>
                <c:pt idx="2">
                  <c:v>10</c:v>
                </c:pt>
                <c:pt idx="3">
                  <c:v>5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9C9-4422-8CB8-98821E494FA9}"/>
            </c:ext>
          </c:extLst>
        </c:ser>
        <c:ser>
          <c:idx val="1"/>
          <c:order val="1"/>
          <c:tx>
            <c:strRef>
              <c:f>Sheet1!$D$8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rgbClr val="C00000"/>
            </a:solidFill>
            <a:ln>
              <a:noFill/>
            </a:ln>
            <a:effectLst/>
          </c:spPr>
          <c:invertIfNegative val="0"/>
          <c:dLbls>
            <c:dLbl>
              <c:idx val="0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C1F-4653-83FF-329409992754}"/>
                </c:ext>
              </c:extLst>
            </c:dLbl>
            <c:dLbl>
              <c:idx val="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951-4031-A8D4-DC4955B95B8A}"/>
                </c:ext>
              </c:extLst>
            </c:dLbl>
            <c:dLbl>
              <c:idx val="2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951-4031-A8D4-DC4955B95B8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951-4031-A8D4-DC4955B95B8A}"/>
                </c:ext>
              </c:extLst>
            </c:dLbl>
            <c:dLbl>
              <c:idx val="4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951-4031-A8D4-DC4955B95B8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Sheet1!$A$9:$A$13</c:f>
              <c:strCache>
                <c:ptCount val="5"/>
                <c:pt idx="0">
                  <c:v>interns</c:v>
                </c:pt>
                <c:pt idx="1">
                  <c:v>nurses</c:v>
                </c:pt>
                <c:pt idx="2">
                  <c:v>Cleaners</c:v>
                </c:pt>
                <c:pt idx="3">
                  <c:v>doctors</c:v>
                </c:pt>
                <c:pt idx="4">
                  <c:v>others</c:v>
                </c:pt>
              </c:strCache>
            </c:strRef>
          </c:cat>
          <c:val>
            <c:numRef>
              <c:f>Sheet1!$D$9:$D$13</c:f>
              <c:numCache>
                <c:formatCode>General</c:formatCode>
                <c:ptCount val="5"/>
                <c:pt idx="0">
                  <c:v>204</c:v>
                </c:pt>
                <c:pt idx="1">
                  <c:v>110</c:v>
                </c:pt>
                <c:pt idx="2">
                  <c:v>48</c:v>
                </c:pt>
                <c:pt idx="3">
                  <c:v>17</c:v>
                </c:pt>
                <c:pt idx="4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9C9-4422-8CB8-98821E494F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25725184"/>
        <c:axId val="25727360"/>
      </c:barChart>
      <c:catAx>
        <c:axId val="2572518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>
                    <a:solidFill>
                      <a:schemeClr val="tx1"/>
                    </a:solidFill>
                  </a:rPr>
                  <a:t>Cadre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27360"/>
        <c:crosses val="autoZero"/>
        <c:auto val="1"/>
        <c:lblAlgn val="ctr"/>
        <c:lblOffset val="100"/>
        <c:noMultiLvlLbl val="0"/>
      </c:catAx>
      <c:valAx>
        <c:axId val="257273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>
                    <a:solidFill>
                      <a:schemeClr val="tx1"/>
                    </a:solidFill>
                  </a:rPr>
                  <a:t>Number</a:t>
                </a:r>
                <a:r>
                  <a:rPr lang="en-US" sz="1400" baseline="0">
                    <a:solidFill>
                      <a:schemeClr val="tx1"/>
                    </a:solidFill>
                  </a:rPr>
                  <a:t> of expossures</a:t>
                </a:r>
                <a:endParaRPr lang="en-US" sz="1400">
                  <a:solidFill>
                    <a:schemeClr val="tx1"/>
                  </a:solidFill>
                </a:endParaRP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7251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Sheet5!$D$12</c:f>
              <c:strCache>
                <c:ptCount val="1"/>
                <c:pt idx="0">
                  <c:v>NO OF INJURIES</c:v>
                </c:pt>
              </c:strCache>
            </c:strRef>
          </c:tx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Sheet5!$E$11:$I$11</c:f>
              <c:strCache>
                <c:ptCount val="5"/>
                <c:pt idx="0">
                  <c:v>&lt;21</c:v>
                </c:pt>
                <c:pt idx="1">
                  <c:v>21-30</c:v>
                </c:pt>
                <c:pt idx="2">
                  <c:v>31-40</c:v>
                </c:pt>
                <c:pt idx="3">
                  <c:v>41-50</c:v>
                </c:pt>
                <c:pt idx="4">
                  <c:v>51-60</c:v>
                </c:pt>
              </c:strCache>
            </c:strRef>
          </c:cat>
          <c:val>
            <c:numRef>
              <c:f>Sheet5!$E$12:$I$12</c:f>
              <c:numCache>
                <c:formatCode>General</c:formatCode>
                <c:ptCount val="5"/>
                <c:pt idx="0">
                  <c:v>0</c:v>
                </c:pt>
                <c:pt idx="1">
                  <c:v>53</c:v>
                </c:pt>
                <c:pt idx="2">
                  <c:v>31</c:v>
                </c:pt>
                <c:pt idx="3">
                  <c:v>15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085-487E-800B-B56E8FB55A4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25862528"/>
        <c:axId val="25865600"/>
      </c:barChart>
      <c:catAx>
        <c:axId val="25862528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>
                    <a:solidFill>
                      <a:schemeClr val="tx1"/>
                    </a:solidFill>
                  </a:rPr>
                  <a:t>Age of HCW'S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effectLst/>
                <a:latin typeface="+mn-lt"/>
                <a:ea typeface="+mn-ea"/>
                <a:cs typeface="+mn-cs"/>
              </a:defRPr>
            </a:pPr>
            <a:endParaRPr lang="en-US"/>
          </a:p>
        </c:txPr>
        <c:crossAx val="25865600"/>
        <c:crosses val="autoZero"/>
        <c:auto val="1"/>
        <c:lblAlgn val="ctr"/>
        <c:lblOffset val="100"/>
        <c:noMultiLvlLbl val="0"/>
      </c:catAx>
      <c:valAx>
        <c:axId val="25865600"/>
        <c:scaling>
          <c:orientation val="minMax"/>
        </c:scaling>
        <c:delete val="1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8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800" b="0" dirty="0">
                    <a:solidFill>
                      <a:schemeClr val="tx1"/>
                    </a:solidFill>
                  </a:rPr>
                  <a:t>Number of exposure</a:t>
                </a:r>
              </a:p>
            </c:rich>
          </c:tx>
          <c:layout>
            <c:manualLayout>
              <c:xMode val="edge"/>
              <c:yMode val="edge"/>
              <c:x val="3.0196275792652241E-2"/>
              <c:y val="0.3462088121219018"/>
            </c:manualLayout>
          </c:layout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800" b="0" i="0" u="none" strike="noStrike" kern="1200" baseline="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crossAx val="258625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68000">
          <a:schemeClr val="lt1">
            <a:lumMod val="85000"/>
          </a:schemeClr>
        </a:gs>
        <a:gs pos="100000">
          <a:schemeClr val="lt1"/>
        </a:gs>
      </a:gsLst>
      <a:lin ang="5400000" scaled="1"/>
      <a:tileRect/>
    </a:gra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0" baseline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2000" dirty="0"/>
              <a:t>N=103</a:t>
            </a:r>
          </a:p>
        </c:rich>
      </c:tx>
      <c:layout>
        <c:manualLayout>
          <c:xMode val="edge"/>
          <c:yMode val="edge"/>
          <c:x val="0.30700228443666766"/>
          <c:y val="2.525429952792356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0" baseline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00A1-41F0-83AF-8D9148867E27}"/>
              </c:ext>
            </c:extLst>
          </c:dPt>
          <c:dPt>
            <c:idx val="1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00A1-41F0-83AF-8D9148867E27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1-00A1-41F0-83AF-8D9148867E27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anchor="ctr" anchorCtr="1"/>
                <a:lstStyle/>
                <a:p>
                  <a:pPr>
                    <a:defRPr sz="1600" b="0" i="0" u="none" strike="noStrike" kern="1200" cap="none" spc="0" baseline="0">
                      <a:ln w="0"/>
                      <a:solidFill>
                        <a:schemeClr val="tx1"/>
                      </a:solidFill>
                      <a:effectLst>
                        <a:outerShdw blurRad="38100" dist="19050" dir="2700000" algn="tl" rotWithShape="0">
                          <a:schemeClr val="dk1">
                            <a:alpha val="40000"/>
                          </a:schemeClr>
                        </a:outerShdw>
                      </a:effectLst>
                      <a:latin typeface="+mn-lt"/>
                      <a:ea typeface="+mn-ea"/>
                      <a:cs typeface="+mn-cs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03-00A1-41F0-83AF-8D9148867E2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cap="none" spc="0" baseline="0">
                    <a:ln w="0"/>
                    <a:solidFill>
                      <a:schemeClr val="tx1"/>
                    </a:solidFill>
                    <a:effectLst>
                      <a:outerShdw blurRad="38100" dist="19050" dir="2700000" algn="tl" rotWithShape="0">
                        <a:schemeClr val="dk1">
                          <a:alpha val="40000"/>
                        </a:schemeClr>
                      </a:outerShdw>
                    </a:effectLst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Sheet5!$C$22:$C$23</c:f>
              <c:strCache>
                <c:ptCount val="2"/>
                <c:pt idx="0">
                  <c:v>LESS THAN 3 YEARS</c:v>
                </c:pt>
                <c:pt idx="1">
                  <c:v>MORE THAN 3 YEARS</c:v>
                </c:pt>
              </c:strCache>
            </c:strRef>
          </c:cat>
          <c:val>
            <c:numRef>
              <c:f>Sheet5!$D$22:$D$23</c:f>
              <c:numCache>
                <c:formatCode>General</c:formatCode>
                <c:ptCount val="2"/>
                <c:pt idx="0">
                  <c:v>60</c:v>
                </c:pt>
                <c:pt idx="1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0A1-41F0-83AF-8D9148867E27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8088211799612006"/>
          <c:y val="6.8418007519858021E-2"/>
          <c:w val="0.21042222982996692"/>
          <c:h val="0.1481295215576580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cap="none" spc="0" baseline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b="0" cap="none" spc="0">
          <a:ln w="0"/>
          <a:solidFill>
            <a:schemeClr val="tx1"/>
          </a:solidFill>
          <a:effectLst>
            <a:outerShdw blurRad="38100" dist="19050" dir="2700000" algn="tl" rotWithShape="0">
              <a:schemeClr val="dk1">
                <a:alpha val="40000"/>
              </a:schemeClr>
            </a:outerShdw>
          </a:effectLst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>
                <a:solidFill>
                  <a:schemeClr val="tx1"/>
                </a:solidFill>
              </a:rPr>
              <a:t> (n=103)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5.1476608187134502E-2"/>
          <c:y val="0.13768134961390696"/>
          <c:w val="0.85166482479163785"/>
          <c:h val="0.68536840503632701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3"/>
            </a:solidFill>
            <a:ln>
              <a:noFill/>
            </a:ln>
            <a:effectLst>
              <a:outerShdw blurRad="254000" sx="102000" sy="102000" algn="ctr" rotWithShape="0">
                <a:prstClr val="black">
                  <a:alpha val="20000"/>
                </a:prstClr>
              </a:outerShdw>
            </a:effectLst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BA3-4335-B083-416260A0A50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BA3-4335-B083-416260A0A50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BA3-4335-B083-416260A0A50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BA3-4335-B083-416260A0A50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BA3-4335-B083-416260A0A50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BA3-4335-B083-416260A0A50D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BA3-4335-B083-416260A0A50D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8BA3-4335-B083-416260A0A50D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8BA3-4335-B083-416260A0A50D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3-8BA3-4335-B083-416260A0A50D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Sheet5!$C$18:$L$18</c:f>
              <c:strCache>
                <c:ptCount val="10"/>
                <c:pt idx="0">
                  <c:v>MEDICAL</c:v>
                </c:pt>
                <c:pt idx="1">
                  <c:v>SURGICAL</c:v>
                </c:pt>
                <c:pt idx="2">
                  <c:v>THEATRE</c:v>
                </c:pt>
                <c:pt idx="3">
                  <c:v>PAEDTRICS</c:v>
                </c:pt>
                <c:pt idx="4">
                  <c:v>MAT </c:v>
                </c:pt>
                <c:pt idx="5">
                  <c:v>LAB</c:v>
                </c:pt>
                <c:pt idx="6">
                  <c:v>VCT</c:v>
                </c:pt>
                <c:pt idx="7">
                  <c:v>CLEANER</c:v>
                </c:pt>
                <c:pt idx="8">
                  <c:v>WASTE</c:v>
                </c:pt>
                <c:pt idx="9">
                  <c:v>CASUALTY</c:v>
                </c:pt>
              </c:strCache>
            </c:strRef>
          </c:cat>
          <c:val>
            <c:numRef>
              <c:f>Sheet5!$C$19:$L$19</c:f>
              <c:numCache>
                <c:formatCode>General</c:formatCode>
                <c:ptCount val="10"/>
                <c:pt idx="0">
                  <c:v>27</c:v>
                </c:pt>
                <c:pt idx="1">
                  <c:v>20</c:v>
                </c:pt>
                <c:pt idx="2">
                  <c:v>17</c:v>
                </c:pt>
                <c:pt idx="3">
                  <c:v>17</c:v>
                </c:pt>
                <c:pt idx="4">
                  <c:v>11</c:v>
                </c:pt>
                <c:pt idx="5">
                  <c:v>2</c:v>
                </c:pt>
                <c:pt idx="6">
                  <c:v>2</c:v>
                </c:pt>
                <c:pt idx="7">
                  <c:v>4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4-8BA3-4335-B083-416260A0A5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439847936"/>
        <c:axId val="439844328"/>
      </c:barChart>
      <c:catAx>
        <c:axId val="4398479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844328"/>
        <c:crosses val="autoZero"/>
        <c:auto val="1"/>
        <c:lblAlgn val="ctr"/>
        <c:lblOffset val="100"/>
        <c:noMultiLvlLbl val="0"/>
      </c:catAx>
      <c:valAx>
        <c:axId val="4398443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39847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rgbClr val="002060"/>
                </a:solidFill>
              </a:rPr>
              <a:t>NSI amongst trained HCWs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Sheet2!$A$19</c:f>
              <c:strCache>
                <c:ptCount val="1"/>
                <c:pt idx="0">
                  <c:v>trained</c:v>
                </c:pt>
              </c:strCache>
            </c:strRef>
          </c:tx>
          <c:dPt>
            <c:idx val="0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C898-4062-A279-15726FDC469D}"/>
              </c:ext>
            </c:extLst>
          </c:dPt>
          <c:dPt>
            <c:idx val="1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C898-4062-A279-15726FDC469D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Sheet2!$B$18:$C$18</c:f>
              <c:strCache>
                <c:ptCount val="2"/>
                <c:pt idx="0">
                  <c:v>WITH NSI</c:v>
                </c:pt>
                <c:pt idx="1">
                  <c:v>WITHOUT NSI</c:v>
                </c:pt>
              </c:strCache>
            </c:strRef>
          </c:cat>
          <c:val>
            <c:numRef>
              <c:f>Sheet2!$B$19:$C$19</c:f>
              <c:numCache>
                <c:formatCode>General</c:formatCode>
                <c:ptCount val="2"/>
                <c:pt idx="0">
                  <c:v>28</c:v>
                </c:pt>
                <c:pt idx="1">
                  <c:v>222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898-4062-A279-15726FDC469D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r>
              <a:rPr lang="en-US" sz="1800">
                <a:solidFill>
                  <a:srgbClr val="002060"/>
                </a:solidFill>
              </a:rPr>
              <a:t>NSI in untrained HCWs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Sheet2!$A$22</c:f>
              <c:strCache>
                <c:ptCount val="1"/>
                <c:pt idx="0">
                  <c:v>Not trained</c:v>
                </c:pt>
              </c:strCache>
            </c:strRef>
          </c:tx>
          <c:spPr>
            <a:solidFill>
              <a:srgbClr val="C00000"/>
            </a:solidFill>
          </c:spPr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4672-4CCE-9955-E881094845D6}"/>
              </c:ext>
            </c:extLst>
          </c:dPt>
          <c:dPt>
            <c:idx val="1"/>
            <c:bubble3D val="0"/>
            <c:spPr>
              <a:solidFill>
                <a:srgbClr val="C00000"/>
              </a:soli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4672-4CCE-9955-E881094845D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Sheet2!$B$21:$C$21</c:f>
              <c:strCache>
                <c:ptCount val="2"/>
                <c:pt idx="0">
                  <c:v>WITH NSI</c:v>
                </c:pt>
                <c:pt idx="1">
                  <c:v>WITHOUT NSI</c:v>
                </c:pt>
              </c:strCache>
            </c:strRef>
          </c:cat>
          <c:val>
            <c:numRef>
              <c:f>Sheet2!$B$22:$C$22</c:f>
              <c:numCache>
                <c:formatCode>General</c:formatCode>
                <c:ptCount val="2"/>
                <c:pt idx="0">
                  <c:v>75</c:v>
                </c:pt>
                <c:pt idx="1">
                  <c:v>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672-4CCE-9955-E881094845D6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Sheet5!$D$33</c:f>
              <c:strCache>
                <c:ptCount val="1"/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hade val="15000"/>
                      <a:satMod val="180000"/>
                    </a:schemeClr>
                  </a:gs>
                  <a:gs pos="50000">
                    <a:schemeClr val="accent1">
                      <a:shade val="45000"/>
                      <a:satMod val="170000"/>
                    </a:schemeClr>
                  </a:gs>
                  <a:gs pos="70000">
                    <a:schemeClr val="accent1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1">
                      <a:tint val="955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5969-4C68-BBBE-261897394CB5}"/>
              </c:ext>
            </c:extLst>
          </c:dPt>
          <c:dPt>
            <c:idx val="1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5969-4C68-BBBE-261897394CB5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hade val="15000"/>
                      <a:satMod val="180000"/>
                    </a:schemeClr>
                  </a:gs>
                  <a:gs pos="50000">
                    <a:schemeClr val="accent3">
                      <a:shade val="45000"/>
                      <a:satMod val="170000"/>
                    </a:schemeClr>
                  </a:gs>
                  <a:gs pos="70000">
                    <a:schemeClr val="accent3">
                      <a:tint val="99000"/>
                      <a:shade val="65000"/>
                      <a:satMod val="155000"/>
                    </a:schemeClr>
                  </a:gs>
                  <a:gs pos="100000">
                    <a:schemeClr val="accent3">
                      <a:tint val="95500"/>
                      <a:shade val="100000"/>
                      <a:satMod val="155000"/>
                    </a:schemeClr>
                  </a:gs>
                </a:gsLst>
                <a:lin ang="16200000" scaled="0"/>
              </a:gradFill>
              <a:ln>
                <a:noFill/>
              </a:ln>
              <a:effectLst>
                <a:outerShdw blurRad="63500" dist="38100" dir="5400000" rotWithShape="0">
                  <a:srgbClr val="000000">
                    <a:alpha val="45000"/>
                  </a:srgbClr>
                </a:outerShdw>
              </a:effectLst>
              <a:scene3d>
                <a:camera prst="orthographicFront" fov="0">
                  <a:rot lat="0" lon="0" rev="0"/>
                </a:camera>
                <a:lightRig rig="glow" dir="t">
                  <a:rot lat="0" lon="0" rev="6360000"/>
                </a:lightRig>
              </a:scene3d>
              <a:sp3d contourW="1000" prstMaterial="flat">
                <a:bevelT w="95250" h="101600"/>
                <a:contourClr>
                  <a:scrgbClr r="0" g="0" b="0">
                    <a:satMod val="300000"/>
                  </a:scrgbClr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5969-4C68-BBBE-261897394CB5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Sheet5!$C$34:$C$36</c:f>
              <c:strCache>
                <c:ptCount val="3"/>
                <c:pt idx="0">
                  <c:v>FULLY VACC</c:v>
                </c:pt>
                <c:pt idx="1">
                  <c:v>PARTIALLY VACC</c:v>
                </c:pt>
                <c:pt idx="2">
                  <c:v>NOT IMMUN</c:v>
                </c:pt>
              </c:strCache>
            </c:strRef>
          </c:cat>
          <c:val>
            <c:numRef>
              <c:f>Sheet5!$D$34:$D$36</c:f>
              <c:numCache>
                <c:formatCode>General</c:formatCode>
                <c:ptCount val="3"/>
                <c:pt idx="0">
                  <c:v>73</c:v>
                </c:pt>
                <c:pt idx="1">
                  <c:v>105</c:v>
                </c:pt>
                <c:pt idx="2">
                  <c:v>220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5969-4C68-BBBE-261897394CB5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Sheet1!$C$5</c:f>
              <c:strCache>
                <c:ptCount val="1"/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Sheet1!$B$6:$B$9</c:f>
              <c:strCache>
                <c:ptCount val="4"/>
                <c:pt idx="0">
                  <c:v>NSI exposure</c:v>
                </c:pt>
                <c:pt idx="1">
                  <c:v>Reported to supervisor</c:v>
                </c:pt>
                <c:pt idx="2">
                  <c:v>started on PEP</c:v>
                </c:pt>
                <c:pt idx="3">
                  <c:v>complted PEP</c:v>
                </c:pt>
              </c:strCache>
            </c:strRef>
          </c:cat>
          <c:val>
            <c:numRef>
              <c:f>Sheet1!$C$6:$C$9</c:f>
              <c:numCache>
                <c:formatCode>General</c:formatCode>
                <c:ptCount val="4"/>
                <c:pt idx="0">
                  <c:v>103</c:v>
                </c:pt>
                <c:pt idx="1">
                  <c:v>43</c:v>
                </c:pt>
                <c:pt idx="2">
                  <c:v>38</c:v>
                </c:pt>
                <c:pt idx="3">
                  <c:v>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7C-4493-B624-96FDB621CA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19949240"/>
        <c:axId val="419948256"/>
      </c:barChart>
      <c:catAx>
        <c:axId val="4199492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948256"/>
        <c:crosses val="autoZero"/>
        <c:auto val="1"/>
        <c:lblAlgn val="ctr"/>
        <c:lblOffset val="100"/>
        <c:noMultiLvlLbl val="0"/>
      </c:catAx>
      <c:valAx>
        <c:axId val="41994825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400" dirty="0"/>
                  <a:t>Number of cases 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4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199492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withinLinear" id="16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4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23DF04-698B-4EDF-863B-023163864F1F}" type="datetimeFigureOut">
              <a:rPr lang="en-US" smtClean="0"/>
              <a:t>11/28/2018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5C654F-DA35-4835-AFB0-6B8C7F7D72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001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222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High numbers of interns, their </a:t>
            </a:r>
            <a:r>
              <a:rPr lang="en-US" dirty="0" err="1"/>
              <a:t>chastics</a:t>
            </a:r>
            <a:r>
              <a:rPr lang="en-US" dirty="0"/>
              <a:t> least trained in </a:t>
            </a:r>
            <a:r>
              <a:rPr lang="en-US" dirty="0" err="1"/>
              <a:t>ipc</a:t>
            </a:r>
            <a:r>
              <a:rPr lang="en-US" dirty="0"/>
              <a:t>, not vaccinated, poor documentation practices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0026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Newly employed, unlikely to be trained, interns, less experienced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5599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chart shows that HCWS with less than 3 years of experience reported more </a:t>
            </a:r>
            <a:r>
              <a:rPr lang="en-US" dirty="0" err="1"/>
              <a:t>nsis</a:t>
            </a:r>
            <a:r>
              <a:rPr lang="en-US" dirty="0"/>
              <a:t> in comparison to those with more than 3 years of experience.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944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graph shows that most cases were reported from medical department followed by surgical while casualty , lab and </a:t>
            </a:r>
            <a:r>
              <a:rPr lang="en-US" dirty="0" err="1"/>
              <a:t>vct</a:t>
            </a:r>
            <a:r>
              <a:rPr lang="en-US" dirty="0"/>
              <a:t> had the lowest.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07407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figures shows that </a:t>
            </a:r>
            <a:r>
              <a:rPr lang="en-US" dirty="0" err="1"/>
              <a:t>nsis</a:t>
            </a:r>
            <a:r>
              <a:rPr lang="en-US" dirty="0"/>
              <a:t> were high among untrained in comparison with only  11 percent of the trained who had </a:t>
            </a:r>
            <a:r>
              <a:rPr lang="en-US" dirty="0" err="1"/>
              <a:t>nsis</a:t>
            </a:r>
            <a:r>
              <a:rPr lang="en-US" dirty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157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figure shows that of the 103 with </a:t>
            </a:r>
            <a:r>
              <a:rPr lang="en-US" dirty="0" err="1"/>
              <a:t>nsis</a:t>
            </a:r>
            <a:r>
              <a:rPr lang="en-US" dirty="0"/>
              <a:t> only 18 were fully vaccinated with the 3 jabs while 55 were not immunized.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000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graph shows that out of the 103 only 43 reported to their supervisor and out of this only 38 started PEP while only 21 completed.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369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acknowledge the following people for their support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5C654F-DA35-4835-AFB0-6B8C7F7D72C8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885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ight Triangle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reeform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/>
              <a:gdLst>
                <a:gd name="T0" fmla="*/ 0 w 5760"/>
                <a:gd name="T1" fmla="*/ 0 h 528"/>
                <a:gd name="T2" fmla="*/ 9108557 w 5760"/>
                <a:gd name="T3" fmla="*/ 0 h 528"/>
                <a:gd name="T4" fmla="*/ 9108557 w 5760"/>
                <a:gd name="T5" fmla="*/ 838200 h 528"/>
                <a:gd name="T6" fmla="*/ 75905 w 5760"/>
                <a:gd name="T7" fmla="*/ 0 h 52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5760"/>
                <a:gd name="T13" fmla="*/ 0 h 528"/>
                <a:gd name="T14" fmla="*/ 5760 w 5760"/>
                <a:gd name="T15" fmla="*/ 528 h 52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 cap="flat" cmpd="sng" algn="ctr">
                  <a:solidFill>
                    <a:srgbClr val="000000"/>
                  </a:solidFill>
                  <a:prstDash val="solid"/>
                  <a:round/>
                  <a:headEnd type="none" w="med" len="med"/>
                  <a:tailEnd type="none" w="med" len="med"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cxnSp>
          <p:nvCxnSpPr>
            <p:cNvPr id="10" name="Straight Connector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33CFC30D-59EE-49FC-BC2C-50103AF7A396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12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18CE846C-187F-4F7D-A223-C31202932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3977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C260C4-8BCE-46A0-AB8C-C1BFE73B06D8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669C68-8A45-42B8-B03C-1E4F4ECD45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186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F2599-331B-4B8E-B11F-F4BA6D768FA2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F9C5CE-2AA5-4CC1-862A-88C177475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15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FB5831-5FBD-4126-B8CE-E1A641F136A3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24E1CB-CC30-4D33-BE6B-F531854EDE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2413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hevron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Chevron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FFAA9E2-24CA-4635-A4A7-2D2F00505F99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7209CDC-7B61-43F3-B822-69CC967B0D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671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C17CC80-BCA6-40ED-AC1F-0F3FCA640831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2033ECA-2C70-4AAD-8614-D34A762125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645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F324295-C603-436B-89EF-692103CC4B67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B5D93E-D8E1-4472-A37B-F1589C8534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722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F354A83-8EFE-48C7-8AE5-DD905D5AD22D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B1C00E8-4A51-4B44-B7DF-D028AB48B6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783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7C7949-C13F-4871-9542-7DBAB9924564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E5145A-0516-4D84-9577-9B94AC1CBD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6559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4F2BB5B-9A88-42B7-9A49-C600A06628FA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A0581BF-B9CF-41A5-A276-BAACA36589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0967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reeform 1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" name="Right Triangle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Chevron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Chevron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582E3F5F-871E-4274-9397-B50F47BC1CB7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426C54BF-B360-4D54-AB42-8A41FDDAFA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2235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Freeform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/>
            <a:gdLst>
              <a:gd name="T0" fmla="*/ 0 w 5591"/>
              <a:gd name="T1" fmla="*/ 0 h 588"/>
              <a:gd name="T2" fmla="*/ 3802505 w 5591"/>
              <a:gd name="T3" fmla="*/ 0 h 588"/>
              <a:gd name="T4" fmla="*/ 3802505 w 5591"/>
              <a:gd name="T5" fmla="*/ 838200 h 588"/>
              <a:gd name="T6" fmla="*/ 31688 w 5591"/>
              <a:gd name="T7" fmla="*/ 0 h 588"/>
              <a:gd name="T8" fmla="*/ 0 60000 65536"/>
              <a:gd name="T9" fmla="*/ 0 60000 65536"/>
              <a:gd name="T10" fmla="*/ 0 60000 65536"/>
              <a:gd name="T11" fmla="*/ 0 60000 65536"/>
              <a:gd name="T12" fmla="*/ 0 w 5591"/>
              <a:gd name="T13" fmla="*/ 0 h 588"/>
              <a:gd name="T14" fmla="*/ 5591 w 5591"/>
              <a:gd name="T15" fmla="*/ 588 h 588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33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997FFD19-724F-40C7-8F4D-B46788E01555}" type="datetimeFigureOut">
              <a:rPr lang="en-US"/>
              <a:pPr>
                <a:defRPr/>
              </a:pPr>
              <a:t>11/28/2018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2B781A2-35DE-486D-930B-602E0F29D6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5" r:id="rId1"/>
    <p:sldLayoutId id="2147483881" r:id="rId2"/>
    <p:sldLayoutId id="2147483886" r:id="rId3"/>
    <p:sldLayoutId id="2147483887" r:id="rId4"/>
    <p:sldLayoutId id="2147483888" r:id="rId5"/>
    <p:sldLayoutId id="2147483889" r:id="rId6"/>
    <p:sldLayoutId id="2147483882" r:id="rId7"/>
    <p:sldLayoutId id="2147483890" r:id="rId8"/>
    <p:sldLayoutId id="2147483891" r:id="rId9"/>
    <p:sldLayoutId id="2147483883" r:id="rId10"/>
    <p:sldLayoutId id="214748388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Relationship Id="rId4" Type="http://schemas.openxmlformats.org/officeDocument/2006/relationships/chart" Target="../charts/char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  <a:alpha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1500" y="152400"/>
            <a:ext cx="8001000" cy="1905000"/>
          </a:xfrm>
          <a:ln>
            <a:miter lim="800000"/>
            <a:headEnd/>
            <a:tailEnd/>
          </a:ln>
          <a:extLst/>
        </p:spPr>
        <p:txBody>
          <a:bodyPr>
            <a:noAutofit/>
            <a:scene3d>
              <a:camera prst="orthographicFront"/>
              <a:lightRig rig="soft" dir="t"/>
            </a:scene3d>
            <a:sp3d prstMaterial="softEdge"/>
          </a:bodyPr>
          <a:lstStyle/>
          <a:p>
            <a:pPr marL="0" marR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32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NEEDLE STICK INJURIES AMONG HEALTH CARE WORKERS AT NYERI COUNTY REFERRAL HOSPITAL BETWEEN 2014 AND 2017</a:t>
            </a:r>
          </a:p>
        </p:txBody>
      </p:sp>
      <p:sp>
        <p:nvSpPr>
          <p:cNvPr id="5123" name="Subtitle 2"/>
          <p:cNvSpPr>
            <a:spLocks noGrp="1"/>
          </p:cNvSpPr>
          <p:nvPr>
            <p:ph type="subTitle" idx="1"/>
          </p:nvPr>
        </p:nvSpPr>
        <p:spPr>
          <a:xfrm>
            <a:off x="381000" y="4953000"/>
            <a:ext cx="7854950" cy="1752600"/>
          </a:xfrm>
        </p:spPr>
        <p:txBody>
          <a:bodyPr>
            <a:normAutofit/>
          </a:bodyPr>
          <a:lstStyle/>
          <a:p>
            <a:pPr marR="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RACHEL</a:t>
            </a:r>
            <a:r>
              <a:rPr lang="en-US" sz="2400" b="1" dirty="0">
                <a:solidFill>
                  <a:schemeClr val="tx1"/>
                </a:solidFill>
                <a:latin typeface="Bookman Old Style" pitchFamily="18" charset="0"/>
              </a:rPr>
              <a:t> CHEGE</a:t>
            </a:r>
          </a:p>
          <a:p>
            <a:pPr marR="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Bookman Old Style" pitchFamily="18" charset="0"/>
              </a:rPr>
              <a:t> </a:t>
            </a:r>
          </a:p>
          <a:p>
            <a:pPr marR="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endParaRPr lang="en-US" sz="2400" b="1" dirty="0">
              <a:solidFill>
                <a:schemeClr val="tx1"/>
              </a:solidFill>
              <a:latin typeface="Bookman Old Style" pitchFamily="18" charset="0"/>
            </a:endParaRPr>
          </a:p>
          <a:p>
            <a:pPr marR="0" algn="ctr" eaLnBrk="1" fontAlgn="auto" hangingPunct="1">
              <a:lnSpc>
                <a:spcPct val="80000"/>
              </a:lnSpc>
              <a:spcAft>
                <a:spcPts val="0"/>
              </a:spcAft>
              <a:buFont typeface="Wingdings 3"/>
              <a:buNone/>
              <a:defRPr/>
            </a:pPr>
            <a:r>
              <a:rPr lang="en-US" sz="2400" b="1" dirty="0">
                <a:solidFill>
                  <a:schemeClr val="tx1"/>
                </a:solidFill>
                <a:latin typeface="Bookman Old Style" pitchFamily="18" charset="0"/>
              </a:rPr>
              <a:t>NOVEMBER, 2018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3F4E0B1-B69C-4740-AB90-4CD880EE36A2}"/>
              </a:ext>
            </a:extLst>
          </p:cNvPr>
          <p:cNvSpPr/>
          <p:nvPr/>
        </p:nvSpPr>
        <p:spPr>
          <a:xfrm>
            <a:off x="1295400" y="2551837"/>
            <a:ext cx="6553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/>
              <a:t>7 TH INFECTION PREVENTION NETWORK CONFERENCE</a:t>
            </a:r>
          </a:p>
          <a:p>
            <a:pPr algn="ctr"/>
            <a:r>
              <a:rPr lang="en-US" b="1" dirty="0"/>
              <a:t>              DATES: 27 TH – 30 TH NOVEMBER 2018</a:t>
            </a:r>
          </a:p>
          <a:p>
            <a:pPr algn="ctr"/>
            <a:r>
              <a:rPr lang="en-US" b="1" dirty="0"/>
              <a:t>VENUE: GREEN HILLS HOTEL, NYERI KENYA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3D8D8808-0E52-4934-8CF9-92625E1530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Distribution of needle stick injuries by departments, NCRH, 2014-2017</a:t>
            </a:r>
            <a:endParaRPr lang="en-US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B090D8B4-010F-4026-BDC8-735BBA70657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5338532"/>
              </p:ext>
            </p:extLst>
          </p:nvPr>
        </p:nvGraphicFramePr>
        <p:xfrm>
          <a:off x="228600" y="1447800"/>
          <a:ext cx="8686800" cy="525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940672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29FBFF-8CFF-4346-A3EC-8248762297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>
                <a:solidFill>
                  <a:srgbClr val="002060"/>
                </a:solidFill>
              </a:rPr>
              <a:t>Effects of IPC training on HCWs exposure to NSIs, 2014-2017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CD39A362-0AB7-4D9F-8338-C77F2C8DDCE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8654474"/>
              </p:ext>
            </p:extLst>
          </p:nvPr>
        </p:nvGraphicFramePr>
        <p:xfrm>
          <a:off x="637944" y="1417638"/>
          <a:ext cx="4372650" cy="395180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4" name="Chart 3">
            <a:extLst>
              <a:ext uri="{FF2B5EF4-FFF2-40B4-BE49-F238E27FC236}">
                <a16:creationId xmlns:a16="http://schemas.microsoft.com/office/drawing/2014/main" id="{E29A5EEB-6083-4FDF-8AE4-0106D294E91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4807993"/>
              </p:ext>
            </p:extLst>
          </p:nvPr>
        </p:nvGraphicFramePr>
        <p:xfrm>
          <a:off x="4926862" y="1417638"/>
          <a:ext cx="3588489" cy="39518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4567523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69E252-87A0-47F1-8A92-1BC7B64A4E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991600" cy="1219200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solidFill>
                  <a:schemeClr val="tx1"/>
                </a:solidFill>
              </a:rPr>
              <a:t>Hepatitis B Vaccination status among interviewed HCW, NCRH 2014-2017</a:t>
            </a:r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E71840A0-CE50-45B6-84A1-3CC97F05DDF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7052528"/>
              </p:ext>
            </p:extLst>
          </p:nvPr>
        </p:nvGraphicFramePr>
        <p:xfrm>
          <a:off x="916997" y="990600"/>
          <a:ext cx="7310005" cy="50205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16417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18BA12-16D4-474A-95E0-D5D58467A9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464646"/>
                </a:solidFill>
              </a:rPr>
              <a:t>PEP uptake and completion among HCW exposed to NSI, NCRH, 2014-2017</a:t>
            </a:r>
            <a:endParaRPr lang="en-US" dirty="0"/>
          </a:p>
        </p:txBody>
      </p:sp>
      <p:graphicFrame>
        <p:nvGraphicFramePr>
          <p:cNvPr id="3" name="Chart 2">
            <a:extLst>
              <a:ext uri="{FF2B5EF4-FFF2-40B4-BE49-F238E27FC236}">
                <a16:creationId xmlns:a16="http://schemas.microsoft.com/office/drawing/2014/main" id="{53131157-2C54-4B57-81F5-3E1948CCE89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1951678"/>
              </p:ext>
            </p:extLst>
          </p:nvPr>
        </p:nvGraphicFramePr>
        <p:xfrm>
          <a:off x="457200" y="1417638"/>
          <a:ext cx="8077200" cy="4906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06539849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CCE3EB2-BB47-4CBD-B6BB-414B973BDB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"/>
            <a:ext cx="7886700" cy="681036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/>
              <a:t>Conclusion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1CD4F5-1596-40D3-B9D7-69BFA940F6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681037"/>
            <a:ext cx="8610600" cy="5567363"/>
          </a:xfrm>
        </p:spPr>
        <p:txBody>
          <a:bodyPr>
            <a:noAutofit/>
          </a:bodyPr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NSI are common amongst Nyeri County Referral hospital HCWs.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was no statistical significance variation on exposures among cadres.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Most of the exposures were from medical ward.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High incidence were recorded by HCWs in the age group between 21 – 30 years.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Highest exposure was among HCWs without IPC training as compared to HCWs trained on IPC.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Fifth of HCWs had completed the full vaccination against HBV.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Only 21 HCWs completed the full course of PEP.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537" indent="0" algn="just">
              <a:lnSpc>
                <a:spcPct val="150000"/>
              </a:lnSpc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5335512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FDCA86D-D696-44A1-8E26-D857CC01DF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838200"/>
            <a:ext cx="8839200" cy="5486400"/>
          </a:xfrm>
        </p:spPr>
        <p:txBody>
          <a:bodyPr/>
          <a:lstStyle/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Interventions such as occupational safety training, orientation of new interns, provision of job aids and on job trainings need to be implemented.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healthcare workers should be fully vaccinated against HBV</a:t>
            </a:r>
          </a:p>
          <a:p>
            <a:pPr marL="87312" indent="-34290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Reporting of NSIs and completing PEP are important          infection risk-reduction measures.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08C93239-D748-4A00-8DED-478B40831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algn="ctr"/>
            <a:r>
              <a:rPr lang="en-US" dirty="0"/>
              <a:t>Recommendations </a:t>
            </a:r>
          </a:p>
        </p:txBody>
      </p:sp>
    </p:spTree>
    <p:extLst>
      <p:ext uri="{BB962C8B-B14F-4D97-AF65-F5344CB8AC3E}">
        <p14:creationId xmlns:p14="http://schemas.microsoft.com/office/powerpoint/2010/main" val="3258222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References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66018"/>
            <a:ext cx="8229600" cy="6834981"/>
          </a:xfrm>
        </p:spPr>
        <p:txBody>
          <a:bodyPr/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Sumati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Kumar S,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Mesenakshi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M, Manju B (2013) Needle sticks injuries among health care worker in tertiary care hospital of India; Global journal of Medical research 13: 41-50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Mbaisi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etal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"Prevalence and factors associated with percutaneous injuries and splash exposures among health-care workers in a provincial hospital, Kenya, 2010." Pan African Medical Journal 14.1 (2013). </a:t>
            </a:r>
          </a:p>
        </p:txBody>
      </p:sp>
    </p:spTree>
    <p:extLst>
      <p:ext uri="{BB962C8B-B14F-4D97-AF65-F5344CB8AC3E}">
        <p14:creationId xmlns:p14="http://schemas.microsoft.com/office/powerpoint/2010/main" val="34736613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F89E9A-90CF-4981-9A76-2DC19CAE8C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 prst="angle"/>
            </a:sp3d>
          </a:bodyPr>
          <a:lstStyle/>
          <a:p>
            <a:pPr algn="ctr"/>
            <a:r>
              <a:rPr lang="en-US" sz="3600" b="1" dirty="0">
                <a:ln/>
                <a:solidFill>
                  <a:srgbClr val="002060"/>
                </a:solidFill>
              </a:rPr>
              <a:t>Acknowledgement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7AF922-6F54-48F9-97AB-FCD153B9A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Co-Authors: Muthee J. N., Gitonga R. F., Michira J. 		    	   K., Gituku J. G., Watahi P.,  Saidi S.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Nyeri County Referral Hospital</a:t>
            </a:r>
            <a:endParaRPr lang="en-US" sz="3500" b="1" dirty="0">
              <a:solidFill>
                <a:srgbClr val="002060"/>
              </a:solidFill>
            </a:endParaRPr>
          </a:p>
          <a:p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89937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C:\My Documents\BowingDoc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4876800"/>
          </a:xfrm>
        </p:spPr>
      </p:pic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>
                <a:latin typeface="Arial" charset="0"/>
              </a:rPr>
              <a:t>.</a:t>
            </a:r>
          </a:p>
        </p:txBody>
      </p:sp>
      <p:sp>
        <p:nvSpPr>
          <p:cNvPr id="23556" name="WordArt 4" descr="White marble"/>
          <p:cNvSpPr>
            <a:spLocks noChangeArrowheads="1" noChangeShapeType="1" noTextEdit="1"/>
          </p:cNvSpPr>
          <p:nvPr/>
        </p:nvSpPr>
        <p:spPr bwMode="auto">
          <a:xfrm>
            <a:off x="457200" y="4572000"/>
            <a:ext cx="8153400" cy="1600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4800" b="1" i="1" kern="10" dirty="0">
                <a:ln w="9525"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latin typeface="Algerian" panose="04020705040A02060702" pitchFamily="82" charset="0"/>
              </a:rPr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1932312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clickEffect" p14:presetBounceEnd="5000">
                                      <p:stCondLst>
                                        <p:cond delay="0"/>
                                      </p:stCondLst>
                                      <p:childTnLst>
                                        <p:animRot by="43200000" p14:bounceEnd="5000">
                                          <p:cBhvr>
                                            <p:cTn id="6" dur="2000" fill="hold"/>
                                            <p:tgtEl>
                                              <p:spTgt spid="2355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8" presetClass="emph" presetSubtype="0" fill="hold" nodeType="clickEffect">
                                      <p:stCondLst>
                                        <p:cond delay="0"/>
                                      </p:stCondLst>
                                      <p:childTnLst>
                                        <p:animRot by="43200000">
                                          <p:cBhvr>
                                            <p:cTn id="6" dur="2000" fill="hold"/>
                                            <p:tgtEl>
                                              <p:spTgt spid="23556">
                                                <p:txEl>
                                                  <p:pRg st="0" end="0"/>
                                                </p:txEl>
                                              </p:spTgt>
                                            </p:tgtEl>
                                            <p:attrNameLst>
                                              <p:attrName>r</p:attrName>
                                            </p:attrNameLst>
                                          </p:cBhvr>
                                        </p:animRot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331E32F-D4EA-4B67-A3DA-1DCCC203B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9372600"/>
          </a:xfrm>
        </p:spPr>
        <p:txBody>
          <a:bodyPr/>
          <a:lstStyle/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Health care workers (HCWs) are at increased risk of exposure to Needle stick injury (NSIs) in the course of their duty.</a:t>
            </a:r>
          </a:p>
          <a:p>
            <a:pPr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puts them at risk of Acquiring blood-borne pathogens.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With proper intervention measures put in place, the risk can be minimized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Training on infection prevention and control (IPC)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Hepatitis B vaccination (HBV)</a:t>
            </a:r>
          </a:p>
          <a:p>
            <a:pPr lvl="1">
              <a:lnSpc>
                <a:spcPct val="150000"/>
              </a:lnSpc>
              <a:buFont typeface="Wingdings" panose="05000000000000000000" pitchFamily="2" charset="2"/>
              <a:buChar char="ü"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Post exposure prophylaxis (PEP) uptake 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3F21556-FB45-4F7E-B679-6CBB2A45C8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ctr"/>
            <a:r>
              <a:rPr lang="en-US" sz="3600" dirty="0"/>
              <a:t>Background</a:t>
            </a:r>
          </a:p>
        </p:txBody>
      </p:sp>
    </p:spTree>
    <p:extLst>
      <p:ext uri="{BB962C8B-B14F-4D97-AF65-F5344CB8AC3E}">
        <p14:creationId xmlns:p14="http://schemas.microsoft.com/office/powerpoint/2010/main" val="6396223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66A76DA1-152F-4751-A4B9-44827F33C2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609600"/>
            <a:ext cx="9067800" cy="6248400"/>
          </a:xfrm>
        </p:spPr>
        <p:txBody>
          <a:bodyPr/>
          <a:lstStyle/>
          <a:p>
            <a:pPr marL="109537" indent="0" algn="just">
              <a:lnSpc>
                <a:spcPct val="20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Broad objective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the prevalence of needle stick injuries among healthcare workers at Nyeri County Referral Hospital, 2014-2017</a:t>
            </a:r>
          </a:p>
          <a:p>
            <a:pPr marL="109537" indent="0" algn="just">
              <a:lnSpc>
                <a:spcPct val="200000"/>
              </a:lnSpc>
              <a:buNone/>
            </a:pP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objectives 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determine the demographic characteristics of HCWs reporting NSIs, 2014-2017</a:t>
            </a:r>
          </a:p>
          <a:p>
            <a:pPr>
              <a:lnSpc>
                <a:spcPct val="200000"/>
              </a:lnSpc>
              <a:buFont typeface="Wingdings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identify the effect of IPC training on preventing NSIs.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 analyze PEP uptake among HCWs with NSIs, 2014-2017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949BBCA-883B-4614-8437-86BBB5DEC2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09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Objectives </a:t>
            </a:r>
          </a:p>
        </p:txBody>
      </p:sp>
    </p:spTree>
    <p:extLst>
      <p:ext uri="{BB962C8B-B14F-4D97-AF65-F5344CB8AC3E}">
        <p14:creationId xmlns:p14="http://schemas.microsoft.com/office/powerpoint/2010/main" val="14235594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8C17134-995F-4444-A20C-2DA46D14B1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6786"/>
            <a:ext cx="8229600" cy="5053013"/>
          </a:xfrm>
        </p:spPr>
        <p:txBody>
          <a:bodyPr/>
          <a:lstStyle/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design – A prospective descriptive study </a:t>
            </a:r>
          </a:p>
          <a:p>
            <a:pPr algn="just">
              <a:lnSpc>
                <a:spcPct val="20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Study population – all  healthcare workers working at NCRH.</a:t>
            </a:r>
          </a:p>
          <a:p>
            <a:pPr marL="566928" indent="-457200" algn="just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2DA2BF"/>
              </a:buClr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Sampling- purposive sampling was used. </a:t>
            </a:r>
          </a:p>
          <a:p>
            <a:pPr marL="566928" indent="-457200" algn="just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2DA2BF"/>
              </a:buClr>
              <a:buFont typeface="Wingdings" pitchFamily="2" charset="2"/>
              <a:buChar char="v"/>
              <a:defRPr/>
            </a:pPr>
            <a:r>
              <a:rPr lang="en-US" sz="24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itchFamily="18" charset="0"/>
              </a:rPr>
              <a:t>400 HCWs were sampled in the four years period.</a:t>
            </a:r>
          </a:p>
          <a:p>
            <a:pPr marL="566928" indent="-457200" algn="just" eaLnBrk="1" fontAlgn="auto" hangingPunct="1">
              <a:lnSpc>
                <a:spcPct val="200000"/>
              </a:lnSpc>
              <a:spcAft>
                <a:spcPts val="0"/>
              </a:spcAft>
              <a:buClr>
                <a:srgbClr val="2DA2BF"/>
              </a:buClr>
              <a:buFont typeface="Wingdings" pitchFamily="2" charset="2"/>
              <a:buChar char="v"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Data collection-Anonymous self administered questionnaires used to collect data.</a:t>
            </a:r>
          </a:p>
          <a:p>
            <a:pPr marL="365760" lvl="0" indent="-256032" eaLnBrk="1" fontAlgn="auto" hangingPunct="1">
              <a:spcAft>
                <a:spcPts val="0"/>
              </a:spcAft>
              <a:buClr>
                <a:srgbClr val="2DA2BF"/>
              </a:buClr>
              <a:buFont typeface="Wingdings" pitchFamily="2" charset="2"/>
              <a:buChar char="v"/>
              <a:defRPr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36F3845-4E33-422D-9F1E-F6FDA86548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Methods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029403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CFAD0EA-1732-4DF0-87CE-1419CF81F0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940300"/>
          </a:xfrm>
        </p:spPr>
        <p:txBody>
          <a:bodyPr/>
          <a:lstStyle/>
          <a:p>
            <a:pPr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400 healthcare workers in different cadres participated.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CAA9399A-1847-4942-913F-C4E4EF5EA1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762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Results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1338958-033E-4832-B4AA-44AC1A9356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872" y="1708150"/>
            <a:ext cx="7766256" cy="3657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4480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600" dirty="0"/>
              <a:t>Results 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14400"/>
            <a:ext cx="8229600" cy="6291262"/>
          </a:xfrm>
        </p:spPr>
        <p:txBody>
          <a:bodyPr/>
          <a:lstStyle/>
          <a:p>
            <a:pPr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103/400 (26%) reported needle-stick injury</a:t>
            </a:r>
          </a:p>
          <a:p>
            <a:pPr algn="just">
              <a:lnSpc>
                <a:spcPct val="250000"/>
              </a:lnSpc>
              <a:buFont typeface="Wingdings" panose="05000000000000000000" pitchFamily="2" charset="2"/>
              <a:buChar char="v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Healthcare workers in the age group of 21 – 30 reported the highest number of cases; 53/103 (51.5%)</a:t>
            </a:r>
          </a:p>
        </p:txBody>
      </p:sp>
    </p:spTree>
    <p:extLst>
      <p:ext uri="{BB962C8B-B14F-4D97-AF65-F5344CB8AC3E}">
        <p14:creationId xmlns:p14="http://schemas.microsoft.com/office/powerpoint/2010/main" val="14760492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Distribution of exposures among respondents  2014-1017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FD47433E-0D77-485C-B33F-48AD6FD9CDD2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29048" y="1825625"/>
          <a:ext cx="7885906" cy="43517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4010523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0"/>
            <a:ext cx="8763000" cy="13716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Distribution of the needle-stick injuries by age 2014-2017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31F01E-BD56-46C6-A383-7204AF4D2BE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8900433"/>
              </p:ext>
            </p:extLst>
          </p:nvPr>
        </p:nvGraphicFramePr>
        <p:xfrm>
          <a:off x="629047" y="1524000"/>
          <a:ext cx="7885906" cy="45255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01613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66F1732-692C-4150-A07D-19F3406A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3600" dirty="0"/>
              <a:t>Work experience of HCW reporting NSIs, NCRH 2014-2017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52D3AB11-53FE-4132-ABB4-6A8021B60BB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11330537"/>
              </p:ext>
            </p:extLst>
          </p:nvPr>
        </p:nvGraphicFramePr>
        <p:xfrm>
          <a:off x="152400" y="1481138"/>
          <a:ext cx="8763000" cy="510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53926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ourse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1712</TotalTime>
  <Words>768</Words>
  <Application>Microsoft Office PowerPoint</Application>
  <PresentationFormat>On-screen Show (4:3)</PresentationFormat>
  <Paragraphs>97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9" baseType="lpstr">
      <vt:lpstr>Algerian</vt:lpstr>
      <vt:lpstr>Arial</vt:lpstr>
      <vt:lpstr>Bookman Old Style</vt:lpstr>
      <vt:lpstr>Calibri</vt:lpstr>
      <vt:lpstr>Lucida Sans Unicode</vt:lpstr>
      <vt:lpstr>Times New Roman</vt:lpstr>
      <vt:lpstr>Verdana</vt:lpstr>
      <vt:lpstr>Wingdings</vt:lpstr>
      <vt:lpstr>Wingdings 2</vt:lpstr>
      <vt:lpstr>Wingdings 3</vt:lpstr>
      <vt:lpstr>Concourse</vt:lpstr>
      <vt:lpstr>NEEDLE STICK INJURIES AMONG HEALTH CARE WORKERS AT NYERI COUNTY REFERRAL HOSPITAL BETWEEN 2014 AND 2017</vt:lpstr>
      <vt:lpstr>Background</vt:lpstr>
      <vt:lpstr>Objectives </vt:lpstr>
      <vt:lpstr>Methods </vt:lpstr>
      <vt:lpstr>Results </vt:lpstr>
      <vt:lpstr>Results </vt:lpstr>
      <vt:lpstr>Distribution of exposures among respondents  2014-1017</vt:lpstr>
      <vt:lpstr>Distribution of the needle-stick injuries by age 2014-2017</vt:lpstr>
      <vt:lpstr>Work experience of HCW reporting NSIs, NCRH 2014-2017</vt:lpstr>
      <vt:lpstr>Distribution of needle stick injuries by departments, NCRH, 2014-2017</vt:lpstr>
      <vt:lpstr>Effects of IPC training on HCWs exposure to NSIs, 2014-2017</vt:lpstr>
      <vt:lpstr>Hepatitis B Vaccination status among interviewed HCW, NCRH 2014-2017</vt:lpstr>
      <vt:lpstr>PEP uptake and completion among HCW exposed to NSI, NCRH, 2014-2017</vt:lpstr>
      <vt:lpstr>Conclusion</vt:lpstr>
      <vt:lpstr>Recommendations </vt:lpstr>
      <vt:lpstr>References </vt:lpstr>
      <vt:lpstr>Acknowledgement</vt:lpstr>
      <vt:lpstr>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Follow up on safe phlebotomy practices : PGH, Nyeri</dc:title>
  <dc:creator>Dr. macharia</dc:creator>
  <cp:lastModifiedBy>Stephen Maina</cp:lastModifiedBy>
  <cp:revision>179</cp:revision>
  <dcterms:created xsi:type="dcterms:W3CDTF">2012-04-03T11:47:56Z</dcterms:created>
  <dcterms:modified xsi:type="dcterms:W3CDTF">2018-11-28T07:14:08Z</dcterms:modified>
</cp:coreProperties>
</file>