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3" r:id="rId3"/>
    <p:sldId id="266" r:id="rId4"/>
    <p:sldId id="257" r:id="rId5"/>
    <p:sldId id="264" r:id="rId6"/>
    <p:sldId id="258" r:id="rId7"/>
    <p:sldId id="268" r:id="rId8"/>
    <p:sldId id="273" r:id="rId9"/>
    <p:sldId id="260" r:id="rId10"/>
    <p:sldId id="272" r:id="rId11"/>
    <p:sldId id="278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ope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6.0644741605575175E-2"/>
          <c:y val="3.5587572321641253E-2"/>
          <c:w val="0.91386584758801725"/>
          <c:h val="0.80484731067854076"/>
        </c:manualLayout>
      </c:layout>
      <c:bar3DChart>
        <c:barDir val="col"/>
        <c:grouping val="stacked"/>
        <c:ser>
          <c:idx val="0"/>
          <c:order val="0"/>
          <c:cat>
            <c:strRef>
              <c:f>Sheet1!$A$2:$A$5</c:f>
              <c:strCache>
                <c:ptCount val="4"/>
                <c:pt idx="0">
                  <c:v>staff trained</c:v>
                </c:pt>
                <c:pt idx="1">
                  <c:v>sops in place</c:v>
                </c:pt>
                <c:pt idx="2">
                  <c:v>immunized staff</c:v>
                </c:pt>
                <c:pt idx="3">
                  <c:v>colour coded bins with liners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cat>
            <c:strRef>
              <c:f>Sheet1!$A$2:$A$5</c:f>
              <c:strCache>
                <c:ptCount val="4"/>
                <c:pt idx="0">
                  <c:v>staff trained</c:v>
                </c:pt>
                <c:pt idx="1">
                  <c:v>sops in place</c:v>
                </c:pt>
                <c:pt idx="2">
                  <c:v>immunized staff</c:v>
                </c:pt>
                <c:pt idx="3">
                  <c:v>colour coded bins with liners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dLbls>
            <c:dLbl>
              <c:idx val="0"/>
              <c:layout>
                <c:manualLayout>
                  <c:x val="1.149425287356322E-2"/>
                  <c:y val="-0.42890447388878578"/>
                </c:manualLayout>
              </c:layout>
              <c:spPr/>
              <c:txPr>
                <a:bodyPr anchor="t" anchorCtr="0"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1.0057471264367823E-2"/>
                  <c:y val="-0.3223443561524415"/>
                </c:manualLayout>
              </c:layout>
              <c:spPr/>
              <c:txPr>
                <a:bodyPr anchor="t" anchorCtr="0"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2"/>
              <c:layout>
                <c:manualLayout>
                  <c:x val="1.0057471264367823E-2"/>
                  <c:y val="-0.37296041207720504"/>
                </c:manualLayout>
              </c:layout>
              <c:spPr/>
              <c:txPr>
                <a:bodyPr anchor="t" anchorCtr="0"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3"/>
              <c:layout>
                <c:manualLayout>
                  <c:x val="1.4367816091954023E-2"/>
                  <c:y val="-0.29570432671835534"/>
                </c:manualLayout>
              </c:layout>
              <c:spPr/>
              <c:txPr>
                <a:bodyPr anchor="t" anchorCtr="0"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staff trained</c:v>
                </c:pt>
                <c:pt idx="1">
                  <c:v>sops in place</c:v>
                </c:pt>
                <c:pt idx="2">
                  <c:v>immunized staff</c:v>
                </c:pt>
                <c:pt idx="3">
                  <c:v>colour coded bins with liners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shape val="cylinder"/>
        <c:axId val="52896128"/>
        <c:axId val="52897664"/>
        <c:axId val="0"/>
      </c:bar3DChart>
      <c:catAx>
        <c:axId val="5289612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2897664"/>
        <c:crosses val="autoZero"/>
        <c:auto val="1"/>
        <c:lblAlgn val="ctr"/>
        <c:lblOffset val="100"/>
      </c:catAx>
      <c:valAx>
        <c:axId val="52897664"/>
        <c:scaling>
          <c:orientation val="minMax"/>
        </c:scaling>
        <c:axPos val="l"/>
        <c:numFmt formatCode="General" sourceLinked="1"/>
        <c:tickLblPos val="nextTo"/>
        <c:crossAx val="5289612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DF662-9EDC-476E-838C-CE1B1883DBE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DBCB8-FF3B-42EF-B34A-785095F80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9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BCB8-FF3B-42EF-B34A-785095F801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78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BCB8-FF3B-42EF-B34A-785095F801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81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BCB8-FF3B-42EF-B34A-785095F801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43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4 doctors (2 medical officers and 2 physicians)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Patients – 6 were referrals from </a:t>
            </a:r>
            <a:r>
              <a:rPr lang="en-US" sz="1200" dirty="0" err="1" smtClean="0"/>
              <a:t>Kitui</a:t>
            </a:r>
            <a:r>
              <a:rPr lang="en-US" sz="1200" dirty="0" smtClean="0"/>
              <a:t> and </a:t>
            </a:r>
            <a:r>
              <a:rPr lang="en-US" sz="1200" dirty="0" err="1" smtClean="0"/>
              <a:t>Makueni</a:t>
            </a:r>
            <a:r>
              <a:rPr lang="en-US" sz="1200" dirty="0" smtClean="0"/>
              <a:t> counties, 4 inpatients and 17 outpatients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BCB8-FF3B-42EF-B34A-785095F801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89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4 staff (1 doctor, 2 nurses and 1 biomedical engineer)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BCB8-FF3B-42EF-B34A-785095F8017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97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C71A55-0ADA-44E0-974B-6C4A39A186C5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180E98-25D6-4506-95C7-36E8692DD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744" y="412082"/>
            <a:ext cx="6748455" cy="377891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lgerian" pitchFamily="82" charset="0"/>
              </a:rPr>
              <a:t>Infection </a:t>
            </a:r>
            <a:r>
              <a:rPr lang="en-US" sz="4000" b="1" dirty="0">
                <a:latin typeface="Algerian" pitchFamily="82" charset="0"/>
              </a:rPr>
              <a:t>Prevention and Control in Machakos Level 5 </a:t>
            </a:r>
            <a:r>
              <a:rPr lang="en-US" sz="4000" b="1" dirty="0" smtClean="0">
                <a:latin typeface="Algerian" pitchFamily="82" charset="0"/>
              </a:rPr>
              <a:t>Hospital Renal </a:t>
            </a:r>
            <a:r>
              <a:rPr lang="en-US" sz="4000" b="1" dirty="0">
                <a:latin typeface="Algerian" pitchFamily="82" charset="0"/>
              </a:rPr>
              <a:t>Unit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343400"/>
            <a:ext cx="2667000" cy="967124"/>
          </a:xfrm>
        </p:spPr>
        <p:txBody>
          <a:bodyPr>
            <a:normAutofit fontScale="92500"/>
          </a:bodyPr>
          <a:lstStyle/>
          <a:p>
            <a:pPr algn="l"/>
            <a:r>
              <a:rPr lang="en-US" sz="2000" b="1" dirty="0"/>
              <a:t> </a:t>
            </a:r>
            <a:r>
              <a:rPr lang="en-US" sz="2000" b="1" dirty="0" smtClean="0"/>
              <a:t>      BY</a:t>
            </a:r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sz="1800" b="1" dirty="0" smtClean="0">
                <a:latin typeface="Algerian" pitchFamily="82" charset="0"/>
              </a:rPr>
              <a:t>David Maundu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10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961" t="17091" r="32962" b="33931"/>
          <a:stretch>
            <a:fillRect/>
          </a:stretch>
        </p:blipFill>
        <p:spPr bwMode="auto">
          <a:xfrm>
            <a:off x="724988" y="1619795"/>
            <a:ext cx="6622869" cy="50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2961" t="17091" r="32962" b="33931"/>
          <a:stretch>
            <a:fillRect/>
          </a:stretch>
        </p:blipFill>
        <p:spPr bwMode="auto">
          <a:xfrm>
            <a:off x="838200" y="1905000"/>
            <a:ext cx="6622869" cy="40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2961" t="17091" r="32962" b="33931"/>
          <a:stretch>
            <a:fillRect/>
          </a:stretch>
        </p:blipFill>
        <p:spPr bwMode="auto">
          <a:xfrm>
            <a:off x="0" y="1143000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40671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AKNOWLEGEMENT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COUNTY GOVERNMENT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HMT-MEDSUP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PARTNERS-AMREF; EPHLP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ML5H   STAFF</a:t>
            </a:r>
          </a:p>
          <a:p>
            <a:pPr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ED7BF2-8EF7-4537-B307-752FA5A32C12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LADIES AND GENTLEMEN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5300" dirty="0" smtClean="0">
                <a:solidFill>
                  <a:srgbClr val="7030A0"/>
                </a:solidFill>
                <a:latin typeface="Algerian" pitchFamily="82" charset="0"/>
                <a:ea typeface="ＭＳ Ｐゴシック" pitchFamily="34" charset="-128"/>
              </a:rPr>
              <a:t>NIMUVEA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6C958E-57D2-4DB5-B181-A52C1147D20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pic>
        <p:nvPicPr>
          <p:cNvPr id="37892" name="Picture 2" descr="C:\Documents and Settings\Administrator\My Documents\My Pictures\picha za sikwata\picha za sikwata 2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00200"/>
            <a:ext cx="8229600" cy="5257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TEAM BEHIND THE SUCCESS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54575"/>
            <a:ext cx="7924800" cy="518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37736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STAFF IN </a:t>
            </a:r>
            <a:r>
              <a:rPr lang="en-US" sz="4400" dirty="0" smtClean="0"/>
              <a:t>RENAL UNIT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ab manager\Downloads\IMG_20181126_082931330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440193"/>
            <a:ext cx="4041775" cy="47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 descr="C:\Users\chope\Downloads\IMG-20181126-WA00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4625"/>
            <a:ext cx="4419599" cy="472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2929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20940" cy="4800600"/>
          </a:xfrm>
        </p:spPr>
        <p:txBody>
          <a:bodyPr>
            <a:noAutofit/>
          </a:bodyPr>
          <a:lstStyle/>
          <a:p>
            <a:pPr>
              <a:buSzPct val="150000"/>
              <a:buFont typeface="Lucida Sans Unicode" pitchFamily="34" charset="0"/>
              <a:buChar char="‣"/>
            </a:pPr>
            <a:r>
              <a:rPr lang="en-US" sz="3200" dirty="0" smtClean="0"/>
              <a:t>Established </a:t>
            </a:r>
            <a:r>
              <a:rPr lang="en-US" sz="3200" dirty="0"/>
              <a:t>in June 2015 as the first in the lower eastern region of </a:t>
            </a:r>
            <a:r>
              <a:rPr lang="en-US" sz="3200" dirty="0" smtClean="0"/>
              <a:t>Kenya</a:t>
            </a:r>
          </a:p>
          <a:p>
            <a:pPr>
              <a:buSzPct val="150000"/>
              <a:buFont typeface="Lucida Sans Unicode" pitchFamily="34" charset="0"/>
              <a:buChar char="‣"/>
            </a:pPr>
            <a:endParaRPr lang="en-US" sz="3200" dirty="0" smtClean="0"/>
          </a:p>
          <a:p>
            <a:pPr>
              <a:buSzPct val="150000"/>
              <a:buFont typeface="Lucida Sans Unicode" pitchFamily="34" charset="0"/>
              <a:buChar char="‣"/>
            </a:pPr>
            <a:r>
              <a:rPr lang="en-US" sz="3200" dirty="0" smtClean="0"/>
              <a:t>Manned </a:t>
            </a:r>
            <a:r>
              <a:rPr lang="en-US" sz="3200" dirty="0"/>
              <a:t>by 4 doctors, 10 nurses and 2 biomedical </a:t>
            </a:r>
            <a:r>
              <a:rPr lang="en-US" sz="3200" dirty="0" smtClean="0"/>
              <a:t>technicians</a:t>
            </a:r>
          </a:p>
          <a:p>
            <a:pPr>
              <a:buSzPct val="150000"/>
              <a:buFont typeface="Lucida Sans Unicode" pitchFamily="34" charset="0"/>
              <a:buChar char="‣"/>
            </a:pPr>
            <a:endParaRPr lang="en-US" sz="3200" dirty="0"/>
          </a:p>
          <a:p>
            <a:pPr>
              <a:buSzPct val="150000"/>
              <a:buFont typeface="Lucida Sans Unicode" pitchFamily="34" charset="0"/>
              <a:buChar char="‣"/>
            </a:pPr>
            <a:r>
              <a:rPr lang="en-US" sz="3200" dirty="0" smtClean="0"/>
              <a:t>Patient capacity – 9</a:t>
            </a:r>
          </a:p>
          <a:p>
            <a:pPr>
              <a:buSzPct val="150000"/>
              <a:buFont typeface="Lucida Sans Unicode" pitchFamily="34" charset="0"/>
              <a:buChar char="‣"/>
            </a:pPr>
            <a:r>
              <a:rPr lang="en-US" sz="3200" dirty="0" smtClean="0"/>
              <a:t>Only one nurse is trained on IPC</a:t>
            </a:r>
          </a:p>
          <a:p>
            <a:pPr>
              <a:buSzPct val="150000"/>
              <a:buFont typeface="Lucida Sans Unicode" pitchFamily="34" charset="0"/>
              <a:buChar char="‣"/>
            </a:pPr>
            <a:r>
              <a:rPr lang="en-US" sz="3200" dirty="0" smtClean="0"/>
              <a:t> </a:t>
            </a:r>
          </a:p>
          <a:p>
            <a:pPr>
              <a:buSzPct val="150000"/>
              <a:buNone/>
            </a:pPr>
            <a:endParaRPr lang="en-US" sz="3200" dirty="0" smtClean="0"/>
          </a:p>
          <a:p>
            <a:pPr>
              <a:buSzPct val="150000"/>
              <a:buNone/>
            </a:pPr>
            <a:endParaRPr lang="en-US" sz="32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Machakos level 5 Hospital Renal unit </a:t>
            </a:r>
          </a:p>
        </p:txBody>
      </p:sp>
    </p:spTree>
    <p:extLst>
      <p:ext uri="{BB962C8B-B14F-4D97-AF65-F5344CB8AC3E}">
        <p14:creationId xmlns:p14="http://schemas.microsoft.com/office/powerpoint/2010/main" xmlns="" val="3823054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520940" cy="34713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Cases handled at the center have high vulnerability to HAI. The ailments handled at the unit include:</a:t>
            </a:r>
          </a:p>
          <a:p>
            <a:pPr marL="109728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End </a:t>
            </a:r>
            <a:r>
              <a:rPr lang="en-US" sz="2400" dirty="0">
                <a:solidFill>
                  <a:srgbClr val="000000"/>
                </a:solidFill>
              </a:rPr>
              <a:t>Stage Renal Disease (12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Diabetes </a:t>
            </a:r>
            <a:r>
              <a:rPr lang="en-US" sz="2400" dirty="0">
                <a:solidFill>
                  <a:srgbClr val="000000"/>
                </a:solidFill>
              </a:rPr>
              <a:t>(6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Acute </a:t>
            </a:r>
            <a:r>
              <a:rPr lang="en-US" sz="2400" dirty="0">
                <a:solidFill>
                  <a:srgbClr val="000000"/>
                </a:solidFill>
              </a:rPr>
              <a:t>renal failure (3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Hypertension </a:t>
            </a:r>
            <a:r>
              <a:rPr lang="en-US" sz="2400" dirty="0">
                <a:solidFill>
                  <a:srgbClr val="000000"/>
                </a:solidFill>
              </a:rPr>
              <a:t>(4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Abortion </a:t>
            </a:r>
            <a:r>
              <a:rPr lang="en-US" sz="2400" dirty="0">
                <a:solidFill>
                  <a:srgbClr val="000000"/>
                </a:solidFill>
              </a:rPr>
              <a:t>(1) 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Road </a:t>
            </a:r>
            <a:r>
              <a:rPr lang="en-US" sz="2400" dirty="0">
                <a:solidFill>
                  <a:srgbClr val="000000"/>
                </a:solidFill>
              </a:rPr>
              <a:t>traffic accidents (1).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Vulnerable cases managed at the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642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52600"/>
            <a:ext cx="7520940" cy="4724400"/>
          </a:xfrm>
        </p:spPr>
        <p:txBody>
          <a:bodyPr>
            <a:noAutofit/>
          </a:bodyPr>
          <a:lstStyle/>
          <a:p>
            <a:pPr marL="0" indent="0">
              <a:buSzPct val="150000"/>
              <a:buNone/>
            </a:pPr>
            <a:r>
              <a:rPr lang="en-US" sz="2000" dirty="0" smtClean="0"/>
              <a:t>For the implementation of IPC at the Renal unit, we initiated</a:t>
            </a:r>
          </a:p>
          <a:p>
            <a:pPr marL="0" indent="0">
              <a:buSzPct val="150000"/>
              <a:buNone/>
            </a:pPr>
            <a:endParaRPr lang="en-US" sz="2000" dirty="0" smtClean="0"/>
          </a:p>
          <a:p>
            <a:pPr marL="685800" indent="-685800">
              <a:buSzPct val="150000"/>
              <a:buFont typeface="Wingdings" panose="05000000000000000000" pitchFamily="2" charset="2"/>
              <a:buChar char="Ø"/>
            </a:pPr>
            <a:r>
              <a:rPr lang="en-US" sz="2000" dirty="0"/>
              <a:t>4 staff went bench marking </a:t>
            </a:r>
            <a:r>
              <a:rPr lang="en-US" sz="2000"/>
              <a:t>at </a:t>
            </a:r>
            <a:r>
              <a:rPr lang="en-US" sz="2000" smtClean="0"/>
              <a:t>KNH</a:t>
            </a:r>
            <a:endParaRPr lang="en-US" sz="2000" dirty="0"/>
          </a:p>
          <a:p>
            <a:pPr marL="685800" indent="-685800">
              <a:buSzPct val="150000"/>
              <a:buFont typeface="Wingdings" panose="05000000000000000000" pitchFamily="2" charset="2"/>
              <a:buChar char="Ø"/>
            </a:pPr>
            <a:r>
              <a:rPr lang="en-US" sz="2000" dirty="0" smtClean="0"/>
              <a:t>Weekly </a:t>
            </a:r>
            <a:r>
              <a:rPr lang="en-US" sz="2000" dirty="0"/>
              <a:t>meetings </a:t>
            </a:r>
            <a:r>
              <a:rPr lang="en-US" sz="2000" dirty="0" smtClean="0"/>
              <a:t>- </a:t>
            </a:r>
            <a:r>
              <a:rPr lang="en-US" sz="2000" dirty="0"/>
              <a:t>discuss </a:t>
            </a:r>
            <a:r>
              <a:rPr lang="en-US" sz="2000" dirty="0" smtClean="0"/>
              <a:t>IPC implementation progress</a:t>
            </a:r>
            <a:r>
              <a:rPr lang="en-US" sz="2000" dirty="0"/>
              <a:t>, challenges and action points</a:t>
            </a:r>
            <a:r>
              <a:rPr lang="en-US" sz="2000" dirty="0" smtClean="0"/>
              <a:t>.</a:t>
            </a:r>
          </a:p>
          <a:p>
            <a:pPr marL="685800" indent="-685800">
              <a:buSzPct val="150000"/>
              <a:buFont typeface="Wingdings" panose="05000000000000000000" pitchFamily="2" charset="2"/>
              <a:buChar char="Ø"/>
            </a:pPr>
            <a:r>
              <a:rPr lang="en-US" sz="2000" dirty="0" smtClean="0"/>
              <a:t>Assessment of the unit conducted</a:t>
            </a:r>
          </a:p>
          <a:p>
            <a:pPr marL="256032" lvl="1" indent="0">
              <a:buSzPct val="150000"/>
              <a:buNone/>
            </a:pPr>
            <a:endParaRPr lang="en-US" sz="2000" dirty="0" smtClean="0"/>
          </a:p>
          <a:p>
            <a:pPr marL="256032" lvl="1" indent="0">
              <a:buSzPct val="150000"/>
              <a:buNone/>
            </a:pPr>
            <a:r>
              <a:rPr lang="en-US" sz="2000" dirty="0" smtClean="0"/>
              <a:t>Gaps identified </a:t>
            </a:r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n-US" sz="2000" b="0" dirty="0" smtClean="0"/>
              <a:t>Missing Standard </a:t>
            </a:r>
            <a:r>
              <a:rPr lang="en-US" sz="2000" b="0" dirty="0"/>
              <a:t>Operating </a:t>
            </a:r>
            <a:r>
              <a:rPr lang="en-US" sz="2000" b="0" dirty="0" smtClean="0"/>
              <a:t>Procedures (SOPs),</a:t>
            </a:r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n-US" sz="2000" b="0" dirty="0" smtClean="0"/>
              <a:t>Improper </a:t>
            </a:r>
            <a:r>
              <a:rPr lang="en-US" sz="2000" b="0" dirty="0"/>
              <a:t>hand </a:t>
            </a:r>
            <a:r>
              <a:rPr lang="en-US" sz="2000" b="0" dirty="0" smtClean="0"/>
              <a:t>washing</a:t>
            </a:r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n-US" sz="2000" b="0" dirty="0" smtClean="0"/>
              <a:t>One color coded </a:t>
            </a:r>
            <a:r>
              <a:rPr lang="en-US" sz="2000" b="0" dirty="0"/>
              <a:t>bin </a:t>
            </a:r>
            <a:r>
              <a:rPr lang="en-US" sz="2000" b="0" dirty="0" smtClean="0"/>
              <a:t>used </a:t>
            </a:r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n-US" sz="2000" dirty="0" smtClean="0"/>
              <a:t>Staffs </a:t>
            </a:r>
            <a:r>
              <a:rPr lang="en-US" sz="2000" dirty="0"/>
              <a:t>not immunization on Hepatitis B virus </a:t>
            </a:r>
            <a:r>
              <a:rPr lang="en-US" sz="2000" dirty="0" smtClean="0"/>
              <a:t>and none </a:t>
            </a:r>
            <a:r>
              <a:rPr lang="en-US" sz="2000" dirty="0"/>
              <a:t>trained on </a:t>
            </a:r>
            <a:r>
              <a:rPr lang="en-US" sz="2000" dirty="0" smtClean="0"/>
              <a:t>IPC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96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440180" lvl="5" indent="-685800">
              <a:buClr>
                <a:schemeClr val="bg2">
                  <a:lumMod val="25000"/>
                </a:schemeClr>
              </a:buClr>
              <a:buNone/>
            </a:pPr>
            <a:endParaRPr lang="en-US" sz="16000" dirty="0" smtClean="0"/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n-US" sz="12800" dirty="0" smtClean="0"/>
              <a:t>Trained all staffs on how to prepare Standard Operating Procedures </a:t>
            </a:r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n-US" sz="12800" dirty="0" smtClean="0"/>
              <a:t>Trained staff on hand washing techniques </a:t>
            </a:r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n-US" sz="12800" dirty="0" smtClean="0"/>
              <a:t>Staff trained on Types and importance of  color coded bins </a:t>
            </a:r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en-US" sz="12800" dirty="0" err="1" smtClean="0"/>
              <a:t>Medsup</a:t>
            </a:r>
            <a:r>
              <a:rPr lang="en-US" sz="12800" dirty="0" smtClean="0"/>
              <a:t> provided Hepatitis B virus vaccine </a:t>
            </a:r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endParaRPr lang="en-US" sz="3800" dirty="0" smtClean="0"/>
          </a:p>
          <a:p>
            <a:pPr marL="1440180" lvl="5" indent="-685800">
              <a:buClr>
                <a:schemeClr val="bg2">
                  <a:lumMod val="25000"/>
                </a:schemeClr>
              </a:buClr>
              <a:buNone/>
            </a:pPr>
            <a:endParaRPr lang="en-US" sz="2000" dirty="0" smtClean="0"/>
          </a:p>
          <a:p>
            <a:pPr marL="1440180" lvl="5" indent="-685800">
              <a:buClr>
                <a:schemeClr val="bg2">
                  <a:lumMod val="25000"/>
                </a:schemeClr>
              </a:buClr>
              <a:buNone/>
            </a:pPr>
            <a:r>
              <a:rPr lang="en-US" sz="2000" dirty="0" smtClean="0"/>
              <a:t>   </a:t>
            </a:r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 marL="1440180" lvl="5" indent="-685800">
              <a:buClr>
                <a:schemeClr val="bg2">
                  <a:lumMod val="25000"/>
                </a:schemeClr>
              </a:buClr>
              <a:buNone/>
            </a:pPr>
            <a:r>
              <a:rPr lang="en-US" sz="2000" dirty="0" smtClean="0"/>
              <a:t> </a:t>
            </a:r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pPr marL="1440180" lvl="5" indent="-68580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 based on identified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842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RESULTS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481138"/>
          <a:ext cx="8839200" cy="476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SzPct val="150000"/>
              <a:buFont typeface="Lucida Sans Unicode" pitchFamily="34" charset="0"/>
              <a:buChar char="‣"/>
            </a:pPr>
            <a:r>
              <a:rPr lang="en-US" sz="3600" dirty="0">
                <a:latin typeface="DokChampa" pitchFamily="34" charset="-34"/>
                <a:cs typeface="DokChampa" pitchFamily="34" charset="-34"/>
              </a:rPr>
              <a:t>Implementation of IPC standards is critical in eliminating or mitigating infection risk for both patients and healthcare workers in the renal unit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4186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315</Words>
  <Application>Microsoft Office PowerPoint</Application>
  <PresentationFormat>On-screen Show (4:3)</PresentationFormat>
  <Paragraphs>75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Infection Prevention and Control in Machakos Level 5 Hospital Renal Unit </vt:lpstr>
      <vt:lpstr>THE TEAM BEHIND THE SUCCESS</vt:lpstr>
      <vt:lpstr>STAFF IN RENAL UNIT  </vt:lpstr>
      <vt:lpstr>Machakos level 5 Hospital Renal unit </vt:lpstr>
      <vt:lpstr>Vulnerable cases managed at the unit</vt:lpstr>
      <vt:lpstr>Methodology</vt:lpstr>
      <vt:lpstr>Intervention based on identified gaps</vt:lpstr>
      <vt:lpstr>RESULTS</vt:lpstr>
      <vt:lpstr>Conclusion</vt:lpstr>
      <vt:lpstr>Team work</vt:lpstr>
      <vt:lpstr>AKNOWLEGEMENT</vt:lpstr>
      <vt:lpstr>LADIES AND GENTLEMEN  NIMUVEA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Prevention and Control in Machakos Level 5 Hospital Renal Unit</dc:title>
  <dc:creator>Lab manager</dc:creator>
  <cp:lastModifiedBy>chope</cp:lastModifiedBy>
  <cp:revision>68</cp:revision>
  <dcterms:created xsi:type="dcterms:W3CDTF">2018-11-25T12:19:04Z</dcterms:created>
  <dcterms:modified xsi:type="dcterms:W3CDTF">2018-11-29T10:27:18Z</dcterms:modified>
</cp:coreProperties>
</file>