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74" r:id="rId3"/>
    <p:sldId id="259" r:id="rId4"/>
    <p:sldId id="275" r:id="rId5"/>
    <p:sldId id="276" r:id="rId6"/>
    <p:sldId id="277" r:id="rId7"/>
    <p:sldId id="266" r:id="rId8"/>
    <p:sldId id="267" r:id="rId9"/>
    <p:sldId id="268" r:id="rId10"/>
    <p:sldId id="269" r:id="rId11"/>
    <p:sldId id="270" r:id="rId12"/>
    <p:sldId id="271" r:id="rId13"/>
    <p:sldId id="278" r:id="rId14"/>
    <p:sldId id="279" r:id="rId15"/>
    <p:sldId id="28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57" autoAdjust="0"/>
    <p:restoredTop sz="94717" autoAdjust="0"/>
  </p:normalViewPr>
  <p:slideViewPr>
    <p:cSldViewPr>
      <p:cViewPr>
        <p:scale>
          <a:sx n="93" d="100"/>
          <a:sy n="93" d="100"/>
        </p:scale>
        <p:origin x="-5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9"/>
  <c:chart>
    <c:autoTitleDeleted val="1"/>
    <c:plotArea>
      <c:layout/>
      <c:pieChart>
        <c:varyColors val="1"/>
        <c:ser>
          <c:idx val="0"/>
          <c:order val="0"/>
          <c:spPr>
            <a:solidFill>
              <a:srgbClr val="FF0000"/>
            </a:solidFill>
          </c:spPr>
          <c:dPt>
            <c:idx val="1"/>
            <c:spPr>
              <a:solidFill>
                <a:schemeClr val="accent5"/>
              </a:solidFill>
            </c:spPr>
          </c:dPt>
          <c:cat>
            <c:strRef>
              <c:f>Sheet1!$A$1:$A$3</c:f>
              <c:strCache>
                <c:ptCount val="3"/>
                <c:pt idx="0">
                  <c:v>Exposed Health Care Worker</c:v>
                </c:pt>
                <c:pt idx="1">
                  <c:v>Started on PEP</c:v>
                </c:pt>
                <c:pt idx="2">
                  <c:v>Didn't start on PEP</c:v>
                </c:pt>
              </c:strCache>
            </c:strRef>
          </c:cat>
          <c:val>
            <c:numRef>
              <c:f>Sheet1!$B$1:$B$3</c:f>
              <c:numCache>
                <c:formatCode>General</c:formatCode>
                <c:ptCount val="3"/>
                <c:pt idx="1">
                  <c:v>42</c:v>
                </c:pt>
                <c:pt idx="2">
                  <c:v>2</c:v>
                </c:pt>
              </c:numCache>
            </c:numRef>
          </c:val>
        </c:ser>
        <c:ser>
          <c:idx val="1"/>
          <c:order val="1"/>
          <c:cat>
            <c:strRef>
              <c:f>Sheet1!$A$1:$A$3</c:f>
              <c:strCache>
                <c:ptCount val="3"/>
                <c:pt idx="0">
                  <c:v>Exposed Health Care Worker</c:v>
                </c:pt>
                <c:pt idx="1">
                  <c:v>Started on PEP</c:v>
                </c:pt>
                <c:pt idx="2">
                  <c:v>Didn't start on PEP</c:v>
                </c:pt>
              </c:strCache>
            </c:strRef>
          </c:cat>
          <c:val>
            <c:numRef>
              <c:f>Sheet1!$C$1:$C$3</c:f>
              <c:numCache>
                <c:formatCode>0.00%</c:formatCode>
                <c:ptCount val="3"/>
                <c:pt idx="1">
                  <c:v>0.95400000000000051</c:v>
                </c:pt>
                <c:pt idx="2">
                  <c:v>4.6000000000000013E-2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delete val="1"/>
      </c:legendEntry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4.5811461067366624E-2"/>
          <c:y val="2.922971670398734E-2"/>
          <c:w val="0.92949718090794087"/>
          <c:h val="0.8953947852537808"/>
        </c:manualLayout>
      </c:layout>
      <c:barChart>
        <c:barDir val="col"/>
        <c:grouping val="clustered"/>
        <c:ser>
          <c:idx val="0"/>
          <c:order val="0"/>
          <c:dLbls>
            <c:dLbl>
              <c:idx val="0"/>
              <c:layout>
                <c:manualLayout>
                  <c:x val="-4.6296296296296337E-3"/>
                  <c:y val="-4.3399643279992399E-2"/>
                </c:manualLayout>
              </c:layout>
              <c:showVal val="1"/>
            </c:dLbl>
            <c:dLbl>
              <c:idx val="1"/>
              <c:layout>
                <c:manualLayout>
                  <c:x val="4.6296296296296337E-3"/>
                  <c:y val="-2.8933095519994973E-2"/>
                </c:manualLayout>
              </c:layout>
              <c:showVal val="1"/>
            </c:dLbl>
            <c:dLbl>
              <c:idx val="2"/>
              <c:layout>
                <c:manualLayout>
                  <c:x val="6.1728395061728392E-3"/>
                  <c:y val="-5.7866191039989939E-2"/>
                </c:manualLayout>
              </c:layout>
              <c:showVal val="1"/>
            </c:dLbl>
            <c:dLbl>
              <c:idx val="3"/>
              <c:layout>
                <c:manualLayout>
                  <c:x val="1.5432098765432117E-3"/>
                  <c:y val="-3.4719714623993952E-2"/>
                </c:manualLayout>
              </c:layout>
              <c:showVal val="1"/>
            </c:dLbl>
            <c:dLbl>
              <c:idx val="4"/>
              <c:layout>
                <c:manualLayout>
                  <c:x val="1.8518518518518535E-2"/>
                  <c:y val="-5.2079571935990894E-2"/>
                </c:manualLayout>
              </c:layout>
              <c:showVal val="1"/>
            </c:dLbl>
            <c:dLbl>
              <c:idx val="5"/>
              <c:layout>
                <c:manualLayout>
                  <c:x val="2.3148148148148015E-2"/>
                  <c:y val="-4.629295283199193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>
                    <a:solidFill>
                      <a:srgbClr val="C00000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Sheet2!$A$2:$A$7</c:f>
              <c:strCache>
                <c:ptCount val="6"/>
                <c:pt idx="0">
                  <c:v>Students</c:v>
                </c:pt>
                <c:pt idx="1">
                  <c:v>Clinicians</c:v>
                </c:pt>
                <c:pt idx="2">
                  <c:v>Nurses</c:v>
                </c:pt>
                <c:pt idx="3">
                  <c:v>Interns</c:v>
                </c:pt>
                <c:pt idx="4">
                  <c:v>Casuals</c:v>
                </c:pt>
                <c:pt idx="5">
                  <c:v>Others</c:v>
                </c:pt>
              </c:strCache>
            </c:strRef>
          </c:cat>
          <c:val>
            <c:numRef>
              <c:f>Sheet2!$B$2:$B$7</c:f>
              <c:numCache>
                <c:formatCode>0.00%</c:formatCode>
                <c:ptCount val="6"/>
                <c:pt idx="0" formatCode="0%">
                  <c:v>0.43000000000000027</c:v>
                </c:pt>
                <c:pt idx="1">
                  <c:v>0.15900000000000014</c:v>
                </c:pt>
                <c:pt idx="2">
                  <c:v>0.114</c:v>
                </c:pt>
                <c:pt idx="3">
                  <c:v>0.13600000000000001</c:v>
                </c:pt>
                <c:pt idx="4">
                  <c:v>0.115</c:v>
                </c:pt>
                <c:pt idx="5">
                  <c:v>4.0000000000000022E-2</c:v>
                </c:pt>
              </c:numCache>
            </c:numRef>
          </c:val>
        </c:ser>
        <c:dLbls>
          <c:showVal val="1"/>
        </c:dLbls>
        <c:gapWidth val="75"/>
        <c:axId val="50141440"/>
        <c:axId val="50163712"/>
      </c:barChart>
      <c:catAx>
        <c:axId val="5014144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0163712"/>
        <c:crosses val="autoZero"/>
        <c:auto val="1"/>
        <c:lblAlgn val="ctr"/>
        <c:lblOffset val="100"/>
      </c:catAx>
      <c:valAx>
        <c:axId val="50163712"/>
        <c:scaling>
          <c:orientation val="minMax"/>
        </c:scaling>
        <c:axPos val="l"/>
        <c:numFmt formatCode="0%" sourceLinked="1"/>
        <c:majorTickMark val="none"/>
        <c:tickLblPos val="nextTo"/>
        <c:crossAx val="50141440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Sheet3!$B$1</c:f>
              <c:strCache>
                <c:ptCount val="1"/>
                <c:pt idx="0">
                  <c:v>Percentages</c:v>
                </c:pt>
              </c:strCache>
            </c:strRef>
          </c:tx>
          <c:dPt>
            <c:idx val="1"/>
            <c:spPr>
              <a:solidFill>
                <a:schemeClr val="accent5"/>
              </a:solidFill>
            </c:spPr>
          </c:dPt>
          <c:dLbls>
            <c:dLbl>
              <c:idx val="0"/>
              <c:layout>
                <c:manualLayout>
                  <c:x val="-0.13022321862544958"/>
                  <c:y val="0.2546112405759553"/>
                </c:manualLayout>
              </c:layout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0.14003469184407519"/>
                  <c:y val="-0.24747911862045191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Sheet3!$A$2:$A$3</c:f>
              <c:strCache>
                <c:ptCount val="2"/>
                <c:pt idx="0">
                  <c:v>Body Fluids Splash</c:v>
                </c:pt>
                <c:pt idx="1">
                  <c:v>Needle Stick Injury</c:v>
                </c:pt>
              </c:strCache>
            </c:strRef>
          </c:cat>
          <c:val>
            <c:numRef>
              <c:f>Sheet3!$B$2:$B$3</c:f>
              <c:numCache>
                <c:formatCode>0.00%</c:formatCode>
                <c:ptCount val="2"/>
                <c:pt idx="0">
                  <c:v>0.20400000000000001</c:v>
                </c:pt>
                <c:pt idx="1">
                  <c:v>0.79500000000000004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"/>
  <c:chart>
    <c:autoTitleDeleted val="1"/>
    <c:plotArea>
      <c:layout/>
      <c:pieChart>
        <c:varyColors val="1"/>
        <c:ser>
          <c:idx val="0"/>
          <c:order val="0"/>
          <c:dPt>
            <c:idx val="2"/>
            <c:spPr>
              <a:solidFill>
                <a:srgbClr val="FF0000"/>
              </a:solidFill>
              <a:ln>
                <a:solidFill>
                  <a:schemeClr val="accent1"/>
                </a:solidFill>
              </a:ln>
            </c:spPr>
          </c:dPt>
          <c:dLbls>
            <c:dLbl>
              <c:idx val="1"/>
              <c:layout>
                <c:manualLayout>
                  <c:x val="-0.15111560707689334"/>
                  <c:y val="0.11547152858100029"/>
                </c:manualLayout>
              </c:layout>
              <c:spPr/>
              <c:txPr>
                <a:bodyPr/>
                <a:lstStyle/>
                <a:p>
                  <a:pPr>
                    <a:defRPr sz="3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Percent val="1"/>
            </c:dLbl>
            <c:dLbl>
              <c:idx val="2"/>
              <c:layout>
                <c:manualLayout>
                  <c:x val="0.17796916010498703"/>
                  <c:y val="-0.13806759272316704"/>
                </c:manualLayout>
              </c:layout>
              <c:showPercent val="1"/>
            </c:dLbl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Sheet4!$A$1:$A$3</c:f>
              <c:strCache>
                <c:ptCount val="3"/>
                <c:pt idx="0">
                  <c:v>Hepatitis B Vacination (Source)</c:v>
                </c:pt>
                <c:pt idx="1">
                  <c:v>Vacinated</c:v>
                </c:pt>
                <c:pt idx="2">
                  <c:v>Not Vacinated </c:v>
                </c:pt>
              </c:strCache>
            </c:strRef>
          </c:cat>
          <c:val>
            <c:numRef>
              <c:f>Sheet4!$B$1:$B$3</c:f>
              <c:numCache>
                <c:formatCode>0.00%</c:formatCode>
                <c:ptCount val="3"/>
                <c:pt idx="1">
                  <c:v>0.31800000000000034</c:v>
                </c:pt>
                <c:pt idx="2">
                  <c:v>0.68200000000000005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20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800"/>
            </a:pPr>
            <a:endParaRPr lang="en-US"/>
          </a:p>
        </c:txPr>
      </c:legendEntry>
      <c:layout>
        <c:manualLayout>
          <c:xMode val="edge"/>
          <c:yMode val="edge"/>
          <c:x val="0.75000072907553261"/>
          <c:y val="0.37534768126299628"/>
          <c:w val="0.24074001166520867"/>
          <c:h val="0.17697167085437154"/>
        </c:manualLayout>
      </c:layout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stacked"/>
        <c:ser>
          <c:idx val="0"/>
          <c:order val="0"/>
          <c:spPr>
            <a:solidFill>
              <a:srgbClr val="00B0F0"/>
            </a:solidFill>
          </c:spPr>
          <c:dLbls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Val val="1"/>
          </c:dLbls>
          <c:cat>
            <c:strRef>
              <c:f>Sheet5!$A$3:$A$5</c:f>
              <c:strCache>
                <c:ptCount val="3"/>
                <c:pt idx="0">
                  <c:v>Positive</c:v>
                </c:pt>
                <c:pt idx="1">
                  <c:v>Unkown</c:v>
                </c:pt>
                <c:pt idx="2">
                  <c:v>Negative</c:v>
                </c:pt>
              </c:strCache>
            </c:strRef>
          </c:cat>
          <c:val>
            <c:numRef>
              <c:f>Sheet5!$B$3:$B$5</c:f>
              <c:numCache>
                <c:formatCode>0.00%</c:formatCode>
                <c:ptCount val="3"/>
                <c:pt idx="0" formatCode="0%">
                  <c:v>0.25</c:v>
                </c:pt>
                <c:pt idx="1">
                  <c:v>0.56799999999999995</c:v>
                </c:pt>
                <c:pt idx="2" formatCode="0%">
                  <c:v>0.18000000000000013</c:v>
                </c:pt>
              </c:numCache>
            </c:numRef>
          </c:val>
        </c:ser>
        <c:dLbls>
          <c:showVal val="1"/>
        </c:dLbls>
        <c:gapWidth val="75"/>
        <c:overlap val="100"/>
        <c:axId val="51440256"/>
        <c:axId val="51974528"/>
      </c:barChart>
      <c:catAx>
        <c:axId val="5144025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1974528"/>
        <c:crosses val="autoZero"/>
        <c:auto val="1"/>
        <c:lblAlgn val="ctr"/>
        <c:lblOffset val="100"/>
      </c:catAx>
      <c:valAx>
        <c:axId val="51974528"/>
        <c:scaling>
          <c:orientation val="minMax"/>
        </c:scaling>
        <c:axPos val="l"/>
        <c:numFmt formatCode="0%" sourceLinked="1"/>
        <c:maj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51440256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"/>
  <c:chart>
    <c:autoTitleDeleted val="1"/>
    <c:plotArea>
      <c:layout/>
      <c:barChart>
        <c:barDir val="col"/>
        <c:grouping val="clustered"/>
        <c:ser>
          <c:idx val="0"/>
          <c:order val="0"/>
          <c:spPr>
            <a:solidFill>
              <a:srgbClr val="7030A0"/>
            </a:solidFill>
          </c:spPr>
          <c:dLbls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Val val="1"/>
          </c:dLbls>
          <c:cat>
            <c:strRef>
              <c:f>Sheet6!$A$2:$A$4</c:f>
              <c:strCache>
                <c:ptCount val="3"/>
                <c:pt idx="0">
                  <c:v>Positive </c:v>
                </c:pt>
                <c:pt idx="1">
                  <c:v>Negative</c:v>
                </c:pt>
                <c:pt idx="2">
                  <c:v>Unknown</c:v>
                </c:pt>
              </c:strCache>
            </c:strRef>
          </c:cat>
          <c:val>
            <c:numRef>
              <c:f>Sheet6!$B$2:$B$4</c:f>
              <c:numCache>
                <c:formatCode>0%</c:formatCode>
                <c:ptCount val="3"/>
                <c:pt idx="0">
                  <c:v>0.27300000000000002</c:v>
                </c:pt>
                <c:pt idx="1">
                  <c:v>0.20400000000000001</c:v>
                </c:pt>
                <c:pt idx="2">
                  <c:v>0.52300000000000002</c:v>
                </c:pt>
              </c:numCache>
            </c:numRef>
          </c:val>
        </c:ser>
        <c:dLbls>
          <c:showVal val="1"/>
        </c:dLbls>
        <c:gapWidth val="75"/>
        <c:axId val="52031488"/>
        <c:axId val="52033024"/>
      </c:barChart>
      <c:catAx>
        <c:axId val="5203148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2033024"/>
        <c:crosses val="autoZero"/>
        <c:auto val="1"/>
        <c:lblAlgn val="ctr"/>
        <c:lblOffset val="100"/>
      </c:catAx>
      <c:valAx>
        <c:axId val="52033024"/>
        <c:scaling>
          <c:orientation val="minMax"/>
        </c:scaling>
        <c:axPos val="l"/>
        <c:numFmt formatCode="0%" sourceLinked="1"/>
        <c:maj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2031488"/>
        <c:crosses val="autoZero"/>
        <c:crossBetween val="between"/>
      </c:valAx>
    </c:plotArea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0.33333</cdr:x>
      <cdr:y>0.03367</cdr:y>
    </cdr:from>
    <cdr:to>
      <cdr:x>0.44444</cdr:x>
      <cdr:y>0.23571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43200" y="152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5%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0.5</cdr:x>
      <cdr:y>0.47141</cdr:y>
    </cdr:from>
    <cdr:to>
      <cdr:x>0.61111</cdr:x>
      <cdr:y>0.77447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114800" y="2133600"/>
          <a:ext cx="914400" cy="1371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95%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0.73148</cdr:x>
      <cdr:y>0.52192</cdr:y>
    </cdr:from>
    <cdr:to>
      <cdr:x>0.84259</cdr:x>
      <cdr:y>0.72396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019800" y="23622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0.84259</cdr:x>
      <cdr:y>0.48608</cdr:y>
    </cdr:from>
    <cdr:to>
      <cdr:x>0.9537</cdr:x>
      <cdr:y>0.69439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934200" y="21336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0.83333</cdr:x>
      <cdr:y>0.5208</cdr:y>
    </cdr:from>
    <cdr:to>
      <cdr:x>0.94444</cdr:x>
      <cdr:y>0.72911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58000" y="22860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5378-00B4-49B2-81CD-EF102EAD5EB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62FD-38BD-4668-96DC-320A182AA8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5378-00B4-49B2-81CD-EF102EAD5EB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62FD-38BD-4668-96DC-320A182AA8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5378-00B4-49B2-81CD-EF102EAD5EB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62FD-38BD-4668-96DC-320A182AA8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5378-00B4-49B2-81CD-EF102EAD5EB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62FD-38BD-4668-96DC-320A182AA8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5378-00B4-49B2-81CD-EF102EAD5EB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62FD-38BD-4668-96DC-320A182AA8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5378-00B4-49B2-81CD-EF102EAD5EB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62FD-38BD-4668-96DC-320A182AA8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5378-00B4-49B2-81CD-EF102EAD5EB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62FD-38BD-4668-96DC-320A182AA8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5378-00B4-49B2-81CD-EF102EAD5EB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62FD-38BD-4668-96DC-320A182AA8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5378-00B4-49B2-81CD-EF102EAD5EB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62FD-38BD-4668-96DC-320A182AA8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5378-00B4-49B2-81CD-EF102EAD5EB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62FD-38BD-4668-96DC-320A182AA8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5378-00B4-49B2-81CD-EF102EAD5EB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62FD-38BD-4668-96DC-320A182AA8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C5378-00B4-49B2-81CD-EF102EAD5EB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462FD-38BD-4668-96DC-320A182AA8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09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609600" y="1796535"/>
            <a:ext cx="78486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Aft>
                <a:spcPct val="0"/>
              </a:spcAft>
            </a:pPr>
            <a:r>
              <a:rPr lang="en-US" sz="3200" dirty="0" smtClean="0"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POST EXPOSURE PROPHYLAXIS UTILIZATION AMONG HEALTH CARE WORKERS </a:t>
            </a:r>
            <a:br>
              <a:rPr lang="en-US" sz="3200" dirty="0" smtClean="0"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AT THIKA LEVEL FIVE HOSPITAL</a:t>
            </a:r>
            <a:br>
              <a:rPr lang="en-US" sz="3200" dirty="0" smtClean="0"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en-US" sz="2800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Lucy </a:t>
            </a:r>
            <a:r>
              <a:rPr lang="en-US" sz="2800" i="1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Kinyua</a:t>
            </a:r>
            <a:endParaRPr kumimoji="0" lang="en-US" sz="28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Hepatitis B Vaccination(Source)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/>
              <a:t>Hepatitis B status (Source)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HIV Status of the Source</a:t>
            </a:r>
            <a:endParaRPr lang="en-US" dirty="0">
              <a:solidFill>
                <a:srgbClr val="7030A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447800"/>
          <a:ext cx="8229600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was good utilization of PEP (95%)</a:t>
            </a:r>
          </a:p>
          <a:p>
            <a:r>
              <a:rPr lang="en-US" dirty="0" smtClean="0"/>
              <a:t>Students were the most exposed HCWs .This could be linked to poor injection safety practices and low experience</a:t>
            </a:r>
          </a:p>
          <a:p>
            <a:r>
              <a:rPr lang="en-US" dirty="0" smtClean="0"/>
              <a:t>There was low Hep B vaccine uptake among HCWs according to the data ( 31% )</a:t>
            </a:r>
          </a:p>
          <a:p>
            <a:r>
              <a:rPr lang="en-US" dirty="0" smtClean="0"/>
              <a:t>There is a significant number of unidentified positive  Hep B individuals in the community (25%  positive ,56% unknown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Sensitization of students on injection safety and close supervision.</a:t>
            </a:r>
          </a:p>
          <a:p>
            <a:r>
              <a:rPr lang="en-US" dirty="0" smtClean="0"/>
              <a:t>There is need to increase Hep B vaccine uptake among HCWs .</a:t>
            </a:r>
          </a:p>
          <a:p>
            <a:r>
              <a:rPr lang="en-US" dirty="0" smtClean="0"/>
              <a:t>Mandatory Hep B vaccination for all students prior to clinical placement.</a:t>
            </a:r>
          </a:p>
          <a:p>
            <a:r>
              <a:rPr lang="en-US" dirty="0" smtClean="0"/>
              <a:t>Community sensitization on Hep B screening and vaccination</a:t>
            </a:r>
          </a:p>
          <a:p>
            <a:r>
              <a:rPr lang="en-US" dirty="0" smtClean="0"/>
              <a:t>Improvement on documentation for easy follow up and management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Post exposure prophylaxis is a medical response given to prevent transmission of pathogens after exposure through percutaneous injuries and mucous membranes</a:t>
            </a:r>
          </a:p>
          <a:p>
            <a:r>
              <a:rPr lang="en-US" dirty="0" smtClean="0"/>
              <a:t>Timely access to PEP is key in reducing transmission of blood borne infections.</a:t>
            </a:r>
          </a:p>
          <a:p>
            <a:r>
              <a:rPr lang="en-US" dirty="0" smtClean="0"/>
              <a:t>The risk of Hep B infection from single needle stick or cut exposure is 30%.</a:t>
            </a:r>
          </a:p>
          <a:p>
            <a:r>
              <a:rPr lang="en-US" dirty="0" smtClean="0"/>
              <a:t>For Hep C  is 1.8% and HIV 0.3%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09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609600" y="914400"/>
            <a:ext cx="85344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 smtClean="0"/>
              <a:t>AIM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The aim of the study was to assess PEP utilization and establish the most exposed health care workers at Thika Level 5 hospital.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study was retrospective whereby occupational PEP and daily activity register were reviewed from January-August 2018</a:t>
            </a:r>
          </a:p>
          <a:p>
            <a:r>
              <a:rPr lang="en-US" dirty="0" smtClean="0"/>
              <a:t>The variables considered were: age, baseline HIV testing for the exposed person, Hep B vaccination status, Type of risk, HIV and Hepatitis status of the source and history of previous exposure</a:t>
            </a:r>
          </a:p>
          <a:p>
            <a:r>
              <a:rPr lang="en-US" dirty="0" smtClean="0"/>
              <a:t>The number of all HCWs was manually tallied according to cadre and nature of exposure.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total of 44 exposed HCWs were recorded</a:t>
            </a:r>
          </a:p>
          <a:p>
            <a:r>
              <a:rPr lang="en-US" dirty="0" smtClean="0"/>
              <a:t>95% started on PEP and 5%  were not eligible due to there positive HIV status at baseline</a:t>
            </a:r>
          </a:p>
          <a:p>
            <a:r>
              <a:rPr lang="en-US" dirty="0" smtClean="0"/>
              <a:t>Students were 43%, 16% clinicians, 11% nurses,14% interns 12% casual workers and 4% others</a:t>
            </a:r>
          </a:p>
          <a:p>
            <a:r>
              <a:rPr lang="en-US" dirty="0" smtClean="0"/>
              <a:t>Needle stick  injuries were 79.5% and 20.4% were body fluid splash.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 ct…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All injuries were documented as high risk</a:t>
            </a:r>
          </a:p>
          <a:p>
            <a:r>
              <a:rPr lang="en-US" dirty="0" smtClean="0"/>
              <a:t>There was no documented Hep B baseline results for the exposed HCWs</a:t>
            </a:r>
          </a:p>
          <a:p>
            <a:r>
              <a:rPr lang="en-US" dirty="0" smtClean="0"/>
              <a:t>Hep B vaccination status for the exposed HCWs was 31.8%</a:t>
            </a:r>
          </a:p>
          <a:p>
            <a:r>
              <a:rPr lang="en-US" dirty="0" smtClean="0"/>
              <a:t>HIV  status of the source showed 27.3% positive, 20.4% negative and 52.3% unknown.</a:t>
            </a:r>
          </a:p>
          <a:p>
            <a:r>
              <a:rPr lang="en-US" dirty="0" smtClean="0"/>
              <a:t>Hep B status of the source was 25% positive and 56.8% unknown and only 9% were vaccinated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/>
              <a:t>Exposed health Care Workers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Exposed Cadres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Type Of Exposure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828800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708</TotalTime>
  <Words>445</Words>
  <Application>Microsoft Office PowerPoint</Application>
  <PresentationFormat>On-screen Show (4:3)</PresentationFormat>
  <Paragraphs>52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POST EXPOSURE PROPHYLAXIS UTILIZATION AMONG HEALTH CARE WORKERS  AT THIKA LEVEL FIVE HOSPITAL  Lucy Kinyua</vt:lpstr>
      <vt:lpstr>BACKGROUND</vt:lpstr>
      <vt:lpstr>AIM   The aim of the study was to assess PEP utilization and establish the most exposed health care workers at Thika Level 5 hospital.</vt:lpstr>
      <vt:lpstr>METHOD</vt:lpstr>
      <vt:lpstr>FINDINGS</vt:lpstr>
      <vt:lpstr>Findings ct…</vt:lpstr>
      <vt:lpstr>Exposed health Care Workers</vt:lpstr>
      <vt:lpstr>Exposed Cadres</vt:lpstr>
      <vt:lpstr>Type Of Exposure</vt:lpstr>
      <vt:lpstr>Hepatitis B Vaccination(Source)</vt:lpstr>
      <vt:lpstr>Hepatitis B status (Source)</vt:lpstr>
      <vt:lpstr>HIV Status of the Source</vt:lpstr>
      <vt:lpstr>CONCLUSION</vt:lpstr>
      <vt:lpstr>RECOMMENDATIONS</vt:lpstr>
      <vt:lpstr>    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EXPOSURE PROPHYLAXIS UTILIZATION AMONG HEALTH CARE WORKERS  AT THIKA LEVEL FIVE HOSPITAL</dc:title>
  <dc:creator>MAIN SERVER</dc:creator>
  <cp:lastModifiedBy>CME</cp:lastModifiedBy>
  <cp:revision>60</cp:revision>
  <dcterms:created xsi:type="dcterms:W3CDTF">2018-11-22T06:21:11Z</dcterms:created>
  <dcterms:modified xsi:type="dcterms:W3CDTF">2018-11-28T06:35:15Z</dcterms:modified>
</cp:coreProperties>
</file>