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 id="2147483756" r:id="rId2"/>
  </p:sldMasterIdLst>
  <p:notesMasterIdLst>
    <p:notesMasterId r:id="rId23"/>
  </p:notesMasterIdLst>
  <p:sldIdLst>
    <p:sldId id="314" r:id="rId3"/>
    <p:sldId id="268" r:id="rId4"/>
    <p:sldId id="257" r:id="rId5"/>
    <p:sldId id="264" r:id="rId6"/>
    <p:sldId id="277" r:id="rId7"/>
    <p:sldId id="267" r:id="rId8"/>
    <p:sldId id="300" r:id="rId9"/>
    <p:sldId id="282" r:id="rId10"/>
    <p:sldId id="301" r:id="rId11"/>
    <p:sldId id="307" r:id="rId12"/>
    <p:sldId id="309" r:id="rId13"/>
    <p:sldId id="315" r:id="rId14"/>
    <p:sldId id="316" r:id="rId15"/>
    <p:sldId id="317" r:id="rId16"/>
    <p:sldId id="276" r:id="rId17"/>
    <p:sldId id="318" r:id="rId18"/>
    <p:sldId id="319" r:id="rId19"/>
    <p:sldId id="320" r:id="rId20"/>
    <p:sldId id="306" r:id="rId21"/>
    <p:sldId id="308"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lillian.musila" initials="l" lastIdx="1"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5699" autoAdjust="0"/>
  </p:normalViewPr>
  <p:slideViewPr>
    <p:cSldViewPr>
      <p:cViewPr varScale="1">
        <p:scale>
          <a:sx n="42" d="100"/>
          <a:sy n="42" d="100"/>
        </p:scale>
        <p:origin x="1320" y="54"/>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commentAuthors" Target="commentAuthor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011BCF2-D8A6-4F7F-96D8-51A115E94D86}" type="doc">
      <dgm:prSet loTypeId="urn:microsoft.com/office/officeart/2005/8/layout/pyramid2" loCatId="pyramid" qsTypeId="urn:microsoft.com/office/officeart/2005/8/quickstyle/simple5" qsCatId="simple" csTypeId="urn:microsoft.com/office/officeart/2005/8/colors/accent1_2" csCatId="accent1" phldr="1"/>
      <dgm:spPr/>
      <dgm:t>
        <a:bodyPr/>
        <a:lstStyle/>
        <a:p>
          <a:endParaRPr lang="en-US"/>
        </a:p>
      </dgm:t>
    </dgm:pt>
    <dgm:pt modelId="{131E39E7-14A2-4BE1-AA68-50E4AFB8EAF2}">
      <dgm:prSet/>
      <dgm:spPr/>
      <dgm:t>
        <a:bodyPr/>
        <a:lstStyle/>
        <a:p>
          <a:r>
            <a:rPr lang="en-US"/>
            <a:t>Background</a:t>
          </a:r>
        </a:p>
      </dgm:t>
    </dgm:pt>
    <dgm:pt modelId="{3A8307F4-90CD-4981-9F17-4D947D75A8C7}" type="parTrans" cxnId="{54D6A712-38E2-49C4-94BE-EC37C3EA6A1F}">
      <dgm:prSet/>
      <dgm:spPr/>
      <dgm:t>
        <a:bodyPr/>
        <a:lstStyle/>
        <a:p>
          <a:endParaRPr lang="en-US"/>
        </a:p>
      </dgm:t>
    </dgm:pt>
    <dgm:pt modelId="{659F6F08-2495-4313-A35D-CB0B73DAFDF2}" type="sibTrans" cxnId="{54D6A712-38E2-49C4-94BE-EC37C3EA6A1F}">
      <dgm:prSet/>
      <dgm:spPr/>
      <dgm:t>
        <a:bodyPr/>
        <a:lstStyle/>
        <a:p>
          <a:endParaRPr lang="en-US"/>
        </a:p>
      </dgm:t>
    </dgm:pt>
    <dgm:pt modelId="{E242026F-FFC7-46F9-B930-906951506C8C}">
      <dgm:prSet/>
      <dgm:spPr/>
      <dgm:t>
        <a:bodyPr/>
        <a:lstStyle/>
        <a:p>
          <a:r>
            <a:rPr lang="en-US" dirty="0"/>
            <a:t>Goal</a:t>
          </a:r>
        </a:p>
      </dgm:t>
    </dgm:pt>
    <dgm:pt modelId="{77213170-0F3D-4DB3-B487-876B8CB6F011}" type="parTrans" cxnId="{BEF6BE72-B129-473C-89A9-989FC126AC7A}">
      <dgm:prSet/>
      <dgm:spPr/>
      <dgm:t>
        <a:bodyPr/>
        <a:lstStyle/>
        <a:p>
          <a:endParaRPr lang="en-US"/>
        </a:p>
      </dgm:t>
    </dgm:pt>
    <dgm:pt modelId="{F3E36803-F08D-4870-9F3D-2BA4314474B0}" type="sibTrans" cxnId="{BEF6BE72-B129-473C-89A9-989FC126AC7A}">
      <dgm:prSet/>
      <dgm:spPr/>
      <dgm:t>
        <a:bodyPr/>
        <a:lstStyle/>
        <a:p>
          <a:endParaRPr lang="en-US"/>
        </a:p>
      </dgm:t>
    </dgm:pt>
    <dgm:pt modelId="{DA8B7CEE-A97E-4B79-BC4B-0B5F9D5E59E7}">
      <dgm:prSet/>
      <dgm:spPr/>
      <dgm:t>
        <a:bodyPr/>
        <a:lstStyle/>
        <a:p>
          <a:r>
            <a:rPr lang="en-US" dirty="0"/>
            <a:t>Objectives</a:t>
          </a:r>
        </a:p>
      </dgm:t>
    </dgm:pt>
    <dgm:pt modelId="{E554EEA8-28A8-4C99-A1D2-4D276E193639}" type="parTrans" cxnId="{7B6AA852-39E6-41B6-A5A0-D9D4AA198758}">
      <dgm:prSet/>
      <dgm:spPr/>
      <dgm:t>
        <a:bodyPr/>
        <a:lstStyle/>
        <a:p>
          <a:endParaRPr lang="en-US"/>
        </a:p>
      </dgm:t>
    </dgm:pt>
    <dgm:pt modelId="{97ECB2A1-3ECD-4806-8ED9-0B17ACE9644D}" type="sibTrans" cxnId="{7B6AA852-39E6-41B6-A5A0-D9D4AA198758}">
      <dgm:prSet/>
      <dgm:spPr/>
      <dgm:t>
        <a:bodyPr/>
        <a:lstStyle/>
        <a:p>
          <a:endParaRPr lang="en-US"/>
        </a:p>
      </dgm:t>
    </dgm:pt>
    <dgm:pt modelId="{FF0003E5-8CB4-4462-9255-16AF5D665F44}">
      <dgm:prSet/>
      <dgm:spPr/>
      <dgm:t>
        <a:bodyPr/>
        <a:lstStyle/>
        <a:p>
          <a:r>
            <a:rPr lang="en-US" dirty="0"/>
            <a:t>Overview</a:t>
          </a:r>
        </a:p>
      </dgm:t>
    </dgm:pt>
    <dgm:pt modelId="{40A814B7-7F2F-40C4-BA8E-506CD3AC22B5}" type="parTrans" cxnId="{F6FA6B77-FD22-4F79-B7C3-12426671F5A7}">
      <dgm:prSet/>
      <dgm:spPr/>
      <dgm:t>
        <a:bodyPr/>
        <a:lstStyle/>
        <a:p>
          <a:endParaRPr lang="en-US"/>
        </a:p>
      </dgm:t>
    </dgm:pt>
    <dgm:pt modelId="{94B55F81-9AA0-4B5B-8661-1A3A72B2BD8B}" type="sibTrans" cxnId="{F6FA6B77-FD22-4F79-B7C3-12426671F5A7}">
      <dgm:prSet/>
      <dgm:spPr/>
      <dgm:t>
        <a:bodyPr/>
        <a:lstStyle/>
        <a:p>
          <a:endParaRPr lang="en-US"/>
        </a:p>
      </dgm:t>
    </dgm:pt>
    <dgm:pt modelId="{1A085BFE-F174-4CFC-8034-9E03653CA00E}" type="pres">
      <dgm:prSet presAssocID="{E011BCF2-D8A6-4F7F-96D8-51A115E94D86}" presName="compositeShape" presStyleCnt="0">
        <dgm:presLayoutVars>
          <dgm:dir/>
          <dgm:resizeHandles/>
        </dgm:presLayoutVars>
      </dgm:prSet>
      <dgm:spPr/>
      <dgm:t>
        <a:bodyPr/>
        <a:lstStyle/>
        <a:p>
          <a:endParaRPr lang="en-GB"/>
        </a:p>
      </dgm:t>
    </dgm:pt>
    <dgm:pt modelId="{3069B64D-C4AA-4AAE-B30E-D95963EB2905}" type="pres">
      <dgm:prSet presAssocID="{E011BCF2-D8A6-4F7F-96D8-51A115E94D86}" presName="pyramid" presStyleLbl="node1" presStyleIdx="0" presStyleCnt="1"/>
      <dgm:spPr/>
    </dgm:pt>
    <dgm:pt modelId="{F854B496-BA0D-4A15-82C5-592DEC9B1812}" type="pres">
      <dgm:prSet presAssocID="{E011BCF2-D8A6-4F7F-96D8-51A115E94D86}" presName="theList" presStyleCnt="0"/>
      <dgm:spPr/>
    </dgm:pt>
    <dgm:pt modelId="{1E5A44FC-940B-46AE-BC90-908B222968F6}" type="pres">
      <dgm:prSet presAssocID="{131E39E7-14A2-4BE1-AA68-50E4AFB8EAF2}" presName="aNode" presStyleLbl="fgAcc1" presStyleIdx="0" presStyleCnt="4">
        <dgm:presLayoutVars>
          <dgm:bulletEnabled val="1"/>
        </dgm:presLayoutVars>
      </dgm:prSet>
      <dgm:spPr/>
      <dgm:t>
        <a:bodyPr/>
        <a:lstStyle/>
        <a:p>
          <a:endParaRPr lang="en-GB"/>
        </a:p>
      </dgm:t>
    </dgm:pt>
    <dgm:pt modelId="{E28A19DB-521E-421B-8DD5-DD2B73E1A3AE}" type="pres">
      <dgm:prSet presAssocID="{131E39E7-14A2-4BE1-AA68-50E4AFB8EAF2}" presName="aSpace" presStyleCnt="0"/>
      <dgm:spPr/>
    </dgm:pt>
    <dgm:pt modelId="{C13E822D-4A09-4CCF-8221-94A34DD440C2}" type="pres">
      <dgm:prSet presAssocID="{E242026F-FFC7-46F9-B930-906951506C8C}" presName="aNode" presStyleLbl="fgAcc1" presStyleIdx="1" presStyleCnt="4">
        <dgm:presLayoutVars>
          <dgm:bulletEnabled val="1"/>
        </dgm:presLayoutVars>
      </dgm:prSet>
      <dgm:spPr/>
      <dgm:t>
        <a:bodyPr/>
        <a:lstStyle/>
        <a:p>
          <a:endParaRPr lang="en-GB"/>
        </a:p>
      </dgm:t>
    </dgm:pt>
    <dgm:pt modelId="{5046327A-8C51-45BD-9502-C37005A56FAC}" type="pres">
      <dgm:prSet presAssocID="{E242026F-FFC7-46F9-B930-906951506C8C}" presName="aSpace" presStyleCnt="0"/>
      <dgm:spPr/>
    </dgm:pt>
    <dgm:pt modelId="{08F25AE8-40ED-4A59-B124-1237E672458A}" type="pres">
      <dgm:prSet presAssocID="{DA8B7CEE-A97E-4B79-BC4B-0B5F9D5E59E7}" presName="aNode" presStyleLbl="fgAcc1" presStyleIdx="2" presStyleCnt="4">
        <dgm:presLayoutVars>
          <dgm:bulletEnabled val="1"/>
        </dgm:presLayoutVars>
      </dgm:prSet>
      <dgm:spPr/>
      <dgm:t>
        <a:bodyPr/>
        <a:lstStyle/>
        <a:p>
          <a:endParaRPr lang="en-GB"/>
        </a:p>
      </dgm:t>
    </dgm:pt>
    <dgm:pt modelId="{AC44499E-30E1-4D99-9B7E-4381BD43CE02}" type="pres">
      <dgm:prSet presAssocID="{DA8B7CEE-A97E-4B79-BC4B-0B5F9D5E59E7}" presName="aSpace" presStyleCnt="0"/>
      <dgm:spPr/>
    </dgm:pt>
    <dgm:pt modelId="{587CE956-CDC1-4115-8731-DD4961AB3757}" type="pres">
      <dgm:prSet presAssocID="{FF0003E5-8CB4-4462-9255-16AF5D665F44}" presName="aNode" presStyleLbl="fgAcc1" presStyleIdx="3" presStyleCnt="4">
        <dgm:presLayoutVars>
          <dgm:bulletEnabled val="1"/>
        </dgm:presLayoutVars>
      </dgm:prSet>
      <dgm:spPr/>
      <dgm:t>
        <a:bodyPr/>
        <a:lstStyle/>
        <a:p>
          <a:endParaRPr lang="en-GB"/>
        </a:p>
      </dgm:t>
    </dgm:pt>
    <dgm:pt modelId="{F1B45037-202A-4F12-A24D-A5BD6E15BF7E}" type="pres">
      <dgm:prSet presAssocID="{FF0003E5-8CB4-4462-9255-16AF5D665F44}" presName="aSpace" presStyleCnt="0"/>
      <dgm:spPr/>
    </dgm:pt>
  </dgm:ptLst>
  <dgm:cxnLst>
    <dgm:cxn modelId="{7B6AA852-39E6-41B6-A5A0-D9D4AA198758}" srcId="{E011BCF2-D8A6-4F7F-96D8-51A115E94D86}" destId="{DA8B7CEE-A97E-4B79-BC4B-0B5F9D5E59E7}" srcOrd="2" destOrd="0" parTransId="{E554EEA8-28A8-4C99-A1D2-4D276E193639}" sibTransId="{97ECB2A1-3ECD-4806-8ED9-0B17ACE9644D}"/>
    <dgm:cxn modelId="{54D6A712-38E2-49C4-94BE-EC37C3EA6A1F}" srcId="{E011BCF2-D8A6-4F7F-96D8-51A115E94D86}" destId="{131E39E7-14A2-4BE1-AA68-50E4AFB8EAF2}" srcOrd="0" destOrd="0" parTransId="{3A8307F4-90CD-4981-9F17-4D947D75A8C7}" sibTransId="{659F6F08-2495-4313-A35D-CB0B73DAFDF2}"/>
    <dgm:cxn modelId="{BEF6BE72-B129-473C-89A9-989FC126AC7A}" srcId="{E011BCF2-D8A6-4F7F-96D8-51A115E94D86}" destId="{E242026F-FFC7-46F9-B930-906951506C8C}" srcOrd="1" destOrd="0" parTransId="{77213170-0F3D-4DB3-B487-876B8CB6F011}" sibTransId="{F3E36803-F08D-4870-9F3D-2BA4314474B0}"/>
    <dgm:cxn modelId="{98900C62-F5E2-4DEC-BEA2-59EE589436B4}" type="presOf" srcId="{FF0003E5-8CB4-4462-9255-16AF5D665F44}" destId="{587CE956-CDC1-4115-8731-DD4961AB3757}" srcOrd="0" destOrd="0" presId="urn:microsoft.com/office/officeart/2005/8/layout/pyramid2"/>
    <dgm:cxn modelId="{26C09F74-71A4-4CF8-B2FA-F85F7D89999A}" type="presOf" srcId="{131E39E7-14A2-4BE1-AA68-50E4AFB8EAF2}" destId="{1E5A44FC-940B-46AE-BC90-908B222968F6}" srcOrd="0" destOrd="0" presId="urn:microsoft.com/office/officeart/2005/8/layout/pyramid2"/>
    <dgm:cxn modelId="{7872B95D-62FC-492F-98D5-5F76F11C98A6}" type="presOf" srcId="{E011BCF2-D8A6-4F7F-96D8-51A115E94D86}" destId="{1A085BFE-F174-4CFC-8034-9E03653CA00E}" srcOrd="0" destOrd="0" presId="urn:microsoft.com/office/officeart/2005/8/layout/pyramid2"/>
    <dgm:cxn modelId="{F6525F2B-4ACD-4C28-8D79-CF4E72F5F452}" type="presOf" srcId="{DA8B7CEE-A97E-4B79-BC4B-0B5F9D5E59E7}" destId="{08F25AE8-40ED-4A59-B124-1237E672458A}" srcOrd="0" destOrd="0" presId="urn:microsoft.com/office/officeart/2005/8/layout/pyramid2"/>
    <dgm:cxn modelId="{195CC967-7C86-4521-80AF-8F97FE2279C1}" type="presOf" srcId="{E242026F-FFC7-46F9-B930-906951506C8C}" destId="{C13E822D-4A09-4CCF-8221-94A34DD440C2}" srcOrd="0" destOrd="0" presId="urn:microsoft.com/office/officeart/2005/8/layout/pyramid2"/>
    <dgm:cxn modelId="{F6FA6B77-FD22-4F79-B7C3-12426671F5A7}" srcId="{E011BCF2-D8A6-4F7F-96D8-51A115E94D86}" destId="{FF0003E5-8CB4-4462-9255-16AF5D665F44}" srcOrd="3" destOrd="0" parTransId="{40A814B7-7F2F-40C4-BA8E-506CD3AC22B5}" sibTransId="{94B55F81-9AA0-4B5B-8661-1A3A72B2BD8B}"/>
    <dgm:cxn modelId="{7AA3EBEE-9295-458A-A402-5F8E7013D1A1}" type="presParOf" srcId="{1A085BFE-F174-4CFC-8034-9E03653CA00E}" destId="{3069B64D-C4AA-4AAE-B30E-D95963EB2905}" srcOrd="0" destOrd="0" presId="urn:microsoft.com/office/officeart/2005/8/layout/pyramid2"/>
    <dgm:cxn modelId="{91C5C253-9448-4CC7-9375-D02E13A96E8D}" type="presParOf" srcId="{1A085BFE-F174-4CFC-8034-9E03653CA00E}" destId="{F854B496-BA0D-4A15-82C5-592DEC9B1812}" srcOrd="1" destOrd="0" presId="urn:microsoft.com/office/officeart/2005/8/layout/pyramid2"/>
    <dgm:cxn modelId="{E806576A-25A0-4BD2-A723-230506E0D42A}" type="presParOf" srcId="{F854B496-BA0D-4A15-82C5-592DEC9B1812}" destId="{1E5A44FC-940B-46AE-BC90-908B222968F6}" srcOrd="0" destOrd="0" presId="urn:microsoft.com/office/officeart/2005/8/layout/pyramid2"/>
    <dgm:cxn modelId="{771C06B5-58CA-4558-ACDC-36CFCA24A653}" type="presParOf" srcId="{F854B496-BA0D-4A15-82C5-592DEC9B1812}" destId="{E28A19DB-521E-421B-8DD5-DD2B73E1A3AE}" srcOrd="1" destOrd="0" presId="urn:microsoft.com/office/officeart/2005/8/layout/pyramid2"/>
    <dgm:cxn modelId="{4CE66DFF-1D8E-468B-99E8-B462A0DFF81C}" type="presParOf" srcId="{F854B496-BA0D-4A15-82C5-592DEC9B1812}" destId="{C13E822D-4A09-4CCF-8221-94A34DD440C2}" srcOrd="2" destOrd="0" presId="urn:microsoft.com/office/officeart/2005/8/layout/pyramid2"/>
    <dgm:cxn modelId="{E22403BE-2CE2-4A45-B478-1B7850DC0134}" type="presParOf" srcId="{F854B496-BA0D-4A15-82C5-592DEC9B1812}" destId="{5046327A-8C51-45BD-9502-C37005A56FAC}" srcOrd="3" destOrd="0" presId="urn:microsoft.com/office/officeart/2005/8/layout/pyramid2"/>
    <dgm:cxn modelId="{6A4C1F8F-8BC4-4EFD-891A-E9D68AAFF3D1}" type="presParOf" srcId="{F854B496-BA0D-4A15-82C5-592DEC9B1812}" destId="{08F25AE8-40ED-4A59-B124-1237E672458A}" srcOrd="4" destOrd="0" presId="urn:microsoft.com/office/officeart/2005/8/layout/pyramid2"/>
    <dgm:cxn modelId="{B8519FD7-50AA-4AD7-A733-C5C435EF9C91}" type="presParOf" srcId="{F854B496-BA0D-4A15-82C5-592DEC9B1812}" destId="{AC44499E-30E1-4D99-9B7E-4381BD43CE02}" srcOrd="5" destOrd="0" presId="urn:microsoft.com/office/officeart/2005/8/layout/pyramid2"/>
    <dgm:cxn modelId="{0FA942F1-87A8-438C-AD2E-67ED763F7BA1}" type="presParOf" srcId="{F854B496-BA0D-4A15-82C5-592DEC9B1812}" destId="{587CE956-CDC1-4115-8731-DD4961AB3757}" srcOrd="6" destOrd="0" presId="urn:microsoft.com/office/officeart/2005/8/layout/pyramid2"/>
    <dgm:cxn modelId="{5080E299-22A9-4B2F-B322-5CA7C72C4073}" type="presParOf" srcId="{F854B496-BA0D-4A15-82C5-592DEC9B1812}" destId="{F1B45037-202A-4F12-A24D-A5BD6E15BF7E}" srcOrd="7" destOrd="0" presId="urn:microsoft.com/office/officeart/2005/8/layout/pyramid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069B64D-C4AA-4AAE-B30E-D95963EB2905}">
      <dsp:nvSpPr>
        <dsp:cNvPr id="0" name=""/>
        <dsp:cNvSpPr/>
      </dsp:nvSpPr>
      <dsp:spPr>
        <a:xfrm>
          <a:off x="1512371" y="0"/>
          <a:ext cx="4525963" cy="4525963"/>
        </a:xfrm>
        <a:prstGeom prst="triangle">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a:noFill/>
        </a:ln>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accent1">
              <a:hueOff val="0"/>
              <a:satOff val="0"/>
              <a:lumOff val="0"/>
              <a:alphaOff val="0"/>
              <a:satMod val="300000"/>
            </a:schemeClr>
          </a:contourClr>
        </a:sp3d>
      </dsp:spPr>
      <dsp:style>
        <a:lnRef idx="0">
          <a:scrgbClr r="0" g="0" b="0"/>
        </a:lnRef>
        <a:fillRef idx="3">
          <a:scrgbClr r="0" g="0" b="0"/>
        </a:fillRef>
        <a:effectRef idx="3">
          <a:scrgbClr r="0" g="0" b="0"/>
        </a:effectRef>
        <a:fontRef idx="minor">
          <a:schemeClr val="lt1"/>
        </a:fontRef>
      </dsp:style>
    </dsp:sp>
    <dsp:sp modelId="{1E5A44FC-940B-46AE-BC90-908B222968F6}">
      <dsp:nvSpPr>
        <dsp:cNvPr id="0" name=""/>
        <dsp:cNvSpPr/>
      </dsp:nvSpPr>
      <dsp:spPr>
        <a:xfrm>
          <a:off x="3775352" y="453038"/>
          <a:ext cx="2941875" cy="804419"/>
        </a:xfrm>
        <a:prstGeom prst="round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50800" dist="381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n-US" sz="2800" kern="1200"/>
            <a:t>Background</a:t>
          </a:r>
        </a:p>
      </dsp:txBody>
      <dsp:txXfrm>
        <a:off x="3814620" y="492306"/>
        <a:ext cx="2863339" cy="725883"/>
      </dsp:txXfrm>
    </dsp:sp>
    <dsp:sp modelId="{C13E822D-4A09-4CCF-8221-94A34DD440C2}">
      <dsp:nvSpPr>
        <dsp:cNvPr id="0" name=""/>
        <dsp:cNvSpPr/>
      </dsp:nvSpPr>
      <dsp:spPr>
        <a:xfrm>
          <a:off x="3775352" y="1358009"/>
          <a:ext cx="2941875" cy="804419"/>
        </a:xfrm>
        <a:prstGeom prst="round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50800" dist="381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n-US" sz="2800" kern="1200" dirty="0"/>
            <a:t>Goal</a:t>
          </a:r>
        </a:p>
      </dsp:txBody>
      <dsp:txXfrm>
        <a:off x="3814620" y="1397277"/>
        <a:ext cx="2863339" cy="725883"/>
      </dsp:txXfrm>
    </dsp:sp>
    <dsp:sp modelId="{08F25AE8-40ED-4A59-B124-1237E672458A}">
      <dsp:nvSpPr>
        <dsp:cNvPr id="0" name=""/>
        <dsp:cNvSpPr/>
      </dsp:nvSpPr>
      <dsp:spPr>
        <a:xfrm>
          <a:off x="3775352" y="2262981"/>
          <a:ext cx="2941875" cy="804419"/>
        </a:xfrm>
        <a:prstGeom prst="round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50800" dist="381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n-US" sz="2800" kern="1200" dirty="0"/>
            <a:t>Objectives</a:t>
          </a:r>
        </a:p>
      </dsp:txBody>
      <dsp:txXfrm>
        <a:off x="3814620" y="2302249"/>
        <a:ext cx="2863339" cy="725883"/>
      </dsp:txXfrm>
    </dsp:sp>
    <dsp:sp modelId="{587CE956-CDC1-4115-8731-DD4961AB3757}">
      <dsp:nvSpPr>
        <dsp:cNvPr id="0" name=""/>
        <dsp:cNvSpPr/>
      </dsp:nvSpPr>
      <dsp:spPr>
        <a:xfrm>
          <a:off x="3775352" y="3167953"/>
          <a:ext cx="2941875" cy="804419"/>
        </a:xfrm>
        <a:prstGeom prst="round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50800" dist="381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n-US" sz="2800" kern="1200" dirty="0"/>
            <a:t>Overview</a:t>
          </a:r>
        </a:p>
      </dsp:txBody>
      <dsp:txXfrm>
        <a:off x="3814620" y="3207221"/>
        <a:ext cx="2863339" cy="725883"/>
      </dsp:txXfrm>
    </dsp:sp>
  </dsp:spTree>
</dsp:drawing>
</file>

<file path=ppt/diagrams/layout1.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1BA62C8-0281-4C66-9040-D47EEEC42017}" type="datetimeFigureOut">
              <a:rPr lang="en-US" smtClean="0"/>
              <a:pPr/>
              <a:t>11/27/2018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5B7BD3A-AAFB-468D-B2A0-27113ED9B02D}" type="slidenum">
              <a:rPr lang="en-US" smtClean="0"/>
              <a:pPr/>
              <a:t>‹#›</a:t>
            </a:fld>
            <a:endParaRPr lang="en-US"/>
          </a:p>
        </p:txBody>
      </p:sp>
    </p:spTree>
    <p:extLst>
      <p:ext uri="{BB962C8B-B14F-4D97-AF65-F5344CB8AC3E}">
        <p14:creationId xmlns:p14="http://schemas.microsoft.com/office/powerpoint/2010/main" val="27179780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247E109-C1A7-4C1B-A721-1CCC04740722}"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596652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5B7BD3A-AAFB-468D-B2A0-27113ED9B02D}" type="slidenum">
              <a:rPr lang="en-US" smtClean="0"/>
              <a:pPr/>
              <a:t>3</a:t>
            </a:fld>
            <a:endParaRPr lang="en-US"/>
          </a:p>
        </p:txBody>
      </p:sp>
    </p:spTree>
    <p:extLst>
      <p:ext uri="{BB962C8B-B14F-4D97-AF65-F5344CB8AC3E}">
        <p14:creationId xmlns:p14="http://schemas.microsoft.com/office/powerpoint/2010/main" val="39440896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247E109-C1A7-4C1B-A721-1CCC04740722}" type="slidenum">
              <a:rPr lang="en-US" smtClean="0"/>
              <a:t>5</a:t>
            </a:fld>
            <a:endParaRPr lang="en-US"/>
          </a:p>
        </p:txBody>
      </p:sp>
    </p:spTree>
    <p:extLst>
      <p:ext uri="{BB962C8B-B14F-4D97-AF65-F5344CB8AC3E}">
        <p14:creationId xmlns:p14="http://schemas.microsoft.com/office/powerpoint/2010/main" val="29191347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To allow for more inclusive, local regional and nationally relevant data for informed decision making.</a:t>
            </a:r>
          </a:p>
        </p:txBody>
      </p:sp>
      <p:sp>
        <p:nvSpPr>
          <p:cNvPr id="4" name="Slide Number Placeholder 3"/>
          <p:cNvSpPr>
            <a:spLocks noGrp="1"/>
          </p:cNvSpPr>
          <p:nvPr>
            <p:ph type="sldNum" sz="quarter" idx="10"/>
          </p:nvPr>
        </p:nvSpPr>
        <p:spPr/>
        <p:txBody>
          <a:bodyPr/>
          <a:lstStyle/>
          <a:p>
            <a:fld id="{95B7BD3A-AAFB-468D-B2A0-27113ED9B02D}" type="slidenum">
              <a:rPr lang="en-US" smtClean="0"/>
              <a:pPr/>
              <a:t>10</a:t>
            </a:fld>
            <a:endParaRPr lang="en-US"/>
          </a:p>
        </p:txBody>
      </p:sp>
    </p:spTree>
    <p:extLst>
      <p:ext uri="{BB962C8B-B14F-4D97-AF65-F5344CB8AC3E}">
        <p14:creationId xmlns:p14="http://schemas.microsoft.com/office/powerpoint/2010/main" val="31817643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Specimens are submitted to the diagnostic laboratory for organism ID and AST. The diagnostic laboratory returns results to clinicians and hospital AMR stakeholders. ID/AST data is transmitted to the NMRL for quality checks. The NMRL transmits the data to the central data warehouse and together with the National AMR Secretariat, generates reports, guides national policy and reports aggregated data to WHO</a:t>
            </a:r>
          </a:p>
          <a:p>
            <a:endParaRPr lang="en-US" dirty="0"/>
          </a:p>
        </p:txBody>
      </p:sp>
      <p:sp>
        <p:nvSpPr>
          <p:cNvPr id="4" name="Slide Number Placeholder 3"/>
          <p:cNvSpPr>
            <a:spLocks noGrp="1"/>
          </p:cNvSpPr>
          <p:nvPr>
            <p:ph type="sldNum" sz="quarter" idx="10"/>
          </p:nvPr>
        </p:nvSpPr>
        <p:spPr/>
        <p:txBody>
          <a:bodyPr/>
          <a:lstStyle/>
          <a:p>
            <a:fld id="{95B7BD3A-AAFB-468D-B2A0-27113ED9B02D}" type="slidenum">
              <a:rPr lang="en-US" smtClean="0"/>
              <a:pPr/>
              <a:t>12</a:t>
            </a:fld>
            <a:endParaRPr lang="en-US"/>
          </a:p>
        </p:txBody>
      </p:sp>
    </p:spTree>
    <p:extLst>
      <p:ext uri="{BB962C8B-B14F-4D97-AF65-F5344CB8AC3E}">
        <p14:creationId xmlns:p14="http://schemas.microsoft.com/office/powerpoint/2010/main" val="28417350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Based on the clinical significance of the pathogen, public health impact, ability to cause disease and WHO priority pathogens</a:t>
            </a:r>
          </a:p>
          <a:p>
            <a:endParaRPr lang="en-US" dirty="0"/>
          </a:p>
        </p:txBody>
      </p:sp>
      <p:sp>
        <p:nvSpPr>
          <p:cNvPr id="4" name="Slide Number Placeholder 3"/>
          <p:cNvSpPr>
            <a:spLocks noGrp="1"/>
          </p:cNvSpPr>
          <p:nvPr>
            <p:ph type="sldNum" sz="quarter" idx="10"/>
          </p:nvPr>
        </p:nvSpPr>
        <p:spPr/>
        <p:txBody>
          <a:bodyPr/>
          <a:lstStyle/>
          <a:p>
            <a:fld id="{95B7BD3A-AAFB-468D-B2A0-27113ED9B02D}" type="slidenum">
              <a:rPr lang="en-US" smtClean="0"/>
              <a:pPr/>
              <a:t>15</a:t>
            </a:fld>
            <a:endParaRPr lang="en-US"/>
          </a:p>
        </p:txBody>
      </p:sp>
    </p:spTree>
    <p:extLst>
      <p:ext uri="{BB962C8B-B14F-4D97-AF65-F5344CB8AC3E}">
        <p14:creationId xmlns:p14="http://schemas.microsoft.com/office/powerpoint/2010/main" val="8637249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Roles and responsibilities, Antimicrobial stewardship  well outlined in the strategy</a:t>
            </a:r>
          </a:p>
        </p:txBody>
      </p:sp>
      <p:sp>
        <p:nvSpPr>
          <p:cNvPr id="4" name="Slide Number Placeholder 3"/>
          <p:cNvSpPr>
            <a:spLocks noGrp="1"/>
          </p:cNvSpPr>
          <p:nvPr>
            <p:ph type="sldNum" sz="quarter" idx="10"/>
          </p:nvPr>
        </p:nvSpPr>
        <p:spPr/>
        <p:txBody>
          <a:bodyPr/>
          <a:lstStyle/>
          <a:p>
            <a:fld id="{95B7BD3A-AAFB-468D-B2A0-27113ED9B02D}" type="slidenum">
              <a:rPr lang="en-US" smtClean="0"/>
              <a:pPr/>
              <a:t>17</a:t>
            </a:fld>
            <a:endParaRPr lang="en-US"/>
          </a:p>
        </p:txBody>
      </p:sp>
    </p:spTree>
    <p:extLst>
      <p:ext uri="{BB962C8B-B14F-4D97-AF65-F5344CB8AC3E}">
        <p14:creationId xmlns:p14="http://schemas.microsoft.com/office/powerpoint/2010/main" val="27095102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ANCC – Antimicrobial data coordinating center</a:t>
            </a:r>
          </a:p>
          <a:p>
            <a:pPr marL="171450" indent="-171450">
              <a:buFont typeface="Arial" panose="020B0604020202020204" pitchFamily="34" charset="0"/>
              <a:buChar char="•"/>
            </a:pPr>
            <a:r>
              <a:rPr lang="en-US" dirty="0"/>
              <a:t>To inform them of the status of AMR in their respective regions/hospitals. </a:t>
            </a:r>
          </a:p>
        </p:txBody>
      </p:sp>
      <p:sp>
        <p:nvSpPr>
          <p:cNvPr id="4" name="Slide Number Placeholder 3"/>
          <p:cNvSpPr>
            <a:spLocks noGrp="1"/>
          </p:cNvSpPr>
          <p:nvPr>
            <p:ph type="sldNum" sz="quarter" idx="10"/>
          </p:nvPr>
        </p:nvSpPr>
        <p:spPr/>
        <p:txBody>
          <a:bodyPr/>
          <a:lstStyle/>
          <a:p>
            <a:fld id="{95B7BD3A-AAFB-468D-B2A0-27113ED9B02D}" type="slidenum">
              <a:rPr lang="en-US" smtClean="0"/>
              <a:pPr/>
              <a:t>18</a:t>
            </a:fld>
            <a:endParaRPr lang="en-US"/>
          </a:p>
        </p:txBody>
      </p:sp>
    </p:spTree>
    <p:extLst>
      <p:ext uri="{BB962C8B-B14F-4D97-AF65-F5344CB8AC3E}">
        <p14:creationId xmlns:p14="http://schemas.microsoft.com/office/powerpoint/2010/main" val="5348747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r>
              <a:rPr lang="en-US"/>
              <a:t>9 May 2016</a:t>
            </a:r>
            <a:endParaRPr lang="en-US" dirty="0"/>
          </a:p>
        </p:txBody>
      </p:sp>
      <p:sp>
        <p:nvSpPr>
          <p:cNvPr id="5" name="Footer Placeholder 4"/>
          <p:cNvSpPr>
            <a:spLocks noGrp="1"/>
          </p:cNvSpPr>
          <p:nvPr>
            <p:ph type="ftr" sz="quarter" idx="11"/>
          </p:nvPr>
        </p:nvSpPr>
        <p:spPr/>
        <p:txBody>
          <a:bodyPr/>
          <a:lstStyle/>
          <a:p>
            <a:r>
              <a:rPr lang="en-US"/>
              <a:t>AMR National Plan – Surveillance and Research</a:t>
            </a:r>
            <a:endParaRPr lang="en-US" dirty="0"/>
          </a:p>
        </p:txBody>
      </p:sp>
      <p:sp>
        <p:nvSpPr>
          <p:cNvPr id="6" name="Slide Number Placeholder 5"/>
          <p:cNvSpPr>
            <a:spLocks noGrp="1"/>
          </p:cNvSpPr>
          <p:nvPr>
            <p:ph type="sldNum" sz="quarter" idx="12"/>
          </p:nvPr>
        </p:nvSpPr>
        <p:spPr/>
        <p:txBody>
          <a:bodyPr/>
          <a:lstStyle/>
          <a:p>
            <a:r>
              <a:rPr lang="en-US"/>
              <a:t>1</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BF7CC72-6E96-47F3-B8CB-D29A192BD0A2}" type="datetimeFigureOut">
              <a:rPr lang="en-US" smtClean="0"/>
              <a:pPr/>
              <a:t>11/27/2018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3F61CA-D348-4DFA-9C08-DFE1DDB4474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BF7CC72-6E96-47F3-B8CB-D29A192BD0A2}" type="datetimeFigureOut">
              <a:rPr lang="en-US" smtClean="0"/>
              <a:pPr/>
              <a:t>11/27/2018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3F61CA-D348-4DFA-9C08-DFE1DDB44743}"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18BD7A83-E2FC-4E8D-AE98-49A632FF612D}" type="datetimeFigureOut">
              <a:rPr lang="en-US" smtClean="0"/>
              <a:pPr/>
              <a:t>11/27/2018</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3F05ABC1-C3D3-4C54-BC73-2BD9CAD6851A}" type="slidenum">
              <a:rPr lang="en-US" smtClean="0"/>
              <a:pPr/>
              <a:t>‹#›</a:t>
            </a:fld>
            <a:endParaRPr lang="en-US"/>
          </a:p>
        </p:txBody>
      </p:sp>
    </p:spTree>
    <p:extLst>
      <p:ext uri="{BB962C8B-B14F-4D97-AF65-F5344CB8AC3E}">
        <p14:creationId xmlns:p14="http://schemas.microsoft.com/office/powerpoint/2010/main" val="2495712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8BD7A83-E2FC-4E8D-AE98-49A632FF612D}" type="datetimeFigureOut">
              <a:rPr lang="en-US" smtClean="0"/>
              <a:pPr/>
              <a:t>11/27/2018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05ABC1-C3D3-4C54-BC73-2BD9CAD6851A}" type="slidenum">
              <a:rPr lang="en-US" smtClean="0"/>
              <a:pPr/>
              <a:t>‹#›</a:t>
            </a:fld>
            <a:endParaRPr lang="en-US"/>
          </a:p>
        </p:txBody>
      </p:sp>
      <p:sp>
        <p:nvSpPr>
          <p:cNvPr id="7" name="Title 6"/>
          <p:cNvSpPr>
            <a:spLocks noGrp="1"/>
          </p:cNvSpPr>
          <p:nvPr>
            <p:ph type="title"/>
          </p:nvPr>
        </p:nvSpPr>
        <p:spPr/>
        <p:txBody>
          <a:bodyPr rtlCol="0"/>
          <a:lstStyle/>
          <a:p>
            <a:r>
              <a:rPr kumimoji="0" lang="en-US"/>
              <a:t>Click to edit Master title style</a:t>
            </a:r>
          </a:p>
        </p:txBody>
      </p:sp>
    </p:spTree>
    <p:extLst>
      <p:ext uri="{BB962C8B-B14F-4D97-AF65-F5344CB8AC3E}">
        <p14:creationId xmlns:p14="http://schemas.microsoft.com/office/powerpoint/2010/main" val="140777308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8BD7A83-E2FC-4E8D-AE98-49A632FF612D}" type="datetimeFigureOut">
              <a:rPr lang="en-US" smtClean="0"/>
              <a:pPr/>
              <a:t>11/27/2018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05ABC1-C3D3-4C54-BC73-2BD9CAD6851A}"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extLst>
      <p:ext uri="{BB962C8B-B14F-4D97-AF65-F5344CB8AC3E}">
        <p14:creationId xmlns:p14="http://schemas.microsoft.com/office/powerpoint/2010/main" val="3873603344"/>
      </p:ext>
    </p:extLst>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8BD7A83-E2FC-4E8D-AE98-49A632FF612D}" type="datetimeFigureOut">
              <a:rPr lang="en-US" smtClean="0"/>
              <a:pPr/>
              <a:t>11/27/2018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05ABC1-C3D3-4C54-BC73-2BD9CAD6851A}" type="slidenum">
              <a:rPr lang="en-US" smtClean="0"/>
              <a:pPr/>
              <a:t>‹#›</a:t>
            </a:fld>
            <a:endParaRPr lang="en-US"/>
          </a:p>
        </p:txBody>
      </p:sp>
      <p:sp>
        <p:nvSpPr>
          <p:cNvPr id="8" name="Title 7"/>
          <p:cNvSpPr>
            <a:spLocks noGrp="1"/>
          </p:cNvSpPr>
          <p:nvPr>
            <p:ph type="title"/>
          </p:nvPr>
        </p:nvSpPr>
        <p:spPr/>
        <p:txBody>
          <a:bodyPr rtlCol="0"/>
          <a:lstStyle/>
          <a:p>
            <a:r>
              <a:rPr kumimoji="0" lang="en-US"/>
              <a:t>Click to edit Master title style</a:t>
            </a:r>
          </a:p>
        </p:txBody>
      </p:sp>
    </p:spTree>
    <p:extLst>
      <p:ext uri="{BB962C8B-B14F-4D97-AF65-F5344CB8AC3E}">
        <p14:creationId xmlns:p14="http://schemas.microsoft.com/office/powerpoint/2010/main" val="1075677455"/>
      </p:ext>
    </p:extLst>
  </p:cSld>
  <p:clrMapOvr>
    <a:overrideClrMapping bg1="dk1" tx1="lt1" bg2="dk2" tx2="lt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8BD7A83-E2FC-4E8D-AE98-49A632FF612D}" type="datetimeFigureOut">
              <a:rPr lang="en-US" smtClean="0"/>
              <a:pPr/>
              <a:t>11/27/2018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F05ABC1-C3D3-4C54-BC73-2BD9CAD6851A}" type="slidenum">
              <a:rPr lang="en-US" smtClean="0"/>
              <a:pPr/>
              <a:t>‹#›</a:t>
            </a:fld>
            <a:endParaRPr lang="en-US"/>
          </a:p>
        </p:txBody>
      </p:sp>
    </p:spTree>
    <p:extLst>
      <p:ext uri="{BB962C8B-B14F-4D97-AF65-F5344CB8AC3E}">
        <p14:creationId xmlns:p14="http://schemas.microsoft.com/office/powerpoint/2010/main" val="311381379"/>
      </p:ext>
    </p:extLst>
  </p:cSld>
  <p:clrMapOvr>
    <a:overrideClrMapping bg1="lt1" tx1="dk1" bg2="lt2" tx2="dk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18BD7A83-E2FC-4E8D-AE98-49A632FF612D}" type="datetimeFigureOut">
              <a:rPr lang="en-US" smtClean="0"/>
              <a:pPr/>
              <a:t>11/27/2018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F05ABC1-C3D3-4C54-BC73-2BD9CAD6851A}" type="slidenum">
              <a:rPr lang="en-US" smtClean="0"/>
              <a:pPr/>
              <a:t>‹#›</a:t>
            </a:fld>
            <a:endParaRPr lang="en-US"/>
          </a:p>
        </p:txBody>
      </p:sp>
      <p:sp>
        <p:nvSpPr>
          <p:cNvPr id="6" name="Title 5"/>
          <p:cNvSpPr>
            <a:spLocks noGrp="1"/>
          </p:cNvSpPr>
          <p:nvPr>
            <p:ph type="title"/>
          </p:nvPr>
        </p:nvSpPr>
        <p:spPr/>
        <p:txBody>
          <a:bodyPr rtlCol="0"/>
          <a:lstStyle/>
          <a:p>
            <a:r>
              <a:rPr kumimoji="0" lang="en-US"/>
              <a:t>Click to edit Master title style</a:t>
            </a:r>
          </a:p>
        </p:txBody>
      </p:sp>
    </p:spTree>
    <p:extLst>
      <p:ext uri="{BB962C8B-B14F-4D97-AF65-F5344CB8AC3E}">
        <p14:creationId xmlns:p14="http://schemas.microsoft.com/office/powerpoint/2010/main" val="3438342892"/>
      </p:ext>
    </p:extLst>
  </p:cSld>
  <p:clrMapOvr>
    <a:overrideClrMapping bg1="dk1" tx1="lt1" bg2="dk2" tx2="lt2" accent1="accent1" accent2="accent2" accent3="accent3" accent4="accent4" accent5="accent5" accent6="accent6" hlink="hlink" folHlink="folHlink"/>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8BD7A83-E2FC-4E8D-AE98-49A632FF612D}" type="datetimeFigureOut">
              <a:rPr lang="en-US" smtClean="0"/>
              <a:pPr/>
              <a:t>11/27/2018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F05ABC1-C3D3-4C54-BC73-2BD9CAD6851A}" type="slidenum">
              <a:rPr lang="en-US" smtClean="0"/>
              <a:pPr/>
              <a:t>‹#›</a:t>
            </a:fld>
            <a:endParaRPr lang="en-US"/>
          </a:p>
        </p:txBody>
      </p:sp>
    </p:spTree>
    <p:extLst>
      <p:ext uri="{BB962C8B-B14F-4D97-AF65-F5344CB8AC3E}">
        <p14:creationId xmlns:p14="http://schemas.microsoft.com/office/powerpoint/2010/main" val="378873707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18BD7A83-E2FC-4E8D-AE98-49A632FF612D}" type="datetimeFigureOut">
              <a:rPr lang="en-US" smtClean="0"/>
              <a:pPr/>
              <a:t>11/27/2018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05ABC1-C3D3-4C54-BC73-2BD9CAD6851A}" type="slidenum">
              <a:rPr lang="en-US" smtClean="0"/>
              <a:pPr/>
              <a:t>‹#›</a:t>
            </a:fld>
            <a:endParaRPr lang="en-US"/>
          </a:p>
        </p:txBody>
      </p:sp>
    </p:spTree>
    <p:extLst>
      <p:ext uri="{BB962C8B-B14F-4D97-AF65-F5344CB8AC3E}">
        <p14:creationId xmlns:p14="http://schemas.microsoft.com/office/powerpoint/2010/main" val="2917983194"/>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BF7CC72-6E96-47F3-B8CB-D29A192BD0A2}" type="datetimeFigureOut">
              <a:rPr lang="en-US" smtClean="0"/>
              <a:pPr/>
              <a:t>11/27/2018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3F61CA-D348-4DFA-9C08-DFE1DDB44743}" type="slidenum">
              <a:rPr lang="en-US" smtClean="0"/>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18BD7A83-E2FC-4E8D-AE98-49A632FF612D}" type="datetimeFigureOut">
              <a:rPr lang="en-US" smtClean="0"/>
              <a:pPr/>
              <a:t>11/27/2018</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3F05ABC1-C3D3-4C54-BC73-2BD9CAD6851A}"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extLst>
      <p:ext uri="{BB962C8B-B14F-4D97-AF65-F5344CB8AC3E}">
        <p14:creationId xmlns:p14="http://schemas.microsoft.com/office/powerpoint/2010/main" val="165733457"/>
      </p:ext>
    </p:extLst>
  </p:cSld>
  <p:clrMapOvr>
    <a:overrideClrMapping bg1="dk1" tx1="lt1" bg2="dk2" tx2="lt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8BD7A83-E2FC-4E8D-AE98-49A632FF612D}" type="datetimeFigureOut">
              <a:rPr lang="en-US" smtClean="0"/>
              <a:pPr/>
              <a:t>11/27/2018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05ABC1-C3D3-4C54-BC73-2BD9CAD6851A}" type="slidenum">
              <a:rPr lang="en-US" smtClean="0"/>
              <a:pPr/>
              <a:t>‹#›</a:t>
            </a:fld>
            <a:endParaRPr lang="en-US"/>
          </a:p>
        </p:txBody>
      </p:sp>
    </p:spTree>
    <p:extLst>
      <p:ext uri="{BB962C8B-B14F-4D97-AF65-F5344CB8AC3E}">
        <p14:creationId xmlns:p14="http://schemas.microsoft.com/office/powerpoint/2010/main" val="169314277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8BD7A83-E2FC-4E8D-AE98-49A632FF612D}" type="datetimeFigureOut">
              <a:rPr lang="en-US" smtClean="0"/>
              <a:pPr/>
              <a:t>11/27/2018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05ABC1-C3D3-4C54-BC73-2BD9CAD6851A}" type="slidenum">
              <a:rPr lang="en-US" smtClean="0"/>
              <a:pPr/>
              <a:t>‹#›</a:t>
            </a:fld>
            <a:endParaRPr lang="en-US"/>
          </a:p>
        </p:txBody>
      </p:sp>
    </p:spTree>
    <p:extLst>
      <p:ext uri="{BB962C8B-B14F-4D97-AF65-F5344CB8AC3E}">
        <p14:creationId xmlns:p14="http://schemas.microsoft.com/office/powerpoint/2010/main" val="20686335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BF7CC72-6E96-47F3-B8CB-D29A192BD0A2}" type="datetimeFigureOut">
              <a:rPr lang="en-US" smtClean="0"/>
              <a:pPr/>
              <a:t>11/27/2018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3F61CA-D348-4DFA-9C08-DFE1DDB44743}"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BF7CC72-6E96-47F3-B8CB-D29A192BD0A2}" type="datetimeFigureOut">
              <a:rPr lang="en-US" smtClean="0"/>
              <a:pPr/>
              <a:t>11/27/2018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3F61CA-D348-4DFA-9C08-DFE1DDB44743}"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BF7CC72-6E96-47F3-B8CB-D29A192BD0A2}" type="datetimeFigureOut">
              <a:rPr lang="en-US" smtClean="0"/>
              <a:pPr/>
              <a:t>11/27/2018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33F61CA-D348-4DFA-9C08-DFE1DDB44743}"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BF7CC72-6E96-47F3-B8CB-D29A192BD0A2}" type="datetimeFigureOut">
              <a:rPr lang="en-US" smtClean="0"/>
              <a:pPr/>
              <a:t>11/27/2018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33F61CA-D348-4DFA-9C08-DFE1DDB4474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F7CC72-6E96-47F3-B8CB-D29A192BD0A2}" type="datetimeFigureOut">
              <a:rPr lang="en-US" smtClean="0"/>
              <a:pPr/>
              <a:t>11/27/2018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33F61CA-D348-4DFA-9C08-DFE1DDB4474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BF7CC72-6E96-47F3-B8CB-D29A192BD0A2}" type="datetimeFigureOut">
              <a:rPr lang="en-US" smtClean="0"/>
              <a:pPr/>
              <a:t>11/27/2018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3F61CA-D348-4DFA-9C08-DFE1DDB44743}"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BF7CC72-6E96-47F3-B8CB-D29A192BD0A2}" type="datetimeFigureOut">
              <a:rPr lang="en-US" smtClean="0"/>
              <a:pPr/>
              <a:t>11/27/2018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3F61CA-D348-4DFA-9C08-DFE1DDB44743}"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BF7CC72-6E96-47F3-B8CB-D29A192BD0A2}" type="datetimeFigureOut">
              <a:rPr lang="en-US" smtClean="0"/>
              <a:pPr/>
              <a:t>11/27/2018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33F61CA-D348-4DFA-9C08-DFE1DDB44743}"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18BD7A83-E2FC-4E8D-AE98-49A632FF612D}" type="datetimeFigureOut">
              <a:rPr lang="en-US" smtClean="0"/>
              <a:pPr/>
              <a:t>11/27/2018</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3F05ABC1-C3D3-4C54-BC73-2BD9CAD6851A}" type="slidenum">
              <a:rPr lang="en-US" smtClean="0"/>
              <a:pPr/>
              <a:t>‹#›</a:t>
            </a:fld>
            <a:endParaRPr lang="en-US"/>
          </a:p>
        </p:txBody>
      </p:sp>
    </p:spTree>
    <p:extLst>
      <p:ext uri="{BB962C8B-B14F-4D97-AF65-F5344CB8AC3E}">
        <p14:creationId xmlns:p14="http://schemas.microsoft.com/office/powerpoint/2010/main" val="924705374"/>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1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5C094E4-AEA5-4C41-AAC0-DD3EFC1C8BCB}"/>
              </a:ext>
            </a:extLst>
          </p:cNvPr>
          <p:cNvSpPr>
            <a:spLocks noGrp="1"/>
          </p:cNvSpPr>
          <p:nvPr>
            <p:ph type="title"/>
          </p:nvPr>
        </p:nvSpPr>
        <p:spPr/>
        <p:txBody>
          <a:bodyPr>
            <a:normAutofit fontScale="90000"/>
          </a:bodyPr>
          <a:lstStyle/>
          <a:p>
            <a:r>
              <a:rPr lang="en-US" dirty="0"/>
              <a:t>Overview of the Kenya National Surveillance Strategy</a:t>
            </a:r>
          </a:p>
        </p:txBody>
      </p:sp>
      <p:sp>
        <p:nvSpPr>
          <p:cNvPr id="3" name="Content Placeholder 2">
            <a:extLst>
              <a:ext uri="{FF2B5EF4-FFF2-40B4-BE49-F238E27FC236}">
                <a16:creationId xmlns:a16="http://schemas.microsoft.com/office/drawing/2014/main" xmlns="" id="{F7CEBEDC-CEF9-412F-923A-16A6892B7642}"/>
              </a:ext>
            </a:extLst>
          </p:cNvPr>
          <p:cNvSpPr>
            <a:spLocks noGrp="1"/>
          </p:cNvSpPr>
          <p:nvPr>
            <p:ph idx="1"/>
          </p:nvPr>
        </p:nvSpPr>
        <p:spPr>
          <a:xfrm>
            <a:off x="457200" y="5791200"/>
            <a:ext cx="8229600" cy="914400"/>
          </a:xfrm>
        </p:spPr>
        <p:txBody>
          <a:bodyPr>
            <a:normAutofit/>
          </a:bodyPr>
          <a:lstStyle/>
          <a:p>
            <a:pPr marL="0" indent="0" algn="ctr">
              <a:buNone/>
            </a:pPr>
            <a:endParaRPr lang="en-US" dirty="0"/>
          </a:p>
        </p:txBody>
      </p:sp>
      <p:pic>
        <p:nvPicPr>
          <p:cNvPr id="4" name="Content Placeholder 3">
            <a:extLst>
              <a:ext uri="{FF2B5EF4-FFF2-40B4-BE49-F238E27FC236}">
                <a16:creationId xmlns:a16="http://schemas.microsoft.com/office/drawing/2014/main" xmlns="" id="{E1D711AF-A728-46A7-A281-E16967A2DEC3}"/>
              </a:ext>
            </a:extLst>
          </p:cNvPr>
          <p:cNvPicPr>
            <a:picLocks noChangeAspect="1"/>
          </p:cNvPicPr>
          <p:nvPr/>
        </p:nvPicPr>
        <p:blipFill>
          <a:blip r:embed="rId2"/>
          <a:stretch>
            <a:fillRect/>
          </a:stretch>
        </p:blipFill>
        <p:spPr>
          <a:xfrm>
            <a:off x="1981201" y="1547019"/>
            <a:ext cx="4648200" cy="4167981"/>
          </a:xfrm>
          <a:prstGeom prst="rect">
            <a:avLst/>
          </a:prstGeom>
        </p:spPr>
      </p:pic>
    </p:spTree>
    <p:extLst>
      <p:ext uri="{BB962C8B-B14F-4D97-AF65-F5344CB8AC3E}">
        <p14:creationId xmlns:p14="http://schemas.microsoft.com/office/powerpoint/2010/main" val="33167382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295400"/>
          </a:xfrm>
        </p:spPr>
        <p:txBody>
          <a:bodyPr>
            <a:normAutofit fontScale="90000"/>
          </a:bodyPr>
          <a:lstStyle/>
          <a:p>
            <a:r>
              <a:rPr lang="x-none" b="1"/>
              <a:t>OVERVIEW OF STRATEGY</a:t>
            </a:r>
            <a:r>
              <a:rPr lang="en-US" b="1" dirty="0"/>
              <a:t/>
            </a:r>
            <a:br>
              <a:rPr lang="en-US" b="1" dirty="0"/>
            </a:br>
            <a:endParaRPr lang="en-US" dirty="0"/>
          </a:p>
        </p:txBody>
      </p:sp>
      <p:sp>
        <p:nvSpPr>
          <p:cNvPr id="3" name="Content Placeholder 2"/>
          <p:cNvSpPr>
            <a:spLocks noGrp="1"/>
          </p:cNvSpPr>
          <p:nvPr>
            <p:ph idx="1"/>
          </p:nvPr>
        </p:nvSpPr>
        <p:spPr>
          <a:xfrm>
            <a:off x="457200" y="1447800"/>
            <a:ext cx="8229600" cy="5257800"/>
          </a:xfrm>
        </p:spPr>
        <p:txBody>
          <a:bodyPr>
            <a:normAutofit fontScale="55000" lnSpcReduction="20000"/>
          </a:bodyPr>
          <a:lstStyle/>
          <a:p>
            <a:r>
              <a:rPr lang="en-US" sz="5900" dirty="0"/>
              <a:t>AMR surveillance will engage hospitals and public health microbiology laboratories at different levels throughout the public health system</a:t>
            </a:r>
          </a:p>
          <a:p>
            <a:r>
              <a:rPr lang="en-US" sz="5900" dirty="0"/>
              <a:t>Clinical specimens will be routinely collected at the participating hospitals and  submitted to the diagnostic laboratory for organism identification and AST. </a:t>
            </a:r>
          </a:p>
          <a:p>
            <a:endParaRPr lang="en-US" sz="5900" dirty="0"/>
          </a:p>
          <a:p>
            <a:r>
              <a:rPr lang="en-US" sz="5900" dirty="0"/>
              <a:t>Samples targeted are wound swabs, blood, cerebrospinal fluid (CSF), urine, and stool.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x-none" dirty="0"/>
              <a:t>OVERVIEW OF STRATEGY</a:t>
            </a:r>
            <a:r>
              <a:rPr lang="en-US" dirty="0"/>
              <a:t> cont.</a:t>
            </a:r>
          </a:p>
        </p:txBody>
      </p:sp>
      <p:sp>
        <p:nvSpPr>
          <p:cNvPr id="2" name="Content Placeholder 1"/>
          <p:cNvSpPr>
            <a:spLocks noGrp="1"/>
          </p:cNvSpPr>
          <p:nvPr>
            <p:ph idx="1"/>
          </p:nvPr>
        </p:nvSpPr>
        <p:spPr>
          <a:xfrm>
            <a:off x="457200" y="1600200"/>
            <a:ext cx="8229600" cy="4983162"/>
          </a:xfrm>
        </p:spPr>
        <p:txBody>
          <a:bodyPr>
            <a:normAutofit/>
          </a:bodyPr>
          <a:lstStyle/>
          <a:p>
            <a:r>
              <a:rPr lang="en-US" sz="2800" dirty="0"/>
              <a:t>Results will be returned to clinicians, hospital teams including AMR and IPC teams and stored in the laboratory databases. </a:t>
            </a:r>
          </a:p>
          <a:p>
            <a:r>
              <a:rPr lang="en-US" sz="2800" dirty="0"/>
              <a:t>Isolates and ID/AST data will be transmitted to the NMRL for quality checks</a:t>
            </a:r>
          </a:p>
          <a:p>
            <a:r>
              <a:rPr lang="en-US" sz="2800" dirty="0"/>
              <a:t>The AMR Secretariat will generate reports, guide national policy and report aggregated data to hospitals and WHO completing the global component of the surveillance system</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D887BD0-32BD-4C86-BBF5-3FFF02206D3E}"/>
              </a:ext>
            </a:extLst>
          </p:cNvPr>
          <p:cNvSpPr>
            <a:spLocks noGrp="1"/>
          </p:cNvSpPr>
          <p:nvPr>
            <p:ph type="title"/>
          </p:nvPr>
        </p:nvSpPr>
        <p:spPr>
          <a:xfrm>
            <a:off x="457200" y="76200"/>
            <a:ext cx="8229600" cy="655637"/>
          </a:xfrm>
        </p:spPr>
        <p:txBody>
          <a:bodyPr>
            <a:normAutofit fontScale="90000"/>
          </a:bodyPr>
          <a:lstStyle/>
          <a:p>
            <a:r>
              <a:rPr lang="en-US" dirty="0"/>
              <a:t>Data sharing and isolate transmission</a:t>
            </a:r>
          </a:p>
        </p:txBody>
      </p:sp>
      <p:pic>
        <p:nvPicPr>
          <p:cNvPr id="4" name="Picture 1">
            <a:extLst>
              <a:ext uri="{FF2B5EF4-FFF2-40B4-BE49-F238E27FC236}">
                <a16:creationId xmlns:a16="http://schemas.microsoft.com/office/drawing/2014/main" xmlns="" id="{342D8B70-FC7D-45FE-8741-6126E5C9B1CA}"/>
              </a:ext>
            </a:extLst>
          </p:cNvPr>
          <p:cNvPicPr>
            <a:picLocks noGrp="1" noChangeAspect="1" noChangeArrowheads="1"/>
          </p:cNvPicPr>
          <p:nvPr>
            <p:ph idx="1"/>
          </p:nvPr>
        </p:nvPicPr>
        <p:blipFill>
          <a:blip r:embed="rId3" cstate="print"/>
          <a:srcRect/>
          <a:stretch>
            <a:fillRect/>
          </a:stretch>
        </p:blipFill>
        <p:spPr bwMode="auto">
          <a:xfrm>
            <a:off x="228601" y="731838"/>
            <a:ext cx="8763000" cy="6126162"/>
          </a:xfrm>
          <a:prstGeom prst="rect">
            <a:avLst/>
          </a:prstGeom>
          <a:noFill/>
        </p:spPr>
      </p:pic>
    </p:spTree>
    <p:extLst>
      <p:ext uri="{BB962C8B-B14F-4D97-AF65-F5344CB8AC3E}">
        <p14:creationId xmlns:p14="http://schemas.microsoft.com/office/powerpoint/2010/main" val="34019722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68694BE-F32C-4E26-B397-44B718461F97}"/>
              </a:ext>
            </a:extLst>
          </p:cNvPr>
          <p:cNvSpPr>
            <a:spLocks noGrp="1"/>
          </p:cNvSpPr>
          <p:nvPr>
            <p:ph type="title"/>
          </p:nvPr>
        </p:nvSpPr>
        <p:spPr/>
        <p:txBody>
          <a:bodyPr>
            <a:normAutofit fontScale="90000"/>
          </a:bodyPr>
          <a:lstStyle/>
          <a:p>
            <a:r>
              <a:rPr lang="en-US" dirty="0"/>
              <a:t>Priority Organisms and Antibiotic Sensitivity Testing </a:t>
            </a:r>
          </a:p>
        </p:txBody>
      </p:sp>
      <p:sp>
        <p:nvSpPr>
          <p:cNvPr id="3" name="Content Placeholder 2">
            <a:extLst>
              <a:ext uri="{FF2B5EF4-FFF2-40B4-BE49-F238E27FC236}">
                <a16:creationId xmlns:a16="http://schemas.microsoft.com/office/drawing/2014/main" xmlns="" id="{98B1945A-F0EE-486D-B743-4E2F255487B9}"/>
              </a:ext>
            </a:extLst>
          </p:cNvPr>
          <p:cNvSpPr>
            <a:spLocks noGrp="1"/>
          </p:cNvSpPr>
          <p:nvPr>
            <p:ph idx="1"/>
          </p:nvPr>
        </p:nvSpPr>
        <p:spPr>
          <a:xfrm>
            <a:off x="228600" y="1600200"/>
            <a:ext cx="8763000" cy="5257800"/>
          </a:xfrm>
        </p:spPr>
        <p:txBody>
          <a:bodyPr>
            <a:normAutofit lnSpcReduction="10000"/>
          </a:bodyPr>
          <a:lstStyle/>
          <a:p>
            <a:r>
              <a:rPr lang="en-US" dirty="0"/>
              <a:t>Based on the WHO Global Antimicrobial Resistance Surveillance System (GLASS) and national priorities. </a:t>
            </a:r>
          </a:p>
          <a:p>
            <a:endParaRPr lang="en-US" dirty="0"/>
          </a:p>
          <a:p>
            <a:r>
              <a:rPr lang="en-US" dirty="0"/>
              <a:t>Clinical significance of the pathogen, public health impact, amount of data available /gaps and ease of testing </a:t>
            </a:r>
          </a:p>
          <a:p>
            <a:endParaRPr lang="en-US" dirty="0"/>
          </a:p>
          <a:p>
            <a:r>
              <a:rPr lang="en-US" dirty="0"/>
              <a:t>Antibiotics recommended for testing for each organism are listed </a:t>
            </a:r>
          </a:p>
        </p:txBody>
      </p:sp>
    </p:spTree>
    <p:extLst>
      <p:ext uri="{BB962C8B-B14F-4D97-AF65-F5344CB8AC3E}">
        <p14:creationId xmlns:p14="http://schemas.microsoft.com/office/powerpoint/2010/main" val="10740501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7507970-C886-4E78-AC9E-AF7975710B5B}"/>
              </a:ext>
            </a:extLst>
          </p:cNvPr>
          <p:cNvSpPr>
            <a:spLocks noGrp="1"/>
          </p:cNvSpPr>
          <p:nvPr>
            <p:ph type="title"/>
          </p:nvPr>
        </p:nvSpPr>
        <p:spPr>
          <a:xfrm>
            <a:off x="457200" y="254759"/>
            <a:ext cx="8610600" cy="573502"/>
          </a:xfr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fontScale="90000"/>
          </a:bodyPr>
          <a:lstStyle/>
          <a:p>
            <a:r>
              <a:rPr lang="en-US" dirty="0"/>
              <a:t>Cont.</a:t>
            </a:r>
          </a:p>
        </p:txBody>
      </p:sp>
      <p:sp>
        <p:nvSpPr>
          <p:cNvPr id="3" name="Content Placeholder 2">
            <a:extLst>
              <a:ext uri="{FF2B5EF4-FFF2-40B4-BE49-F238E27FC236}">
                <a16:creationId xmlns:a16="http://schemas.microsoft.com/office/drawing/2014/main" xmlns="" id="{5F52BAA4-F12B-4530-93B8-3E920C23B602}"/>
              </a:ext>
            </a:extLst>
          </p:cNvPr>
          <p:cNvSpPr>
            <a:spLocks noGrp="1"/>
          </p:cNvSpPr>
          <p:nvPr>
            <p:ph idx="1"/>
          </p:nvPr>
        </p:nvSpPr>
        <p:spPr>
          <a:xfrm>
            <a:off x="457200" y="838200"/>
            <a:ext cx="8610600" cy="5745162"/>
          </a:xfr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a:bodyPr>
          <a:lstStyle/>
          <a:p>
            <a:r>
              <a:rPr lang="en-US" dirty="0"/>
              <a:t> Other antibiotics that are commonly prescribed or available for treating infections may be tested</a:t>
            </a:r>
          </a:p>
          <a:p>
            <a:endParaRPr lang="en-US" dirty="0"/>
          </a:p>
          <a:p>
            <a:r>
              <a:rPr lang="en-US" dirty="0"/>
              <a:t> AST will be conducted according to (SOPs) that have been reviewed and harmonized through the NMRL.  </a:t>
            </a:r>
          </a:p>
          <a:p>
            <a:endParaRPr lang="en-US" dirty="0"/>
          </a:p>
          <a:p>
            <a:r>
              <a:rPr lang="en-US" dirty="0"/>
              <a:t>Current Clinical and Laboratory Standard Institute (CLSI) guidelines will be used to interpret resistance</a:t>
            </a:r>
          </a:p>
        </p:txBody>
      </p:sp>
    </p:spTree>
    <p:extLst>
      <p:ext uri="{BB962C8B-B14F-4D97-AF65-F5344CB8AC3E}">
        <p14:creationId xmlns:p14="http://schemas.microsoft.com/office/powerpoint/2010/main" val="27145679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229600" cy="685800"/>
          </a:xfrm>
        </p:spPr>
        <p:txBody>
          <a:bodyPr>
            <a:normAutofit/>
          </a:bodyPr>
          <a:lstStyle/>
          <a:p>
            <a:r>
              <a:rPr lang="en-US" sz="3600" b="1" dirty="0"/>
              <a:t>		</a:t>
            </a:r>
          </a:p>
        </p:txBody>
      </p:sp>
      <p:sp>
        <p:nvSpPr>
          <p:cNvPr id="3" name="Content Placeholder 2"/>
          <p:cNvSpPr>
            <a:spLocks noGrp="1"/>
          </p:cNvSpPr>
          <p:nvPr>
            <p:ph idx="1"/>
          </p:nvPr>
        </p:nvSpPr>
        <p:spPr>
          <a:xfrm>
            <a:off x="381000" y="137160"/>
            <a:ext cx="8229600" cy="548640"/>
          </a:xfrm>
        </p:spPr>
        <p:txBody>
          <a:bodyPr>
            <a:normAutofit/>
          </a:bodyPr>
          <a:lstStyle/>
          <a:p>
            <a:pPr marL="0" indent="0">
              <a:buNone/>
            </a:pPr>
            <a:r>
              <a:rPr lang="en-US" sz="2000" b="1" dirty="0"/>
              <a:t>Target organisms </a:t>
            </a:r>
            <a:endParaRPr lang="en-US" sz="2000" dirty="0"/>
          </a:p>
        </p:txBody>
      </p:sp>
      <p:graphicFrame>
        <p:nvGraphicFramePr>
          <p:cNvPr id="4" name="Table 3"/>
          <p:cNvGraphicFramePr>
            <a:graphicFrameLocks noGrp="1"/>
          </p:cNvGraphicFramePr>
          <p:nvPr>
            <p:extLst>
              <p:ext uri="{D42A27DB-BD31-4B8C-83A1-F6EECF244321}">
                <p14:modId xmlns:p14="http://schemas.microsoft.com/office/powerpoint/2010/main" val="2649803597"/>
              </p:ext>
            </p:extLst>
          </p:nvPr>
        </p:nvGraphicFramePr>
        <p:xfrm>
          <a:off x="304800" y="838200"/>
          <a:ext cx="8610600" cy="5882637"/>
        </p:xfrm>
        <a:graphic>
          <a:graphicData uri="http://schemas.openxmlformats.org/drawingml/2006/table">
            <a:tbl>
              <a:tblPr firstRow="1" bandRow="1">
                <a:tableStyleId>{5C22544A-7EE6-4342-B048-85BDC9FD1C3A}</a:tableStyleId>
              </a:tblPr>
              <a:tblGrid>
                <a:gridCol w="1579927">
                  <a:extLst>
                    <a:ext uri="{9D8B030D-6E8A-4147-A177-3AD203B41FA5}">
                      <a16:colId xmlns:a16="http://schemas.microsoft.com/office/drawing/2014/main" xmlns="" val="20000"/>
                    </a:ext>
                  </a:extLst>
                </a:gridCol>
                <a:gridCol w="7030673">
                  <a:extLst>
                    <a:ext uri="{9D8B030D-6E8A-4147-A177-3AD203B41FA5}">
                      <a16:colId xmlns:a16="http://schemas.microsoft.com/office/drawing/2014/main" xmlns="" val="20001"/>
                    </a:ext>
                  </a:extLst>
                </a:gridCol>
              </a:tblGrid>
              <a:tr h="475562">
                <a:tc>
                  <a:txBody>
                    <a:bodyPr/>
                    <a:lstStyle/>
                    <a:p>
                      <a:r>
                        <a:rPr lang="en-US" sz="1800" dirty="0">
                          <a:latin typeface="+mn-lt"/>
                        </a:rPr>
                        <a:t>Organism </a:t>
                      </a:r>
                    </a:p>
                  </a:txBody>
                  <a:tcPr/>
                </a:tc>
                <a:tc>
                  <a:txBody>
                    <a:bodyPr/>
                    <a:lstStyle/>
                    <a:p>
                      <a:r>
                        <a:rPr lang="en-US" sz="1800" dirty="0">
                          <a:latin typeface="+mn-lt"/>
                        </a:rPr>
                        <a:t>Significance</a:t>
                      </a:r>
                    </a:p>
                  </a:txBody>
                  <a:tcPr/>
                </a:tc>
                <a:extLst>
                  <a:ext uri="{0D108BD9-81ED-4DB2-BD59-A6C34878D82A}">
                    <a16:rowId xmlns:a16="http://schemas.microsoft.com/office/drawing/2014/main" xmlns="" val="10000"/>
                  </a:ext>
                </a:extLst>
              </a:tr>
              <a:tr h="475562">
                <a:tc>
                  <a:txBody>
                    <a:bodyPr/>
                    <a:lstStyle/>
                    <a:p>
                      <a:pPr lvl="0"/>
                      <a:r>
                        <a:rPr lang="en-US" sz="1800" i="1" kern="1200" dirty="0" err="1">
                          <a:solidFill>
                            <a:schemeClr val="dk1"/>
                          </a:solidFill>
                          <a:latin typeface="+mn-lt"/>
                          <a:ea typeface="+mn-ea"/>
                          <a:cs typeface="+mn-cs"/>
                        </a:rPr>
                        <a:t>E.coli</a:t>
                      </a:r>
                      <a:r>
                        <a:rPr lang="en-US" sz="1800" i="1" kern="1200" dirty="0">
                          <a:solidFill>
                            <a:schemeClr val="dk1"/>
                          </a:solidFill>
                          <a:latin typeface="+mn-lt"/>
                          <a:ea typeface="+mn-ea"/>
                          <a:cs typeface="+mn-cs"/>
                        </a:rPr>
                        <a:t> </a:t>
                      </a:r>
                      <a:endParaRPr lang="en-US" sz="1800" dirty="0">
                        <a:latin typeface="+mn-lt"/>
                      </a:endParaRPr>
                    </a:p>
                  </a:txBody>
                  <a:tcPr/>
                </a:tc>
                <a:tc rowSpan="2">
                  <a:txBody>
                    <a:bodyPr/>
                    <a:lstStyle/>
                    <a:p>
                      <a:r>
                        <a:rPr lang="en-US" sz="1800" dirty="0">
                          <a:latin typeface="+mn-lt"/>
                          <a:ea typeface="Calibri"/>
                        </a:rPr>
                        <a:t>both zoonotic, easy to test for in both humans and animals, good indicator organisms, clinically significant and predominant pathogens, both gram positive and negative bacteria</a:t>
                      </a:r>
                      <a:endParaRPr lang="en-US" sz="1800" dirty="0">
                        <a:latin typeface="+mn-lt"/>
                      </a:endParaRPr>
                    </a:p>
                  </a:txBody>
                  <a:tcPr/>
                </a:tc>
                <a:extLst>
                  <a:ext uri="{0D108BD9-81ED-4DB2-BD59-A6C34878D82A}">
                    <a16:rowId xmlns:a16="http://schemas.microsoft.com/office/drawing/2014/main" xmlns="" val="10001"/>
                  </a:ext>
                </a:extLst>
              </a:tr>
              <a:tr h="69705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i="1" kern="1200" dirty="0">
                          <a:solidFill>
                            <a:schemeClr val="dk1"/>
                          </a:solidFill>
                          <a:latin typeface="+mn-lt"/>
                          <a:ea typeface="+mn-ea"/>
                          <a:cs typeface="+mn-cs"/>
                        </a:rPr>
                        <a:t>S. aureus   </a:t>
                      </a:r>
                      <a:endParaRPr lang="en-US" sz="1800" dirty="0">
                        <a:latin typeface="+mn-lt"/>
                      </a:endParaRPr>
                    </a:p>
                  </a:txBody>
                  <a:tcPr/>
                </a:tc>
                <a:tc vMerge="1">
                  <a:txBody>
                    <a:bodyPr/>
                    <a:lstStyle/>
                    <a:p>
                      <a:endParaRPr lang="en-US" dirty="0"/>
                    </a:p>
                  </a:txBody>
                  <a:tcPr/>
                </a:tc>
                <a:extLst>
                  <a:ext uri="{0D108BD9-81ED-4DB2-BD59-A6C34878D82A}">
                    <a16:rowId xmlns:a16="http://schemas.microsoft.com/office/drawing/2014/main" xmlns="" val="10002"/>
                  </a:ext>
                </a:extLst>
              </a:tr>
              <a:tr h="475562">
                <a:tc>
                  <a:txBody>
                    <a:bodyPr/>
                    <a:lstStyle/>
                    <a:p>
                      <a:r>
                        <a:rPr lang="en-US" sz="1800" dirty="0">
                          <a:latin typeface="+mn-lt"/>
                        </a:rPr>
                        <a:t>Salmonella</a:t>
                      </a:r>
                    </a:p>
                  </a:txBody>
                  <a:tcPr/>
                </a:tc>
                <a:tc>
                  <a:txBody>
                    <a:bodyPr/>
                    <a:lstStyle/>
                    <a:p>
                      <a:r>
                        <a:rPr lang="en-US" sz="1800" kern="1200" dirty="0">
                          <a:solidFill>
                            <a:schemeClr val="dk1"/>
                          </a:solidFill>
                          <a:latin typeface="+mn-lt"/>
                          <a:ea typeface="+mn-ea"/>
                          <a:cs typeface="+mn-cs"/>
                        </a:rPr>
                        <a:t>important </a:t>
                      </a:r>
                      <a:r>
                        <a:rPr lang="en-US" sz="1800" kern="1200" dirty="0" err="1">
                          <a:solidFill>
                            <a:schemeClr val="dk1"/>
                          </a:solidFill>
                          <a:latin typeface="+mn-lt"/>
                          <a:ea typeface="+mn-ea"/>
                          <a:cs typeface="+mn-cs"/>
                        </a:rPr>
                        <a:t>diarrhoea</a:t>
                      </a:r>
                      <a:r>
                        <a:rPr lang="en-US" sz="1800" kern="1200" dirty="0">
                          <a:solidFill>
                            <a:schemeClr val="dk1"/>
                          </a:solidFill>
                          <a:latin typeface="+mn-lt"/>
                          <a:ea typeface="+mn-ea"/>
                          <a:cs typeface="+mn-cs"/>
                        </a:rPr>
                        <a:t> and blood pathogen</a:t>
                      </a:r>
                      <a:endParaRPr lang="en-US" sz="1800" dirty="0">
                        <a:latin typeface="+mn-lt"/>
                      </a:endParaRPr>
                    </a:p>
                  </a:txBody>
                  <a:tcPr/>
                </a:tc>
                <a:extLst>
                  <a:ext uri="{0D108BD9-81ED-4DB2-BD59-A6C34878D82A}">
                    <a16:rowId xmlns:a16="http://schemas.microsoft.com/office/drawing/2014/main" xmlns="" val="10003"/>
                  </a:ext>
                </a:extLst>
              </a:tr>
              <a:tr h="475562">
                <a:tc>
                  <a:txBody>
                    <a:bodyPr/>
                    <a:lstStyle/>
                    <a:p>
                      <a:r>
                        <a:rPr lang="en-US" sz="1800" dirty="0" err="1">
                          <a:latin typeface="+mn-lt"/>
                        </a:rPr>
                        <a:t>Shigella</a:t>
                      </a:r>
                      <a:endParaRPr lang="en-US" sz="1800" dirty="0">
                        <a:latin typeface="+mn-lt"/>
                      </a:endParaRPr>
                    </a:p>
                  </a:txBody>
                  <a:tcPr/>
                </a:tc>
                <a:tc>
                  <a:txBody>
                    <a:bodyPr/>
                    <a:lstStyle/>
                    <a:p>
                      <a:r>
                        <a:rPr lang="en-US" sz="1800" kern="1200" dirty="0">
                          <a:solidFill>
                            <a:schemeClr val="dk1"/>
                          </a:solidFill>
                          <a:latin typeface="+mn-lt"/>
                          <a:ea typeface="+mn-ea"/>
                          <a:cs typeface="+mn-cs"/>
                        </a:rPr>
                        <a:t>important </a:t>
                      </a:r>
                      <a:r>
                        <a:rPr lang="en-US" sz="1800" kern="1200" dirty="0" err="1">
                          <a:solidFill>
                            <a:schemeClr val="dk1"/>
                          </a:solidFill>
                          <a:latin typeface="+mn-lt"/>
                          <a:ea typeface="+mn-ea"/>
                          <a:cs typeface="+mn-cs"/>
                        </a:rPr>
                        <a:t>diarrhoeal</a:t>
                      </a:r>
                      <a:r>
                        <a:rPr lang="en-US" sz="1800" kern="1200" dirty="0">
                          <a:solidFill>
                            <a:schemeClr val="dk1"/>
                          </a:solidFill>
                          <a:latin typeface="+mn-lt"/>
                          <a:ea typeface="+mn-ea"/>
                          <a:cs typeface="+mn-cs"/>
                        </a:rPr>
                        <a:t> pathogens)</a:t>
                      </a:r>
                      <a:endParaRPr lang="en-US" sz="1800" dirty="0">
                        <a:latin typeface="+mn-lt"/>
                      </a:endParaRPr>
                    </a:p>
                  </a:txBody>
                  <a:tcPr/>
                </a:tc>
                <a:extLst>
                  <a:ext uri="{0D108BD9-81ED-4DB2-BD59-A6C34878D82A}">
                    <a16:rowId xmlns:a16="http://schemas.microsoft.com/office/drawing/2014/main" xmlns="" val="10004"/>
                  </a:ext>
                </a:extLst>
              </a:tr>
              <a:tr h="820833">
                <a:tc>
                  <a:txBody>
                    <a:bodyPr/>
                    <a:lstStyle/>
                    <a:p>
                      <a:r>
                        <a:rPr lang="en-US" sz="1800" dirty="0">
                          <a:latin typeface="+mn-lt"/>
                        </a:rPr>
                        <a:t>Streptococcus </a:t>
                      </a:r>
                      <a:r>
                        <a:rPr lang="en-US" sz="1800" dirty="0" err="1">
                          <a:latin typeface="+mn-lt"/>
                        </a:rPr>
                        <a:t>pneumoniae</a:t>
                      </a:r>
                      <a:endParaRPr lang="en-US" sz="1800" dirty="0">
                        <a:latin typeface="+mn-lt"/>
                      </a:endParaRPr>
                    </a:p>
                  </a:txBody>
                  <a:tcPr/>
                </a:tc>
                <a:tc>
                  <a:txBody>
                    <a:bodyPr/>
                    <a:lstStyle/>
                    <a:p>
                      <a:pPr lvl="0"/>
                      <a:r>
                        <a:rPr lang="en-US" sz="1800" kern="1200" dirty="0">
                          <a:solidFill>
                            <a:schemeClr val="dk1"/>
                          </a:solidFill>
                          <a:latin typeface="+mn-lt"/>
                          <a:ea typeface="+mn-ea"/>
                          <a:cs typeface="+mn-cs"/>
                        </a:rPr>
                        <a:t>Significant cause of morbidity/mortality in children &lt;5yrs,  under-studied</a:t>
                      </a:r>
                      <a:endParaRPr lang="en-US" sz="1800" dirty="0">
                        <a:latin typeface="+mn-lt"/>
                      </a:endParaRPr>
                    </a:p>
                  </a:txBody>
                  <a:tcPr/>
                </a:tc>
                <a:extLst>
                  <a:ext uri="{0D108BD9-81ED-4DB2-BD59-A6C34878D82A}">
                    <a16:rowId xmlns:a16="http://schemas.microsoft.com/office/drawing/2014/main" xmlns="" val="10005"/>
                  </a:ext>
                </a:extLst>
              </a:tr>
              <a:tr h="820833">
                <a:tc>
                  <a:txBody>
                    <a:bodyPr/>
                    <a:lstStyle/>
                    <a:p>
                      <a:r>
                        <a:rPr lang="en-US" sz="1800" kern="1200" dirty="0">
                          <a:solidFill>
                            <a:schemeClr val="dk1"/>
                          </a:solidFill>
                          <a:latin typeface="+mn-lt"/>
                          <a:ea typeface="+mn-ea"/>
                          <a:cs typeface="+mn-cs"/>
                        </a:rPr>
                        <a:t>Pseudomonas </a:t>
                      </a:r>
                      <a:r>
                        <a:rPr lang="en-US" sz="1800" kern="1200" dirty="0" err="1">
                          <a:solidFill>
                            <a:schemeClr val="dk1"/>
                          </a:solidFill>
                          <a:latin typeface="+mn-lt"/>
                          <a:ea typeface="+mn-ea"/>
                          <a:cs typeface="+mn-cs"/>
                        </a:rPr>
                        <a:t>aeruginosa</a:t>
                      </a:r>
                      <a:r>
                        <a:rPr lang="en-US" sz="1800" kern="1200" dirty="0">
                          <a:solidFill>
                            <a:schemeClr val="dk1"/>
                          </a:solidFill>
                          <a:latin typeface="+mn-lt"/>
                          <a:ea typeface="+mn-ea"/>
                          <a:cs typeface="+mn-cs"/>
                        </a:rPr>
                        <a:t> </a:t>
                      </a:r>
                      <a:endParaRPr lang="en-US" sz="1800" dirty="0">
                        <a:latin typeface="+mn-lt"/>
                      </a:endParaRPr>
                    </a:p>
                  </a:txBody>
                  <a:tcPr/>
                </a:tc>
                <a:tc>
                  <a:txBody>
                    <a:bodyPr/>
                    <a:lstStyle/>
                    <a:p>
                      <a:r>
                        <a:rPr lang="en-US" sz="1800" kern="1200" dirty="0" err="1">
                          <a:solidFill>
                            <a:schemeClr val="dk1"/>
                          </a:solidFill>
                          <a:latin typeface="+mn-lt"/>
                          <a:ea typeface="+mn-ea"/>
                          <a:cs typeface="+mn-cs"/>
                        </a:rPr>
                        <a:t>nosocomial</a:t>
                      </a:r>
                      <a:r>
                        <a:rPr lang="en-US" sz="1800" kern="1200" dirty="0">
                          <a:solidFill>
                            <a:schemeClr val="dk1"/>
                          </a:solidFill>
                          <a:latin typeface="+mn-lt"/>
                          <a:ea typeface="+mn-ea"/>
                          <a:cs typeface="+mn-cs"/>
                        </a:rPr>
                        <a:t> infection ,     cause of mortality in HDU/ ICUs morbidity/mortality,  high MDR</a:t>
                      </a:r>
                      <a:endParaRPr lang="en-US" sz="1800" dirty="0">
                        <a:latin typeface="+mn-lt"/>
                      </a:endParaRPr>
                    </a:p>
                  </a:txBody>
                  <a:tcPr/>
                </a:tc>
                <a:extLst>
                  <a:ext uri="{0D108BD9-81ED-4DB2-BD59-A6C34878D82A}">
                    <a16:rowId xmlns:a16="http://schemas.microsoft.com/office/drawing/2014/main" xmlns="" val="10006"/>
                  </a:ext>
                </a:extLst>
              </a:tr>
              <a:tr h="820833">
                <a:tc>
                  <a:txBody>
                    <a:bodyPr/>
                    <a:lstStyle/>
                    <a:p>
                      <a:r>
                        <a:rPr lang="en-US" sz="1800" kern="1200" dirty="0" err="1">
                          <a:solidFill>
                            <a:schemeClr val="dk1"/>
                          </a:solidFill>
                          <a:latin typeface="+mn-lt"/>
                          <a:ea typeface="+mn-ea"/>
                          <a:cs typeface="+mn-cs"/>
                        </a:rPr>
                        <a:t>Acinetobacter</a:t>
                      </a:r>
                      <a:r>
                        <a:rPr lang="en-US" sz="1800" kern="1200" dirty="0">
                          <a:solidFill>
                            <a:schemeClr val="dk1"/>
                          </a:solidFill>
                          <a:latin typeface="+mn-lt"/>
                          <a:ea typeface="+mn-ea"/>
                          <a:cs typeface="+mn-cs"/>
                        </a:rPr>
                        <a:t> </a:t>
                      </a:r>
                      <a:r>
                        <a:rPr lang="en-US" sz="1800" kern="1200" dirty="0" err="1">
                          <a:solidFill>
                            <a:schemeClr val="dk1"/>
                          </a:solidFill>
                          <a:latin typeface="+mn-lt"/>
                          <a:ea typeface="+mn-ea"/>
                          <a:cs typeface="+mn-cs"/>
                        </a:rPr>
                        <a:t>spp</a:t>
                      </a:r>
                      <a:endParaRPr lang="en-US" sz="1800" dirty="0">
                        <a:latin typeface="+mn-lt"/>
                      </a:endParaRPr>
                    </a:p>
                  </a:txBody>
                  <a:tcPr/>
                </a:tc>
                <a:tc>
                  <a:txBody>
                    <a:bodyPr/>
                    <a:lstStyle/>
                    <a:p>
                      <a:r>
                        <a:rPr lang="en-US" sz="1800" kern="1200" dirty="0" err="1">
                          <a:solidFill>
                            <a:schemeClr val="dk1"/>
                          </a:solidFill>
                          <a:latin typeface="+mn-lt"/>
                          <a:ea typeface="+mn-ea"/>
                          <a:cs typeface="+mn-cs"/>
                        </a:rPr>
                        <a:t>nosocomial</a:t>
                      </a:r>
                      <a:r>
                        <a:rPr lang="en-US" sz="1800" kern="1200" dirty="0">
                          <a:solidFill>
                            <a:schemeClr val="dk1"/>
                          </a:solidFill>
                          <a:latin typeface="+mn-lt"/>
                          <a:ea typeface="+mn-ea"/>
                          <a:cs typeface="+mn-cs"/>
                        </a:rPr>
                        <a:t> infection ,     cause of mortality in HDU/ ICUs morbidity/mortality,  high MDR</a:t>
                      </a:r>
                      <a:endParaRPr lang="en-US" sz="1800" dirty="0">
                        <a:latin typeface="+mn-lt"/>
                      </a:endParaRPr>
                    </a:p>
                  </a:txBody>
                  <a:tcPr/>
                </a:tc>
                <a:extLst>
                  <a:ext uri="{0D108BD9-81ED-4DB2-BD59-A6C34878D82A}">
                    <a16:rowId xmlns:a16="http://schemas.microsoft.com/office/drawing/2014/main" xmlns="" val="10007"/>
                  </a:ext>
                </a:extLst>
              </a:tr>
              <a:tr h="820833">
                <a:tc>
                  <a:txBody>
                    <a:bodyPr/>
                    <a:lstStyle/>
                    <a:p>
                      <a:r>
                        <a:rPr lang="en-US" sz="1800" kern="1200" dirty="0">
                          <a:solidFill>
                            <a:schemeClr val="dk1"/>
                          </a:solidFill>
                          <a:latin typeface="+mn-lt"/>
                          <a:ea typeface="+mn-ea"/>
                          <a:cs typeface="+mn-cs"/>
                        </a:rPr>
                        <a:t> </a:t>
                      </a:r>
                      <a:r>
                        <a:rPr lang="en-US" sz="1800" kern="1200" dirty="0" err="1">
                          <a:solidFill>
                            <a:schemeClr val="dk1"/>
                          </a:solidFill>
                          <a:latin typeface="+mn-lt"/>
                          <a:ea typeface="+mn-ea"/>
                          <a:cs typeface="+mn-cs"/>
                        </a:rPr>
                        <a:t>Klebsiella</a:t>
                      </a:r>
                      <a:r>
                        <a:rPr lang="en-US" sz="1800" kern="1200" dirty="0">
                          <a:solidFill>
                            <a:schemeClr val="dk1"/>
                          </a:solidFill>
                          <a:latin typeface="+mn-lt"/>
                          <a:ea typeface="+mn-ea"/>
                          <a:cs typeface="+mn-cs"/>
                        </a:rPr>
                        <a:t> </a:t>
                      </a:r>
                      <a:r>
                        <a:rPr lang="en-US" sz="1800" kern="1200" dirty="0" err="1">
                          <a:solidFill>
                            <a:schemeClr val="dk1"/>
                          </a:solidFill>
                          <a:latin typeface="+mn-lt"/>
                          <a:ea typeface="+mn-ea"/>
                          <a:cs typeface="+mn-cs"/>
                        </a:rPr>
                        <a:t>spp</a:t>
                      </a:r>
                      <a:endParaRPr lang="en-US" sz="1800" dirty="0">
                        <a:latin typeface="+mn-lt"/>
                      </a:endParaRPr>
                    </a:p>
                  </a:txBody>
                  <a:tcPr/>
                </a:tc>
                <a:tc>
                  <a:txBody>
                    <a:bodyPr/>
                    <a:lstStyle/>
                    <a:p>
                      <a:r>
                        <a:rPr lang="en-US" sz="1800" kern="1200" dirty="0">
                          <a:solidFill>
                            <a:schemeClr val="dk1"/>
                          </a:solidFill>
                          <a:latin typeface="+mn-lt"/>
                          <a:ea typeface="+mn-ea"/>
                          <a:cs typeface="+mn-cs"/>
                        </a:rPr>
                        <a:t>high MDR organism, a predominant cause of infections particularly sepsis and UTI </a:t>
                      </a:r>
                      <a:endParaRPr lang="en-US" sz="1800" dirty="0">
                        <a:latin typeface="+mn-lt"/>
                      </a:endParaRPr>
                    </a:p>
                  </a:txBody>
                  <a:tcPr/>
                </a:tc>
                <a:extLst>
                  <a:ext uri="{0D108BD9-81ED-4DB2-BD59-A6C34878D82A}">
                    <a16:rowId xmlns:a16="http://schemas.microsoft.com/office/drawing/2014/main" xmlns="" val="10008"/>
                  </a:ext>
                </a:extLst>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08BD952-4943-40B3-BC32-14F7AE0DAD1F}"/>
              </a:ext>
            </a:extLst>
          </p:cNvPr>
          <p:cNvSpPr>
            <a:spLocks noGrp="1"/>
          </p:cNvSpPr>
          <p:nvPr>
            <p:ph type="title"/>
          </p:nvPr>
        </p:nvSpPr>
        <p:spPr>
          <a:xfrm>
            <a:off x="457200" y="274638"/>
            <a:ext cx="8229600" cy="563562"/>
          </a:xfrm>
        </p:spPr>
        <p:txBody>
          <a:bodyPr>
            <a:normAutofit fontScale="90000"/>
          </a:bodyPr>
          <a:lstStyle/>
          <a:p>
            <a:r>
              <a:rPr lang="en-US" b="1" dirty="0"/>
              <a:t>Implementation strategy</a:t>
            </a:r>
            <a:endParaRPr lang="en-US" dirty="0"/>
          </a:p>
        </p:txBody>
      </p:sp>
      <p:sp>
        <p:nvSpPr>
          <p:cNvPr id="3" name="Content Placeholder 2">
            <a:extLst>
              <a:ext uri="{FF2B5EF4-FFF2-40B4-BE49-F238E27FC236}">
                <a16:creationId xmlns:a16="http://schemas.microsoft.com/office/drawing/2014/main" xmlns="" id="{D231D875-B485-4DAA-93D9-4CE853612D3E}"/>
              </a:ext>
            </a:extLst>
          </p:cNvPr>
          <p:cNvSpPr>
            <a:spLocks noGrp="1"/>
          </p:cNvSpPr>
          <p:nvPr>
            <p:ph idx="1"/>
          </p:nvPr>
        </p:nvSpPr>
        <p:spPr>
          <a:xfrm>
            <a:off x="457200" y="990600"/>
            <a:ext cx="8229600" cy="5791200"/>
          </a:xfrm>
        </p:spPr>
        <p:txBody>
          <a:bodyPr>
            <a:normAutofit/>
          </a:bodyPr>
          <a:lstStyle/>
          <a:p>
            <a:pPr marL="0" indent="0">
              <a:buNone/>
            </a:pPr>
            <a:r>
              <a:rPr lang="en-US" dirty="0"/>
              <a:t>Baseline survey will be conducted in all potential laboratories using a standard assessment checklist to assess the following: </a:t>
            </a:r>
          </a:p>
          <a:p>
            <a:pPr marL="0" indent="0">
              <a:buNone/>
            </a:pPr>
            <a:r>
              <a:rPr lang="en-US" dirty="0"/>
              <a:t>• Willingness to participate</a:t>
            </a:r>
          </a:p>
          <a:p>
            <a:pPr marL="0" indent="0">
              <a:buNone/>
            </a:pPr>
            <a:r>
              <a:rPr lang="en-US" dirty="0"/>
              <a:t> • Adequate physical infrastructure and  equipment</a:t>
            </a:r>
          </a:p>
          <a:p>
            <a:pPr marL="0" indent="0">
              <a:buNone/>
            </a:pPr>
            <a:r>
              <a:rPr lang="en-US" dirty="0"/>
              <a:t> • Existing laboratory / human capacity</a:t>
            </a:r>
          </a:p>
          <a:p>
            <a:pPr marL="0" indent="0">
              <a:buNone/>
            </a:pPr>
            <a:r>
              <a:rPr lang="en-US" dirty="0"/>
              <a:t> • Microbiology expertise among laboratory staff</a:t>
            </a:r>
          </a:p>
          <a:p>
            <a:pPr marL="0" indent="0">
              <a:buNone/>
            </a:pPr>
            <a:r>
              <a:rPr lang="en-US" dirty="0"/>
              <a:t> </a:t>
            </a:r>
          </a:p>
        </p:txBody>
      </p:sp>
    </p:spTree>
    <p:extLst>
      <p:ext uri="{BB962C8B-B14F-4D97-AF65-F5344CB8AC3E}">
        <p14:creationId xmlns:p14="http://schemas.microsoft.com/office/powerpoint/2010/main" val="13311646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B074CB0-D43A-43A5-B194-8B6E6622C4C4}"/>
              </a:ext>
            </a:extLst>
          </p:cNvPr>
          <p:cNvSpPr>
            <a:spLocks noGrp="1"/>
          </p:cNvSpPr>
          <p:nvPr>
            <p:ph type="title"/>
          </p:nvPr>
        </p:nvSpPr>
        <p:spPr/>
        <p:txBody>
          <a:bodyPr/>
          <a:lstStyle/>
          <a:p>
            <a:r>
              <a:rPr lang="en-US" dirty="0"/>
              <a:t>Cont.</a:t>
            </a:r>
          </a:p>
        </p:txBody>
      </p:sp>
      <p:sp>
        <p:nvSpPr>
          <p:cNvPr id="3" name="Content Placeholder 2">
            <a:extLst>
              <a:ext uri="{FF2B5EF4-FFF2-40B4-BE49-F238E27FC236}">
                <a16:creationId xmlns:a16="http://schemas.microsoft.com/office/drawing/2014/main" xmlns="" id="{87DE313D-AA4F-42D6-8985-04D6DAA1FCFC}"/>
              </a:ext>
            </a:extLst>
          </p:cNvPr>
          <p:cNvSpPr>
            <a:spLocks noGrp="1"/>
          </p:cNvSpPr>
          <p:nvPr>
            <p:ph idx="1"/>
          </p:nvPr>
        </p:nvSpPr>
        <p:spPr/>
        <p:txBody>
          <a:bodyPr/>
          <a:lstStyle/>
          <a:p>
            <a:r>
              <a:rPr lang="en-US" dirty="0"/>
              <a:t>Patient populations (i.e. in-patient admissions and out-patient attendance)</a:t>
            </a:r>
          </a:p>
          <a:p>
            <a:pPr marL="0" indent="0">
              <a:buNone/>
            </a:pPr>
            <a:r>
              <a:rPr lang="en-US" dirty="0"/>
              <a:t>  </a:t>
            </a:r>
          </a:p>
          <a:p>
            <a:r>
              <a:rPr lang="en-US" dirty="0"/>
              <a:t>Minimum system requirements for the Laboratory Information Management System  </a:t>
            </a:r>
          </a:p>
          <a:p>
            <a:endParaRPr lang="en-US" dirty="0"/>
          </a:p>
          <a:p>
            <a:pPr marL="0" indent="0">
              <a:buNone/>
            </a:pPr>
            <a:r>
              <a:rPr lang="en-US" dirty="0">
                <a:solidFill>
                  <a:srgbClr val="FF0000"/>
                </a:solidFill>
              </a:rPr>
              <a:t>Capacity will be built in the laboratory based on the outcomes of the assessments</a:t>
            </a:r>
          </a:p>
        </p:txBody>
      </p:sp>
    </p:spTree>
    <p:extLst>
      <p:ext uri="{BB962C8B-B14F-4D97-AF65-F5344CB8AC3E}">
        <p14:creationId xmlns:p14="http://schemas.microsoft.com/office/powerpoint/2010/main" val="30874832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BAC7330-2B24-4967-B561-38963C5908A2}"/>
              </a:ext>
            </a:extLst>
          </p:cNvPr>
          <p:cNvSpPr>
            <a:spLocks noGrp="1"/>
          </p:cNvSpPr>
          <p:nvPr>
            <p:ph type="title"/>
          </p:nvPr>
        </p:nvSpPr>
        <p:spPr/>
        <p:txBody>
          <a:bodyPr/>
          <a:lstStyle/>
          <a:p>
            <a:r>
              <a:rPr lang="en-US" dirty="0"/>
              <a:t>Data management</a:t>
            </a:r>
          </a:p>
        </p:txBody>
      </p:sp>
      <p:sp>
        <p:nvSpPr>
          <p:cNvPr id="3" name="Content Placeholder 2">
            <a:extLst>
              <a:ext uri="{FF2B5EF4-FFF2-40B4-BE49-F238E27FC236}">
                <a16:creationId xmlns:a16="http://schemas.microsoft.com/office/drawing/2014/main" xmlns="" id="{CBBA379F-6AFE-410E-AAE5-E0948FF293B3}"/>
              </a:ext>
            </a:extLst>
          </p:cNvPr>
          <p:cNvSpPr>
            <a:spLocks noGrp="1"/>
          </p:cNvSpPr>
          <p:nvPr>
            <p:ph idx="1"/>
          </p:nvPr>
        </p:nvSpPr>
        <p:spPr/>
        <p:txBody>
          <a:bodyPr>
            <a:normAutofit/>
          </a:bodyPr>
          <a:lstStyle/>
          <a:p>
            <a:r>
              <a:rPr lang="en-US" dirty="0"/>
              <a:t>AMR surveillance data will be managed, analyzed and reports generated under the guidance of the ANCC. </a:t>
            </a:r>
          </a:p>
          <a:p>
            <a:r>
              <a:rPr lang="en-US" dirty="0"/>
              <a:t>Data summaries and trends will be prepared bi-annually or annually and made accessible to county and national level</a:t>
            </a:r>
          </a:p>
          <a:p>
            <a:r>
              <a:rPr lang="en-US" dirty="0"/>
              <a:t>Data will also be configured to feed into the WHONET/GLASS network for global reports </a:t>
            </a:r>
          </a:p>
        </p:txBody>
      </p:sp>
    </p:spTree>
    <p:extLst>
      <p:ext uri="{BB962C8B-B14F-4D97-AF65-F5344CB8AC3E}">
        <p14:creationId xmlns:p14="http://schemas.microsoft.com/office/powerpoint/2010/main" val="23127565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838200"/>
          </a:xfrm>
        </p:spPr>
        <p:txBody>
          <a:bodyPr>
            <a:normAutofit/>
          </a:bodyPr>
          <a:lstStyle/>
          <a:p>
            <a:r>
              <a:rPr lang="en-US" b="1" dirty="0"/>
              <a:t>	</a:t>
            </a:r>
            <a:r>
              <a:rPr lang="x-none" b="1" dirty="0"/>
              <a:t>Monitoring and evaluation</a:t>
            </a:r>
            <a:endParaRPr lang="en-US" dirty="0"/>
          </a:p>
        </p:txBody>
      </p:sp>
      <p:sp>
        <p:nvSpPr>
          <p:cNvPr id="3" name="Content Placeholder 2"/>
          <p:cNvSpPr>
            <a:spLocks noGrp="1"/>
          </p:cNvSpPr>
          <p:nvPr>
            <p:ph idx="1"/>
          </p:nvPr>
        </p:nvSpPr>
        <p:spPr/>
        <p:txBody>
          <a:bodyPr>
            <a:normAutofit/>
          </a:bodyPr>
          <a:lstStyle/>
          <a:p>
            <a:endParaRPr lang="en-US" dirty="0"/>
          </a:p>
          <a:p>
            <a:r>
              <a:rPr lang="en-US" dirty="0"/>
              <a:t> M &amp; E tools will be developed to regularly assess the entire surveillance system </a:t>
            </a:r>
          </a:p>
          <a:p>
            <a:r>
              <a:rPr lang="en-US" dirty="0"/>
              <a:t>AMR reports will be generated based on the set of priority indicators</a:t>
            </a:r>
          </a:p>
          <a:p>
            <a:r>
              <a:rPr lang="en-US" dirty="0"/>
              <a:t>Quality assurance checks within the facility to ensure  completeness of AMR data collection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graphicFrame>
        <p:nvGraphicFramePr>
          <p:cNvPr id="5" name="Content Placeholder 4">
            <a:extLst>
              <a:ext uri="{FF2B5EF4-FFF2-40B4-BE49-F238E27FC236}">
                <a16:creationId xmlns:a16="http://schemas.microsoft.com/office/drawing/2014/main" xmlns="" id="{D6FE09DF-3616-4887-AFD7-17D22DA54347}"/>
              </a:ext>
            </a:extLst>
          </p:cNvPr>
          <p:cNvGraphicFramePr>
            <a:graphicFrameLocks noGrp="1"/>
          </p:cNvGraphicFramePr>
          <p:nvPr>
            <p:ph idx="1"/>
            <p:extLst>
              <p:ext uri="{D42A27DB-BD31-4B8C-83A1-F6EECF244321}">
                <p14:modId xmlns:p14="http://schemas.microsoft.com/office/powerpoint/2010/main" val="1599309181"/>
              </p:ext>
            </p:extLst>
          </p:nvPr>
        </p:nvGraphicFramePr>
        <p:xfrm>
          <a:off x="457200" y="1481328"/>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itle 2">
            <a:extLst>
              <a:ext uri="{FF2B5EF4-FFF2-40B4-BE49-F238E27FC236}">
                <a16:creationId xmlns:a16="http://schemas.microsoft.com/office/drawing/2014/main" xmlns="" id="{E05996AA-3B6C-4831-BA07-4598464921D0}"/>
              </a:ext>
            </a:extLst>
          </p:cNvPr>
          <p:cNvSpPr>
            <a:spLocks noGrp="1"/>
          </p:cNvSpPr>
          <p:nvPr>
            <p:ph type="title"/>
          </p:nvPr>
        </p:nvSpPr>
        <p:spPr/>
        <p:txBody>
          <a:bodyPr>
            <a:normAutofit fontScale="90000"/>
          </a:bodyPr>
          <a:lstStyle/>
          <a:p>
            <a:pPr algn="just"/>
            <a:r>
              <a:rPr lang="en-US" dirty="0"/>
              <a:t>Scope:</a:t>
            </a:r>
            <a:br>
              <a:rPr lang="en-US" dirty="0"/>
            </a:br>
            <a:endParaRPr lang="en-US" dirty="0"/>
          </a:p>
        </p:txBody>
      </p:sp>
    </p:spTree>
    <p:extLst>
      <p:ext uri="{BB962C8B-B14F-4D97-AF65-F5344CB8AC3E}">
        <p14:creationId xmlns:p14="http://schemas.microsoft.com/office/powerpoint/2010/main" val="19973836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600200"/>
          </a:xfrm>
        </p:spPr>
        <p:txBody>
          <a:bodyPr>
            <a:normAutofit fontScale="90000"/>
          </a:bodyPr>
          <a:lstStyle/>
          <a:p>
            <a:r>
              <a:rPr lang="en-US" dirty="0"/>
              <a:t>		</a:t>
            </a:r>
            <a:br>
              <a:rPr lang="en-US" dirty="0"/>
            </a:br>
            <a:r>
              <a:rPr lang="en-US" dirty="0"/>
              <a:t/>
            </a:r>
            <a:br>
              <a:rPr lang="en-US" dirty="0"/>
            </a:br>
            <a:r>
              <a:rPr lang="en-US" dirty="0"/>
              <a:t>THANKYOU</a:t>
            </a:r>
            <a:r>
              <a:rPr lang="en-US" altLang="en-US" b="1" dirty="0">
                <a:latin typeface="Times New Roman" panose="02020603050405020304" pitchFamily="18" charset="0"/>
                <a:cs typeface="Times New Roman" panose="02020603050405020304" pitchFamily="18" charset="0"/>
              </a:rPr>
              <a:t> </a:t>
            </a:r>
            <a:br>
              <a:rPr lang="en-US" altLang="en-US" b="1" dirty="0">
                <a:latin typeface="Times New Roman" panose="02020603050405020304" pitchFamily="18" charset="0"/>
                <a:cs typeface="Times New Roman" panose="02020603050405020304" pitchFamily="18" charset="0"/>
              </a:rPr>
            </a:br>
            <a:r>
              <a:rPr lang="en-US" dirty="0"/>
              <a:t/>
            </a:r>
            <a:br>
              <a:rPr lang="en-US" dirty="0"/>
            </a:br>
            <a:r>
              <a:rPr lang="en-US" altLang="en-US" b="1" dirty="0">
                <a:latin typeface="Times New Roman" panose="02020603050405020304" pitchFamily="18" charset="0"/>
                <a:cs typeface="Times New Roman" panose="02020603050405020304" pitchFamily="18" charset="0"/>
              </a:rPr>
              <a:t>Questions?</a:t>
            </a:r>
            <a:endParaRPr lang="en-US" dirty="0"/>
          </a:p>
        </p:txBody>
      </p:sp>
      <p:pic>
        <p:nvPicPr>
          <p:cNvPr id="4" name="Picture 5" descr="MCj04348590000[1]"/>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714750" y="3276600"/>
            <a:ext cx="1714500" cy="198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9" descr="MCj0407734000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449128" y="3276600"/>
            <a:ext cx="804862"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sz="4000" b="1" dirty="0"/>
              <a:t>TWG Members </a:t>
            </a:r>
            <a:r>
              <a:rPr lang="en-US" dirty="0"/>
              <a:t/>
            </a:r>
            <a:br>
              <a:rPr lang="en-US" dirty="0"/>
            </a:br>
            <a:endParaRPr lang="en-US" dirty="0"/>
          </a:p>
        </p:txBody>
      </p:sp>
      <p:sp>
        <p:nvSpPr>
          <p:cNvPr id="4" name="Content Placeholder 3"/>
          <p:cNvSpPr>
            <a:spLocks noGrp="1"/>
          </p:cNvSpPr>
          <p:nvPr>
            <p:ph idx="1"/>
          </p:nvPr>
        </p:nvSpPr>
        <p:spPr>
          <a:xfrm>
            <a:off x="533400" y="1371600"/>
            <a:ext cx="8229600" cy="5029200"/>
          </a:xfrm>
        </p:spPr>
        <p:txBody>
          <a:bodyPr>
            <a:normAutofit lnSpcReduction="10000"/>
          </a:bodyPr>
          <a:lstStyle/>
          <a:p>
            <a:pPr marL="514350" lvl="0" indent="-514350">
              <a:buFont typeface="+mj-lt"/>
              <a:buAutoNum type="arabicPeriod"/>
            </a:pPr>
            <a:r>
              <a:rPr lang="en-US" b="1" dirty="0"/>
              <a:t>Prof. Lilly </a:t>
            </a:r>
            <a:r>
              <a:rPr lang="en-US" b="1" dirty="0" err="1"/>
              <a:t>Bebora</a:t>
            </a:r>
            <a:r>
              <a:rPr lang="en-US" b="1" dirty="0"/>
              <a:t>  </a:t>
            </a:r>
            <a:r>
              <a:rPr lang="en-US" dirty="0"/>
              <a:t>-  University of Nairobi  Veterinary Dept   </a:t>
            </a:r>
          </a:p>
          <a:p>
            <a:pPr marL="514350" lvl="0" indent="-514350">
              <a:buFont typeface="+mj-lt"/>
              <a:buAutoNum type="arabicPeriod"/>
            </a:pPr>
            <a:r>
              <a:rPr lang="en-US" b="1" dirty="0"/>
              <a:t>Susan </a:t>
            </a:r>
            <a:r>
              <a:rPr lang="en-US" b="1" dirty="0" err="1"/>
              <a:t>Githii</a:t>
            </a:r>
            <a:r>
              <a:rPr lang="en-US" b="1" dirty="0"/>
              <a:t>  </a:t>
            </a:r>
            <a:r>
              <a:rPr lang="en-US" dirty="0"/>
              <a:t>-  National Public Health Labs   </a:t>
            </a:r>
          </a:p>
          <a:p>
            <a:pPr marL="514350" lvl="0" indent="-514350">
              <a:buFont typeface="+mj-lt"/>
              <a:buAutoNum type="arabicPeriod"/>
            </a:pPr>
            <a:r>
              <a:rPr lang="en-US" b="1" dirty="0"/>
              <a:t>Dr. </a:t>
            </a:r>
            <a:r>
              <a:rPr lang="en-US" b="1" dirty="0" err="1"/>
              <a:t>Nyawira</a:t>
            </a:r>
            <a:r>
              <a:rPr lang="en-US" b="1" dirty="0"/>
              <a:t> </a:t>
            </a:r>
            <a:r>
              <a:rPr lang="en-US" b="1" dirty="0" err="1"/>
              <a:t>Kamau</a:t>
            </a:r>
            <a:r>
              <a:rPr lang="en-US" b="1" dirty="0"/>
              <a:t>  </a:t>
            </a:r>
            <a:r>
              <a:rPr lang="en-US" dirty="0"/>
              <a:t>-  Medical Adviser, GlaxoSmithKline (GSK)  </a:t>
            </a:r>
          </a:p>
          <a:p>
            <a:pPr marL="514350" lvl="0" indent="-514350">
              <a:buFont typeface="+mj-lt"/>
              <a:buAutoNum type="arabicPeriod"/>
            </a:pPr>
            <a:r>
              <a:rPr lang="en-US" b="1" dirty="0"/>
              <a:t>Prof. </a:t>
            </a:r>
            <a:r>
              <a:rPr lang="en-US" b="1" dirty="0" err="1"/>
              <a:t>Revathi</a:t>
            </a:r>
            <a:r>
              <a:rPr lang="en-US" b="1" dirty="0"/>
              <a:t>  </a:t>
            </a:r>
            <a:r>
              <a:rPr lang="en-US" dirty="0"/>
              <a:t>-  Aga Khan University Hospital   </a:t>
            </a:r>
          </a:p>
          <a:p>
            <a:pPr marL="514350" lvl="0" indent="-514350">
              <a:buFont typeface="+mj-lt"/>
              <a:buAutoNum type="arabicPeriod"/>
            </a:pPr>
            <a:r>
              <a:rPr lang="en-US" b="1" dirty="0"/>
              <a:t>Dr. Margaret Mbuchi   </a:t>
            </a:r>
            <a:r>
              <a:rPr lang="en-US" dirty="0"/>
              <a:t>- Kenya Medical Research Institute </a:t>
            </a:r>
          </a:p>
          <a:p>
            <a:pPr marL="514350" indent="-514350">
              <a:buFont typeface="+mj-lt"/>
              <a:buAutoNum type="arabicPeriod"/>
            </a:pPr>
            <a:r>
              <a:rPr lang="en-US" b="1" dirty="0"/>
              <a:t>Dr. Lillian Musila </a:t>
            </a:r>
            <a:r>
              <a:rPr lang="en-US" dirty="0"/>
              <a:t>(lead) - Walter Reed Project/KEMRI  </a:t>
            </a:r>
          </a:p>
          <a:p>
            <a:pPr marL="514350" indent="-514350">
              <a:buNone/>
            </a:pPr>
            <a:endParaRPr lang="en-US" sz="2800" dirty="0"/>
          </a:p>
          <a:p>
            <a:pPr marL="514350" indent="-514350">
              <a:buFont typeface="+mj-lt"/>
              <a:buAutoNum type="arabicPeriod"/>
            </a:pP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229600" cy="4843272"/>
          </a:xfrm>
          <a:ln>
            <a:solidFill>
              <a:schemeClr val="tx2">
                <a:lumMod val="60000"/>
                <a:lumOff val="40000"/>
              </a:schemeClr>
            </a:solidFill>
          </a:ln>
        </p:spPr>
        <p:txBody>
          <a:bodyPr>
            <a:normAutofit/>
          </a:bodyPr>
          <a:lstStyle/>
          <a:p>
            <a:pPr>
              <a:buFont typeface="Wingdings" panose="05000000000000000000" pitchFamily="2" charset="2"/>
              <a:buChar char="Ø"/>
            </a:pPr>
            <a:r>
              <a:rPr lang="en-US" sz="2800" dirty="0">
                <a:latin typeface="Times New Roman" panose="02020603050405020304" pitchFamily="18" charset="0"/>
                <a:cs typeface="Times New Roman" pitchFamily="18" charset="0"/>
              </a:rPr>
              <a:t>Antimicrobial resistance (AMR) is emerging as a global health security threat</a:t>
            </a:r>
          </a:p>
          <a:p>
            <a:pPr lvl="0">
              <a:buClr>
                <a:srgbClr val="2DA2BF"/>
              </a:buClr>
            </a:pPr>
            <a:endParaRPr lang="en-US" sz="2800" dirty="0">
              <a:latin typeface="Times New Roman" panose="02020603050405020304" pitchFamily="18" charset="0"/>
              <a:cs typeface="Times New Roman" pitchFamily="18" charset="0"/>
            </a:endParaRPr>
          </a:p>
          <a:p>
            <a:pPr lvl="0">
              <a:buClr>
                <a:srgbClr val="2DA2BF"/>
              </a:buClr>
              <a:buFont typeface="Wingdings" panose="05000000000000000000" pitchFamily="2" charset="2"/>
              <a:buChar char="Ø"/>
            </a:pPr>
            <a:r>
              <a:rPr lang="en-US" sz="2800" dirty="0">
                <a:latin typeface="Times New Roman" panose="02020603050405020304" pitchFamily="18" charset="0"/>
                <a:cs typeface="Times New Roman" pitchFamily="18" charset="0"/>
              </a:rPr>
              <a:t>Alarming rapid global spread of multi-resistant bacteria that resist treatment with existing antimicrobial medicines has been reported. </a:t>
            </a:r>
          </a:p>
          <a:p>
            <a:pPr lvl="0">
              <a:buClr>
                <a:srgbClr val="2DA2BF"/>
              </a:buClr>
            </a:pPr>
            <a:endParaRPr lang="en-US" sz="2800" dirty="0">
              <a:solidFill>
                <a:prstClr val="black"/>
              </a:solidFill>
              <a:latin typeface="Times New Roman" panose="02020603050405020304" pitchFamily="18" charset="0"/>
              <a:cs typeface="Times New Roman" panose="02020603050405020304" pitchFamily="18" charset="0"/>
            </a:endParaRPr>
          </a:p>
          <a:p>
            <a:pPr lvl="0">
              <a:buClr>
                <a:srgbClr val="2DA2BF"/>
              </a:buClr>
              <a:buFont typeface="Wingdings" panose="05000000000000000000" pitchFamily="2" charset="2"/>
              <a:buChar char="Ø"/>
            </a:pPr>
            <a:r>
              <a:rPr lang="en-US" sz="2800" dirty="0">
                <a:solidFill>
                  <a:prstClr val="black"/>
                </a:solidFill>
                <a:latin typeface="Times New Roman" panose="02020603050405020304" pitchFamily="18" charset="0"/>
                <a:cs typeface="Times New Roman" panose="02020603050405020304" pitchFamily="18" charset="0"/>
              </a:rPr>
              <a:t>Routine identification and testing for AMR is not performed by most hospitals hence majority of patients are treated </a:t>
            </a:r>
            <a:r>
              <a:rPr lang="en-US" sz="2800" dirty="0" err="1">
                <a:solidFill>
                  <a:prstClr val="black"/>
                </a:solidFill>
                <a:latin typeface="Times New Roman" panose="02020603050405020304" pitchFamily="18" charset="0"/>
                <a:cs typeface="Times New Roman" panose="02020603050405020304" pitchFamily="18" charset="0"/>
              </a:rPr>
              <a:t>syndromically</a:t>
            </a:r>
            <a:endParaRPr lang="en-US" sz="2800" dirty="0">
              <a:solidFill>
                <a:prstClr val="black"/>
              </a:solidFill>
              <a:latin typeface="Times New Roman" panose="02020603050405020304" pitchFamily="18" charset="0"/>
              <a:cs typeface="Times New Roman" panose="02020603050405020304" pitchFamily="18" charset="0"/>
            </a:endParaRPr>
          </a:p>
          <a:p>
            <a:endParaRPr lang="en-US" sz="3200" dirty="0">
              <a:latin typeface="Times New Roman" pitchFamily="18" charset="0"/>
              <a:cs typeface="Times New Roman" pitchFamily="18" charset="0"/>
            </a:endParaRPr>
          </a:p>
        </p:txBody>
      </p:sp>
      <p:sp>
        <p:nvSpPr>
          <p:cNvPr id="3" name="Title 2"/>
          <p:cNvSpPr>
            <a:spLocks noGrp="1"/>
          </p:cNvSpPr>
          <p:nvPr>
            <p:ph type="title"/>
          </p:nvPr>
        </p:nvSpPr>
        <p:spPr/>
        <p:txBody>
          <a:bodyPr/>
          <a:lstStyle/>
          <a:p>
            <a:pPr algn="ctr"/>
            <a:r>
              <a:rPr lang="en-US" dirty="0"/>
              <a:t>Introduction</a:t>
            </a:r>
          </a:p>
        </p:txBody>
      </p:sp>
    </p:spTree>
    <p:extLst>
      <p:ext uri="{BB962C8B-B14F-4D97-AF65-F5344CB8AC3E}">
        <p14:creationId xmlns:p14="http://schemas.microsoft.com/office/powerpoint/2010/main" val="23236329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xmlns="" id="{4079C250-7E45-4784-BA6F-76442C030CBB}"/>
              </a:ext>
            </a:extLst>
          </p:cNvPr>
          <p:cNvSpPr>
            <a:spLocks noGrp="1"/>
          </p:cNvSpPr>
          <p:nvPr>
            <p:ph idx="1"/>
          </p:nvPr>
        </p:nvSpPr>
        <p:spPr>
          <a:xfrm>
            <a:off x="457200" y="1481328"/>
            <a:ext cx="8229600" cy="5102034"/>
          </a:xfr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lstStyle/>
          <a:p>
            <a:pPr>
              <a:buFont typeface="Wingdings" panose="05000000000000000000" pitchFamily="2" charset="2"/>
              <a:buChar char="Ø"/>
            </a:pPr>
            <a:r>
              <a:rPr lang="en-US" sz="3200" dirty="0">
                <a:latin typeface="Calibri" panose="020F0502020204030204" pitchFamily="34" charset="0"/>
                <a:cs typeface="Calibri" panose="020F0502020204030204" pitchFamily="34" charset="0"/>
              </a:rPr>
              <a:t>Surveillance and research on AMR is dependent on local research, training institutions and private hospitals, with limited systematic and nationwide surveillance</a:t>
            </a:r>
          </a:p>
          <a:p>
            <a:pPr>
              <a:buFont typeface="Wingdings" panose="05000000000000000000" pitchFamily="2" charset="2"/>
              <a:buChar char="Ø"/>
            </a:pPr>
            <a:endParaRPr lang="en-US" sz="3200" dirty="0">
              <a:latin typeface="Calibri" panose="020F0502020204030204" pitchFamily="34" charset="0"/>
              <a:cs typeface="Calibri" panose="020F0502020204030204" pitchFamily="34" charset="0"/>
            </a:endParaRPr>
          </a:p>
          <a:p>
            <a:pPr>
              <a:buFont typeface="Wingdings" panose="05000000000000000000" pitchFamily="2" charset="2"/>
              <a:buChar char="Ø"/>
            </a:pPr>
            <a:r>
              <a:rPr lang="en-US" sz="3200" dirty="0">
                <a:latin typeface="Calibri" panose="020F0502020204030204" pitchFamily="34" charset="0"/>
                <a:cs typeface="Calibri" panose="020F0502020204030204" pitchFamily="34" charset="0"/>
              </a:rPr>
              <a:t>All this available data is not readily available for public health consumption and application for policy decisions. </a:t>
            </a:r>
          </a:p>
          <a:p>
            <a:endParaRPr lang="en-US" dirty="0"/>
          </a:p>
        </p:txBody>
      </p:sp>
      <p:sp>
        <p:nvSpPr>
          <p:cNvPr id="3" name="Title 2">
            <a:extLst>
              <a:ext uri="{FF2B5EF4-FFF2-40B4-BE49-F238E27FC236}">
                <a16:creationId xmlns:a16="http://schemas.microsoft.com/office/drawing/2014/main" xmlns="" id="{C9147897-1C73-4BF7-A969-7269EAF385B4}"/>
              </a:ext>
            </a:extLst>
          </p:cNvPr>
          <p:cNvSpPr>
            <a:spLocks noGrp="1"/>
          </p:cNvSpPr>
          <p:nvPr>
            <p:ph type="title"/>
          </p:nvPr>
        </p:nvSpPr>
        <p:spPr/>
        <p:txBody>
          <a:bodyPr/>
          <a:lstStyle/>
          <a:p>
            <a:r>
              <a:rPr lang="en-US" dirty="0"/>
              <a:t>Cont.</a:t>
            </a:r>
          </a:p>
        </p:txBody>
      </p:sp>
    </p:spTree>
    <p:extLst>
      <p:ext uri="{BB962C8B-B14F-4D97-AF65-F5344CB8AC3E}">
        <p14:creationId xmlns:p14="http://schemas.microsoft.com/office/powerpoint/2010/main" val="6286714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xmlns="" id="{2B366602-2E40-47A5-946D-BA77C5CD305A}"/>
              </a:ext>
            </a:extLst>
          </p:cNvPr>
          <p:cNvSpPr>
            <a:spLocks noGrp="1"/>
          </p:cNvSpPr>
          <p:nvPr>
            <p:ph idx="1"/>
          </p:nvPr>
        </p:nvSpPr>
        <p:spPr>
          <a:xfrm>
            <a:off x="152400" y="1481328"/>
            <a:ext cx="8839200" cy="5300472"/>
          </a:xfrm>
        </p:spPr>
        <p:txBody>
          <a:bodyPr>
            <a:normAutofit fontScale="92500" lnSpcReduction="20000"/>
          </a:bodyPr>
          <a:lstStyle/>
          <a:p>
            <a:pPr>
              <a:buFont typeface="Wingdings" panose="05000000000000000000" pitchFamily="2" charset="2"/>
              <a:buChar char="Ø"/>
            </a:pPr>
            <a:r>
              <a:rPr lang="en-US" sz="3500" dirty="0">
                <a:latin typeface="Calibri" panose="020F0502020204030204" pitchFamily="34" charset="0"/>
                <a:cs typeface="Calibri" panose="020F0502020204030204" pitchFamily="34" charset="0"/>
              </a:rPr>
              <a:t>Thus information on the magnitude of the AMR problem, trends and incidence are limited. </a:t>
            </a:r>
          </a:p>
          <a:p>
            <a:endParaRPr lang="en-US" sz="3500" dirty="0">
              <a:latin typeface="Calibri" panose="020F0502020204030204" pitchFamily="34" charset="0"/>
              <a:cs typeface="Calibri" panose="020F0502020204030204" pitchFamily="34" charset="0"/>
            </a:endParaRPr>
          </a:p>
          <a:p>
            <a:pPr>
              <a:buFont typeface="Wingdings" panose="05000000000000000000" pitchFamily="2" charset="2"/>
              <a:buChar char="Ø"/>
            </a:pPr>
            <a:r>
              <a:rPr lang="en-US" sz="3500" dirty="0">
                <a:latin typeface="Calibri" panose="020F0502020204030204" pitchFamily="34" charset="0"/>
                <a:cs typeface="Calibri" panose="020F0502020204030204" pitchFamily="34" charset="0"/>
              </a:rPr>
              <a:t>Establishing a national surveillance system will benefit in understanding the major bacterial pathogens and drug-resistant bacteria affecting patients in health facilities</a:t>
            </a:r>
          </a:p>
          <a:p>
            <a:pPr marL="109728" indent="0">
              <a:buNone/>
            </a:pPr>
            <a:endParaRPr lang="en-US" sz="3500" dirty="0">
              <a:latin typeface="Calibri" panose="020F0502020204030204" pitchFamily="34" charset="0"/>
              <a:cs typeface="Calibri" panose="020F0502020204030204" pitchFamily="34" charset="0"/>
            </a:endParaRPr>
          </a:p>
          <a:p>
            <a:pPr>
              <a:buFont typeface="Wingdings" panose="05000000000000000000" pitchFamily="2" charset="2"/>
              <a:buChar char="Ø"/>
            </a:pPr>
            <a:r>
              <a:rPr lang="en-US" sz="3500" dirty="0">
                <a:latin typeface="Calibri" panose="020F0502020204030204" pitchFamily="34" charset="0"/>
                <a:cs typeface="Calibri" panose="020F0502020204030204" pitchFamily="34" charset="0"/>
              </a:rPr>
              <a:t>It is also important to guide national policies and treatment guidelines according to the National AMR patterns. </a:t>
            </a:r>
          </a:p>
          <a:p>
            <a:endParaRPr lang="en-US" dirty="0"/>
          </a:p>
          <a:p>
            <a:endParaRPr lang="en-US" dirty="0"/>
          </a:p>
        </p:txBody>
      </p:sp>
      <p:sp>
        <p:nvSpPr>
          <p:cNvPr id="3" name="Title 2">
            <a:extLst>
              <a:ext uri="{FF2B5EF4-FFF2-40B4-BE49-F238E27FC236}">
                <a16:creationId xmlns:a16="http://schemas.microsoft.com/office/drawing/2014/main" xmlns="" id="{AE12B37B-40F8-4EC2-B06F-79A8DC9CC886}"/>
              </a:ext>
            </a:extLst>
          </p:cNvPr>
          <p:cNvSpPr>
            <a:spLocks noGrp="1"/>
          </p:cNvSpPr>
          <p:nvPr>
            <p:ph type="title"/>
          </p:nvPr>
        </p:nvSpPr>
        <p:spPr/>
        <p:txBody>
          <a:bodyPr/>
          <a:lstStyle/>
          <a:p>
            <a:r>
              <a:rPr lang="en-US" dirty="0"/>
              <a:t>Cont.</a:t>
            </a:r>
          </a:p>
        </p:txBody>
      </p:sp>
    </p:spTree>
    <p:extLst>
      <p:ext uri="{BB962C8B-B14F-4D97-AF65-F5344CB8AC3E}">
        <p14:creationId xmlns:p14="http://schemas.microsoft.com/office/powerpoint/2010/main" val="37238744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533400"/>
            <a:ext cx="7391400" cy="1219200"/>
          </a:xfrm>
        </p:spPr>
        <p:txBody>
          <a:bodyPr>
            <a:normAutofit fontScale="90000"/>
          </a:bodyPr>
          <a:lstStyle/>
          <a:p>
            <a:pPr algn="l"/>
            <a:r>
              <a:rPr lang="en-US" b="1" dirty="0"/>
              <a:t/>
            </a:r>
            <a:br>
              <a:rPr lang="en-US" b="1" dirty="0"/>
            </a:br>
            <a:r>
              <a:rPr lang="en-US" b="1" dirty="0"/>
              <a:t>			</a:t>
            </a:r>
            <a:br>
              <a:rPr lang="en-US" b="1" dirty="0"/>
            </a:br>
            <a:r>
              <a:rPr lang="en-US" b="1" dirty="0"/>
              <a:t>			GOAL</a:t>
            </a:r>
            <a:r>
              <a:rPr lang="en-US" dirty="0"/>
              <a:t> :</a:t>
            </a:r>
            <a:br>
              <a:rPr lang="en-US" dirty="0"/>
            </a:br>
            <a:endParaRPr lang="en-US" dirty="0"/>
          </a:p>
        </p:txBody>
      </p:sp>
      <p:sp>
        <p:nvSpPr>
          <p:cNvPr id="3" name="Content Placeholder 2"/>
          <p:cNvSpPr>
            <a:spLocks noGrp="1"/>
          </p:cNvSpPr>
          <p:nvPr>
            <p:ph idx="1"/>
          </p:nvPr>
        </p:nvSpPr>
        <p:spPr/>
        <p:txBody>
          <a:bodyPr>
            <a:normAutofit/>
          </a:bodyPr>
          <a:lstStyle/>
          <a:p>
            <a:pPr marL="514350" indent="-514350">
              <a:buNone/>
            </a:pPr>
            <a:r>
              <a:rPr lang="en-US" dirty="0"/>
              <a:t>	</a:t>
            </a:r>
          </a:p>
          <a:p>
            <a:pPr marL="514350" indent="-514350">
              <a:buNone/>
            </a:pPr>
            <a:r>
              <a:rPr lang="en-US" dirty="0"/>
              <a:t>The primary goal of the surveillance system is to describe the national burden of antimicrobial resistance among WHO priority pathogens isolated in Kenyan health facilities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r>
              <a:rPr lang="en-US" sz="3600" b="1" dirty="0"/>
              <a:t>Objectives</a:t>
            </a:r>
            <a:endParaRPr lang="en-US" sz="3600" dirty="0"/>
          </a:p>
        </p:txBody>
      </p:sp>
      <p:sp>
        <p:nvSpPr>
          <p:cNvPr id="3" name="Content Placeholder 2"/>
          <p:cNvSpPr>
            <a:spLocks noGrp="1"/>
          </p:cNvSpPr>
          <p:nvPr>
            <p:ph idx="1"/>
          </p:nvPr>
        </p:nvSpPr>
        <p:spPr>
          <a:xfrm>
            <a:off x="381000" y="1143000"/>
            <a:ext cx="8229600" cy="5257800"/>
          </a:xfrm>
        </p:spPr>
        <p:txBody>
          <a:bodyPr>
            <a:noAutofit/>
          </a:bodyPr>
          <a:lstStyle/>
          <a:p>
            <a:pPr lvl="1">
              <a:buFont typeface="Wingdings" pitchFamily="2" charset="2"/>
              <a:buChar char="Ø"/>
            </a:pPr>
            <a:r>
              <a:rPr lang="en-US" sz="2800" dirty="0"/>
              <a:t>To establish a national database for AMR bacterial pathogens in the existing public health framework. </a:t>
            </a:r>
          </a:p>
          <a:p>
            <a:pPr lvl="1">
              <a:buFont typeface="Wingdings" pitchFamily="2" charset="2"/>
              <a:buChar char="Ø"/>
            </a:pPr>
            <a:r>
              <a:rPr lang="en-US" sz="2800" dirty="0"/>
              <a:t>To evaluate the resistance and susceptibility of bacterial pathogens to drugs used in current treatment guidelines</a:t>
            </a:r>
          </a:p>
          <a:p>
            <a:pPr lvl="1">
              <a:buFont typeface="Wingdings" pitchFamily="2" charset="2"/>
              <a:buChar char="Ø"/>
            </a:pPr>
            <a:r>
              <a:rPr lang="en-US" sz="2800" dirty="0"/>
              <a:t>To determine transmission patterns of antibiotic resistant bacteria within and between different hospitals and regions</a:t>
            </a:r>
          </a:p>
          <a:p>
            <a:pPr lvl="1">
              <a:buFont typeface="Wingdings" pitchFamily="2" charset="2"/>
              <a:buChar char="Ø"/>
            </a:pPr>
            <a:endParaRPr lang="en-US" sz="2800" dirty="0"/>
          </a:p>
          <a:p>
            <a:endParaRPr lang="en-US" sz="2000" dirty="0"/>
          </a:p>
          <a:p>
            <a:pPr lvl="0"/>
            <a:endParaRPr lang="en-US" sz="2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Objectives cont.</a:t>
            </a:r>
          </a:p>
        </p:txBody>
      </p:sp>
      <p:sp>
        <p:nvSpPr>
          <p:cNvPr id="3" name="Content Placeholder 2"/>
          <p:cNvSpPr>
            <a:spLocks noGrp="1"/>
          </p:cNvSpPr>
          <p:nvPr>
            <p:ph idx="1"/>
          </p:nvPr>
        </p:nvSpPr>
        <p:spPr/>
        <p:txBody>
          <a:bodyPr>
            <a:normAutofit/>
          </a:bodyPr>
          <a:lstStyle/>
          <a:p>
            <a:pPr>
              <a:buFont typeface="Wingdings" pitchFamily="2" charset="2"/>
              <a:buChar char="Ø"/>
            </a:pPr>
            <a:r>
              <a:rPr lang="en-US" dirty="0"/>
              <a:t>To build capacity within national and county laboratories to conduct AMR surveillance</a:t>
            </a:r>
          </a:p>
          <a:p>
            <a:pPr lvl="0">
              <a:buFont typeface="Wingdings" pitchFamily="2" charset="2"/>
              <a:buChar char="Ø"/>
            </a:pPr>
            <a:r>
              <a:rPr lang="en-US" dirty="0"/>
              <a:t>To conduct routine and standardized identification and AST on target clinical specimens.</a:t>
            </a:r>
          </a:p>
          <a:p>
            <a:pPr lvl="0">
              <a:buFont typeface="Wingdings" pitchFamily="2" charset="2"/>
              <a:buChar char="Ø"/>
            </a:pPr>
            <a:r>
              <a:rPr lang="en-US" dirty="0"/>
              <a:t>To establish a national repository of bacterial isolates. </a:t>
            </a:r>
          </a:p>
          <a:p>
            <a:pPr lvl="0">
              <a:buFont typeface="Wingdings" pitchFamily="2" charset="2"/>
              <a:buChar char="Ø"/>
            </a:pPr>
            <a:r>
              <a:rPr lang="en-US" dirty="0"/>
              <a:t>To guide research questions on AMR</a:t>
            </a:r>
          </a:p>
          <a:p>
            <a:endParaRPr lang="en-US" dirty="0"/>
          </a:p>
        </p:txBody>
      </p:sp>
    </p:spTree>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1620</TotalTime>
  <Words>975</Words>
  <Application>Microsoft Office PowerPoint</Application>
  <PresentationFormat>On-screen Show (4:3)</PresentationFormat>
  <Paragraphs>120</Paragraphs>
  <Slides>20</Slides>
  <Notes>8</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20</vt:i4>
      </vt:variant>
    </vt:vector>
  </HeadingPairs>
  <TitlesOfParts>
    <vt:vector size="30" baseType="lpstr">
      <vt:lpstr>Arial</vt:lpstr>
      <vt:lpstr>Calibri</vt:lpstr>
      <vt:lpstr>Lucida Sans Unicode</vt:lpstr>
      <vt:lpstr>Times New Roman</vt:lpstr>
      <vt:lpstr>Verdana</vt:lpstr>
      <vt:lpstr>Wingdings</vt:lpstr>
      <vt:lpstr>Wingdings 2</vt:lpstr>
      <vt:lpstr>Wingdings 3</vt:lpstr>
      <vt:lpstr>Office Theme</vt:lpstr>
      <vt:lpstr>Concourse</vt:lpstr>
      <vt:lpstr>Overview of the Kenya National Surveillance Strategy</vt:lpstr>
      <vt:lpstr>Scope: </vt:lpstr>
      <vt:lpstr>TWG Members  </vt:lpstr>
      <vt:lpstr>Introduction</vt:lpstr>
      <vt:lpstr>Cont.</vt:lpstr>
      <vt:lpstr>Cont.</vt:lpstr>
      <vt:lpstr>        GOAL : </vt:lpstr>
      <vt:lpstr>Objectives</vt:lpstr>
      <vt:lpstr>Objectives cont.</vt:lpstr>
      <vt:lpstr>OVERVIEW OF STRATEGY </vt:lpstr>
      <vt:lpstr>OVERVIEW OF STRATEGY cont.</vt:lpstr>
      <vt:lpstr>Data sharing and isolate transmission</vt:lpstr>
      <vt:lpstr>Priority Organisms and Antibiotic Sensitivity Testing </vt:lpstr>
      <vt:lpstr>Cont.</vt:lpstr>
      <vt:lpstr>  </vt:lpstr>
      <vt:lpstr>Implementation strategy</vt:lpstr>
      <vt:lpstr>Cont.</vt:lpstr>
      <vt:lpstr>Data management</vt:lpstr>
      <vt:lpstr> Monitoring and evaluation</vt:lpstr>
      <vt:lpstr>    THANKYOU   Questions?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lillian.musila</dc:creator>
  <cp:lastModifiedBy>Evelyn Wesangula</cp:lastModifiedBy>
  <cp:revision>158</cp:revision>
  <dcterms:created xsi:type="dcterms:W3CDTF">2016-05-08T17:48:15Z</dcterms:created>
  <dcterms:modified xsi:type="dcterms:W3CDTF">2018-11-27T06:00:31Z</dcterms:modified>
</cp:coreProperties>
</file>