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8" r:id="rId3"/>
    <p:sldId id="279" r:id="rId4"/>
    <p:sldId id="280" r:id="rId5"/>
    <p:sldId id="269" r:id="rId6"/>
    <p:sldId id="271" r:id="rId7"/>
    <p:sldId id="276" r:id="rId8"/>
    <p:sldId id="282" r:id="rId9"/>
    <p:sldId id="283" r:id="rId10"/>
    <p:sldId id="284"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41" autoAdjust="0"/>
  </p:normalViewPr>
  <p:slideViewPr>
    <p:cSldViewPr>
      <p:cViewPr varScale="1">
        <p:scale>
          <a:sx n="56" d="100"/>
          <a:sy n="56" d="100"/>
        </p:scale>
        <p:origin x="13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istrator\Documents\mndinda\Documents\I-TECH%20WORK\GHSA\IPC\QI%20Projects\HH%20DATA\Kitale\HH%20Data%20entry%20%20sheet%20Kitale%20%20fina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dministrator\Documents\mndinda\Documents\I-TECH%20WORK\GHSA\IPC\QI%20Projects\HH%20DATA\Kitale\HH%20Data%20entry%20%20sheet%20Kitale%20%20final.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dministrator\Documents\mndinda\Documents\I-TECH%20WORK\GHSA\IPC\QI%20Projects\HH%20DATA\Kitale\HH%20Data%20entry%20%20sheet%20Kitale%20%20fina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799650043744571E-2"/>
          <c:y val="3.3672391930733854E-2"/>
          <c:w val="0.79544096918440754"/>
          <c:h val="0.73556211723534559"/>
        </c:manualLayout>
      </c:layout>
      <c:barChart>
        <c:barDir val="col"/>
        <c:grouping val="clustered"/>
        <c:varyColors val="0"/>
        <c:ser>
          <c:idx val="0"/>
          <c:order val="0"/>
          <c:tx>
            <c:strRef>
              <c:f>'Data entry (Sep) (2)'!$N$71</c:f>
              <c:strCache>
                <c:ptCount val="1"/>
                <c:pt idx="0">
                  <c:v>Baseline</c:v>
                </c:pt>
              </c:strCache>
            </c:strRef>
          </c:tx>
          <c:spPr>
            <a:solidFill>
              <a:schemeClr val="accent1"/>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(2)'!$N$72:$N$78</c:f>
              <c:numCache>
                <c:formatCode>General</c:formatCode>
                <c:ptCount val="7"/>
                <c:pt idx="0">
                  <c:v>12</c:v>
                </c:pt>
                <c:pt idx="2">
                  <c:v>0</c:v>
                </c:pt>
                <c:pt idx="3">
                  <c:v>9</c:v>
                </c:pt>
              </c:numCache>
            </c:numRef>
          </c:val>
          <c:extLst xmlns:c16r2="http://schemas.microsoft.com/office/drawing/2015/06/chart">
            <c:ext xmlns:c16="http://schemas.microsoft.com/office/drawing/2014/chart" uri="{C3380CC4-5D6E-409C-BE32-E72D297353CC}">
              <c16:uniqueId val="{00000000-C9D0-4289-A2CE-F8927556EB07}"/>
            </c:ext>
          </c:extLst>
        </c:ser>
        <c:ser>
          <c:idx val="2"/>
          <c:order val="1"/>
          <c:tx>
            <c:strRef>
              <c:f>'Data entry (Sep) (2)'!$P$71</c:f>
              <c:strCache>
                <c:ptCount val="1"/>
                <c:pt idx="0">
                  <c:v>May</c:v>
                </c:pt>
              </c:strCache>
            </c:strRef>
          </c:tx>
          <c:spPr>
            <a:solidFill>
              <a:schemeClr val="accent3"/>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(2)'!$P$72:$P$78</c:f>
              <c:numCache>
                <c:formatCode>General</c:formatCode>
                <c:ptCount val="7"/>
                <c:pt idx="0">
                  <c:v>0</c:v>
                </c:pt>
                <c:pt idx="1">
                  <c:v>0</c:v>
                </c:pt>
                <c:pt idx="3">
                  <c:v>44</c:v>
                </c:pt>
                <c:pt idx="5">
                  <c:v>22</c:v>
                </c:pt>
              </c:numCache>
            </c:numRef>
          </c:val>
          <c:extLst xmlns:c16r2="http://schemas.microsoft.com/office/drawing/2015/06/chart">
            <c:ext xmlns:c16="http://schemas.microsoft.com/office/drawing/2014/chart" uri="{C3380CC4-5D6E-409C-BE32-E72D297353CC}">
              <c16:uniqueId val="{00000001-C9D0-4289-A2CE-F8927556EB07}"/>
            </c:ext>
          </c:extLst>
        </c:ser>
        <c:ser>
          <c:idx val="4"/>
          <c:order val="2"/>
          <c:tx>
            <c:strRef>
              <c:f>'Data entry (Sep) (2)'!$R$71</c:f>
              <c:strCache>
                <c:ptCount val="1"/>
                <c:pt idx="0">
                  <c:v>June</c:v>
                </c:pt>
              </c:strCache>
            </c:strRef>
          </c:tx>
          <c:spPr>
            <a:solidFill>
              <a:schemeClr val="accent5"/>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(2)'!$R$72:$R$78</c:f>
              <c:numCache>
                <c:formatCode>General</c:formatCode>
                <c:ptCount val="7"/>
                <c:pt idx="0">
                  <c:v>4</c:v>
                </c:pt>
                <c:pt idx="1">
                  <c:v>19</c:v>
                </c:pt>
                <c:pt idx="2">
                  <c:v>0</c:v>
                </c:pt>
                <c:pt idx="3">
                  <c:v>12</c:v>
                </c:pt>
                <c:pt idx="4">
                  <c:v>30</c:v>
                </c:pt>
                <c:pt idx="5">
                  <c:v>67</c:v>
                </c:pt>
                <c:pt idx="6">
                  <c:v>56</c:v>
                </c:pt>
              </c:numCache>
            </c:numRef>
          </c:val>
          <c:extLst xmlns:c16r2="http://schemas.microsoft.com/office/drawing/2015/06/chart">
            <c:ext xmlns:c16="http://schemas.microsoft.com/office/drawing/2014/chart" uri="{C3380CC4-5D6E-409C-BE32-E72D297353CC}">
              <c16:uniqueId val="{00000002-C9D0-4289-A2CE-F8927556EB07}"/>
            </c:ext>
          </c:extLst>
        </c:ser>
        <c:ser>
          <c:idx val="6"/>
          <c:order val="3"/>
          <c:tx>
            <c:strRef>
              <c:f>'Data entry (Sep) (2)'!$T$71</c:f>
              <c:strCache>
                <c:ptCount val="1"/>
                <c:pt idx="0">
                  <c:v>July</c:v>
                </c:pt>
              </c:strCache>
            </c:strRef>
          </c:tx>
          <c:spPr>
            <a:solidFill>
              <a:schemeClr val="accent1">
                <a:lumMod val="60000"/>
              </a:schemeClr>
            </a:solidFill>
            <a:ln>
              <a:noFill/>
            </a:ln>
            <a:effectLst/>
          </c:spPr>
          <c:invertIfNegative val="0"/>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(2)'!$T$72:$T$78</c:f>
              <c:numCache>
                <c:formatCode>General</c:formatCode>
                <c:ptCount val="7"/>
                <c:pt idx="1">
                  <c:v>23</c:v>
                </c:pt>
                <c:pt idx="3">
                  <c:v>35</c:v>
                </c:pt>
                <c:pt idx="5">
                  <c:v>33</c:v>
                </c:pt>
                <c:pt idx="6">
                  <c:v>0</c:v>
                </c:pt>
              </c:numCache>
            </c:numRef>
          </c:val>
          <c:extLst xmlns:c16r2="http://schemas.microsoft.com/office/drawing/2015/06/chart">
            <c:ext xmlns:c16="http://schemas.microsoft.com/office/drawing/2014/chart" uri="{C3380CC4-5D6E-409C-BE32-E72D297353CC}">
              <c16:uniqueId val="{00000003-C9D0-4289-A2CE-F8927556EB07}"/>
            </c:ext>
          </c:extLst>
        </c:ser>
        <c:ser>
          <c:idx val="8"/>
          <c:order val="4"/>
          <c:tx>
            <c:strRef>
              <c:f>'Data entry (Sep) (2)'!$V$71</c:f>
              <c:strCache>
                <c:ptCount val="1"/>
                <c:pt idx="0">
                  <c:v>August</c:v>
                </c:pt>
              </c:strCache>
            </c:strRef>
          </c:tx>
          <c:spPr>
            <a:solidFill>
              <a:schemeClr val="accent3">
                <a:lumMod val="60000"/>
              </a:schemeClr>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(2)'!$V$72:$V$78</c:f>
              <c:numCache>
                <c:formatCode>General</c:formatCode>
                <c:ptCount val="7"/>
                <c:pt idx="1">
                  <c:v>14</c:v>
                </c:pt>
                <c:pt idx="2">
                  <c:v>15</c:v>
                </c:pt>
                <c:pt idx="3">
                  <c:v>17</c:v>
                </c:pt>
                <c:pt idx="4">
                  <c:v>38</c:v>
                </c:pt>
              </c:numCache>
            </c:numRef>
          </c:val>
          <c:extLst xmlns:c16r2="http://schemas.microsoft.com/office/drawing/2015/06/chart">
            <c:ext xmlns:c16="http://schemas.microsoft.com/office/drawing/2014/chart" uri="{C3380CC4-5D6E-409C-BE32-E72D297353CC}">
              <c16:uniqueId val="{00000004-C9D0-4289-A2CE-F8927556EB07}"/>
            </c:ext>
          </c:extLst>
        </c:ser>
        <c:ser>
          <c:idx val="10"/>
          <c:order val="5"/>
          <c:tx>
            <c:strRef>
              <c:f>'Data entry (Sep) (2)'!$X$71</c:f>
              <c:strCache>
                <c:ptCount val="1"/>
                <c:pt idx="0">
                  <c:v>September</c:v>
                </c:pt>
              </c:strCache>
            </c:strRef>
          </c:tx>
          <c:spPr>
            <a:solidFill>
              <a:srgbClr val="FFC000"/>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'Data entry (Sep) (2)'!$M$72:$M$78</c:f>
              <c:strCache>
                <c:ptCount val="7"/>
                <c:pt idx="0">
                  <c:v>Pediatrics</c:v>
                </c:pt>
                <c:pt idx="1">
                  <c:v>Male Surgical</c:v>
                </c:pt>
                <c:pt idx="2">
                  <c:v>Maternity</c:v>
                </c:pt>
                <c:pt idx="3">
                  <c:v>Labor &amp; Delivery</c:v>
                </c:pt>
                <c:pt idx="4">
                  <c:v>OPD</c:v>
                </c:pt>
                <c:pt idx="5">
                  <c:v>Female Medical</c:v>
                </c:pt>
                <c:pt idx="6">
                  <c:v>Physiotherapy</c:v>
                </c:pt>
              </c:strCache>
            </c:strRef>
          </c:cat>
          <c:val>
            <c:numRef>
              <c:f>'Data entry (Sep) (2)'!$X$72:$X$78</c:f>
              <c:numCache>
                <c:formatCode>General</c:formatCode>
                <c:ptCount val="7"/>
                <c:pt idx="2">
                  <c:v>27</c:v>
                </c:pt>
                <c:pt idx="3">
                  <c:v>38</c:v>
                </c:pt>
                <c:pt idx="4">
                  <c:v>81</c:v>
                </c:pt>
                <c:pt idx="5">
                  <c:v>29</c:v>
                </c:pt>
              </c:numCache>
            </c:numRef>
          </c:val>
          <c:extLst xmlns:c16r2="http://schemas.microsoft.com/office/drawing/2015/06/chart">
            <c:ext xmlns:c16="http://schemas.microsoft.com/office/drawing/2014/chart" uri="{C3380CC4-5D6E-409C-BE32-E72D297353CC}">
              <c16:uniqueId val="{00000005-C9D0-4289-A2CE-F8927556EB07}"/>
            </c:ext>
          </c:extLst>
        </c:ser>
        <c:dLbls>
          <c:showLegendKey val="0"/>
          <c:showVal val="0"/>
          <c:showCatName val="0"/>
          <c:showSerName val="0"/>
          <c:showPercent val="0"/>
          <c:showBubbleSize val="0"/>
        </c:dLbls>
        <c:gapWidth val="150"/>
        <c:axId val="312998328"/>
        <c:axId val="312999896"/>
      </c:barChart>
      <c:lineChart>
        <c:grouping val="standard"/>
        <c:varyColors val="0"/>
        <c:ser>
          <c:idx val="1"/>
          <c:order val="6"/>
          <c:tx>
            <c:v>Target</c:v>
          </c:tx>
          <c:spPr>
            <a:ln w="41275" cap="rnd">
              <a:solidFill>
                <a:srgbClr val="FF0000"/>
              </a:solidFill>
              <a:round/>
            </a:ln>
            <a:effectLst/>
          </c:spPr>
          <c:marker>
            <c:symbol val="none"/>
          </c:marker>
          <c:val>
            <c:numRef>
              <c:f>'Data entry (Sep) (2)'!$Y$72:$Y$78</c:f>
              <c:numCache>
                <c:formatCode>General</c:formatCode>
                <c:ptCount val="7"/>
                <c:pt idx="0">
                  <c:v>30</c:v>
                </c:pt>
                <c:pt idx="1">
                  <c:v>30</c:v>
                </c:pt>
                <c:pt idx="2">
                  <c:v>30</c:v>
                </c:pt>
                <c:pt idx="3">
                  <c:v>30</c:v>
                </c:pt>
                <c:pt idx="4">
                  <c:v>30</c:v>
                </c:pt>
                <c:pt idx="5">
                  <c:v>30</c:v>
                </c:pt>
                <c:pt idx="6">
                  <c:v>30</c:v>
                </c:pt>
              </c:numCache>
            </c:numRef>
          </c:val>
          <c:smooth val="0"/>
          <c:extLst xmlns:c16r2="http://schemas.microsoft.com/office/drawing/2015/06/chart">
            <c:ext xmlns:c16="http://schemas.microsoft.com/office/drawing/2014/chart" uri="{C3380CC4-5D6E-409C-BE32-E72D297353CC}">
              <c16:uniqueId val="{00000006-C9D0-4289-A2CE-F8927556EB07}"/>
            </c:ext>
          </c:extLst>
        </c:ser>
        <c:dLbls>
          <c:showLegendKey val="0"/>
          <c:showVal val="0"/>
          <c:showCatName val="0"/>
          <c:showSerName val="0"/>
          <c:showPercent val="0"/>
          <c:showBubbleSize val="0"/>
        </c:dLbls>
        <c:marker val="1"/>
        <c:smooth val="0"/>
        <c:axId val="312998328"/>
        <c:axId val="312999896"/>
      </c:lineChart>
      <c:catAx>
        <c:axId val="312998328"/>
        <c:scaling>
          <c:orientation val="minMax"/>
        </c:scaling>
        <c:delete val="0"/>
        <c:axPos val="b"/>
        <c:title>
          <c:tx>
            <c:rich>
              <a:bodyPr rot="0" vert="horz"/>
              <a:lstStyle/>
              <a:p>
                <a:pPr>
                  <a:defRPr sz="2000"/>
                </a:pPr>
                <a:r>
                  <a:rPr lang="en-GB" sz="2000"/>
                  <a:t>Unit</a:t>
                </a:r>
              </a:p>
            </c:rich>
          </c:tx>
          <c:layout>
            <c:manualLayout>
              <c:xMode val="edge"/>
              <c:yMode val="edge"/>
              <c:x val="0.43474081364829398"/>
              <c:y val="0.9573341629173725"/>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12999896"/>
        <c:crosses val="autoZero"/>
        <c:auto val="1"/>
        <c:lblAlgn val="ctr"/>
        <c:lblOffset val="100"/>
        <c:noMultiLvlLbl val="0"/>
      </c:catAx>
      <c:valAx>
        <c:axId val="3129998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GB"/>
                  <a:t>% Compliance</a:t>
                </a:r>
              </a:p>
            </c:rich>
          </c:tx>
          <c:layout>
            <c:manualLayout>
              <c:xMode val="edge"/>
              <c:yMode val="edge"/>
              <c:x val="3.0864197530864209E-3"/>
              <c:y val="0.38527071476280317"/>
            </c:manualLayout>
          </c:layout>
          <c:overlay val="0"/>
          <c:spPr>
            <a:noFill/>
            <a:ln>
              <a:noFill/>
            </a:ln>
            <a:effectLst/>
          </c:spPr>
        </c:title>
        <c:numFmt formatCode="General" sourceLinked="1"/>
        <c:majorTickMark val="out"/>
        <c:minorTickMark val="none"/>
        <c:tickLblPos val="nextTo"/>
        <c:spPr>
          <a:noFill/>
          <a:ln>
            <a:noFill/>
          </a:ln>
          <a:effectLst/>
        </c:spPr>
        <c:txPr>
          <a:bodyPr rot="-60000000" vert="horz"/>
          <a:lstStyle/>
          <a:p>
            <a:pPr>
              <a:defRPr/>
            </a:pPr>
            <a:endParaRPr lang="en-US"/>
          </a:p>
        </c:txPr>
        <c:crossAx val="312998328"/>
        <c:crosses val="autoZero"/>
        <c:crossBetween val="between"/>
      </c:valAx>
      <c:spPr>
        <a:noFill/>
        <a:ln>
          <a:noFill/>
        </a:ln>
        <a:effectLst/>
      </c:spPr>
    </c:plotArea>
    <c:legend>
      <c:legendPos val="r"/>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latin typeface="Times New Roman" pitchFamily="18" charset="0"/>
          <a:cs typeface="Times New Roman"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 entry (Sep) (2)'!$N$96</c:f>
              <c:strCache>
                <c:ptCount val="1"/>
                <c:pt idx="0">
                  <c:v>Baseline</c:v>
                </c:pt>
              </c:strCache>
            </c:strRef>
          </c:tx>
          <c:spPr>
            <a:solidFill>
              <a:schemeClr val="accent1"/>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(2)'!$N$97:$N$102</c:f>
              <c:numCache>
                <c:formatCode>General</c:formatCode>
                <c:ptCount val="6"/>
                <c:pt idx="0">
                  <c:v>0</c:v>
                </c:pt>
                <c:pt idx="1">
                  <c:v>0</c:v>
                </c:pt>
                <c:pt idx="2">
                  <c:v>0</c:v>
                </c:pt>
                <c:pt idx="3">
                  <c:v>0</c:v>
                </c:pt>
                <c:pt idx="4">
                  <c:v>0</c:v>
                </c:pt>
                <c:pt idx="5">
                  <c:v>0</c:v>
                </c:pt>
              </c:numCache>
            </c:numRef>
          </c:val>
          <c:extLst xmlns:c16r2="http://schemas.microsoft.com/office/drawing/2015/06/chart">
            <c:ext xmlns:c16="http://schemas.microsoft.com/office/drawing/2014/chart" uri="{C3380CC4-5D6E-409C-BE32-E72D297353CC}">
              <c16:uniqueId val="{00000000-80D2-46A4-BF27-B0428E85AB5E}"/>
            </c:ext>
          </c:extLst>
        </c:ser>
        <c:ser>
          <c:idx val="2"/>
          <c:order val="1"/>
          <c:tx>
            <c:strRef>
              <c:f>'Data entry (Sep) (2)'!$P$96</c:f>
              <c:strCache>
                <c:ptCount val="1"/>
                <c:pt idx="0">
                  <c:v>May</c:v>
                </c:pt>
              </c:strCache>
            </c:strRef>
          </c:tx>
          <c:spPr>
            <a:solidFill>
              <a:schemeClr val="accent3"/>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(2)'!$P$97:$P$102</c:f>
              <c:numCache>
                <c:formatCode>General</c:formatCode>
                <c:ptCount val="6"/>
                <c:pt idx="1">
                  <c:v>0</c:v>
                </c:pt>
                <c:pt idx="2">
                  <c:v>28</c:v>
                </c:pt>
              </c:numCache>
            </c:numRef>
          </c:val>
          <c:extLst xmlns:c16r2="http://schemas.microsoft.com/office/drawing/2015/06/chart">
            <c:ext xmlns:c16="http://schemas.microsoft.com/office/drawing/2014/chart" uri="{C3380CC4-5D6E-409C-BE32-E72D297353CC}">
              <c16:uniqueId val="{00000001-80D2-46A4-BF27-B0428E85AB5E}"/>
            </c:ext>
          </c:extLst>
        </c:ser>
        <c:ser>
          <c:idx val="4"/>
          <c:order val="2"/>
          <c:tx>
            <c:strRef>
              <c:f>'Data entry (Sep) (2)'!$R$96</c:f>
              <c:strCache>
                <c:ptCount val="1"/>
                <c:pt idx="0">
                  <c:v>June</c:v>
                </c:pt>
              </c:strCache>
            </c:strRef>
          </c:tx>
          <c:spPr>
            <a:solidFill>
              <a:schemeClr val="accent5"/>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(2)'!$R$97:$R$102</c:f>
              <c:numCache>
                <c:formatCode>General</c:formatCode>
                <c:ptCount val="6"/>
                <c:pt idx="0">
                  <c:v>13</c:v>
                </c:pt>
              </c:numCache>
            </c:numRef>
          </c:val>
          <c:extLst xmlns:c16r2="http://schemas.microsoft.com/office/drawing/2015/06/chart">
            <c:ext xmlns:c16="http://schemas.microsoft.com/office/drawing/2014/chart" uri="{C3380CC4-5D6E-409C-BE32-E72D297353CC}">
              <c16:uniqueId val="{00000002-80D2-46A4-BF27-B0428E85AB5E}"/>
            </c:ext>
          </c:extLst>
        </c:ser>
        <c:ser>
          <c:idx val="6"/>
          <c:order val="3"/>
          <c:tx>
            <c:strRef>
              <c:f>'Data entry (Sep) (2)'!$T$96</c:f>
              <c:strCache>
                <c:ptCount val="1"/>
                <c:pt idx="0">
                  <c:v>July</c:v>
                </c:pt>
              </c:strCache>
            </c:strRef>
          </c:tx>
          <c:spPr>
            <a:solidFill>
              <a:schemeClr val="accent1">
                <a:lumMod val="60000"/>
              </a:schemeClr>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(2)'!$T$97:$T$102</c:f>
              <c:numCache>
                <c:formatCode>General</c:formatCode>
                <c:ptCount val="6"/>
                <c:pt idx="1">
                  <c:v>28</c:v>
                </c:pt>
                <c:pt idx="2">
                  <c:v>79</c:v>
                </c:pt>
                <c:pt idx="5">
                  <c:v>5</c:v>
                </c:pt>
              </c:numCache>
            </c:numRef>
          </c:val>
          <c:extLst xmlns:c16r2="http://schemas.microsoft.com/office/drawing/2015/06/chart">
            <c:ext xmlns:c16="http://schemas.microsoft.com/office/drawing/2014/chart" uri="{C3380CC4-5D6E-409C-BE32-E72D297353CC}">
              <c16:uniqueId val="{00000003-80D2-46A4-BF27-B0428E85AB5E}"/>
            </c:ext>
          </c:extLst>
        </c:ser>
        <c:ser>
          <c:idx val="8"/>
          <c:order val="4"/>
          <c:tx>
            <c:strRef>
              <c:f>'Data entry (Sep) (2)'!$V$96</c:f>
              <c:strCache>
                <c:ptCount val="1"/>
                <c:pt idx="0">
                  <c:v>August</c:v>
                </c:pt>
              </c:strCache>
            </c:strRef>
          </c:tx>
          <c:spPr>
            <a:solidFill>
              <a:schemeClr val="accent3">
                <a:lumMod val="60000"/>
              </a:schemeClr>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(2)'!$V$97:$V$102</c:f>
              <c:numCache>
                <c:formatCode>General</c:formatCode>
                <c:ptCount val="6"/>
                <c:pt idx="0">
                  <c:v>13</c:v>
                </c:pt>
                <c:pt idx="3">
                  <c:v>21</c:v>
                </c:pt>
              </c:numCache>
            </c:numRef>
          </c:val>
          <c:extLst xmlns:c16r2="http://schemas.microsoft.com/office/drawing/2015/06/chart">
            <c:ext xmlns:c16="http://schemas.microsoft.com/office/drawing/2014/chart" uri="{C3380CC4-5D6E-409C-BE32-E72D297353CC}">
              <c16:uniqueId val="{00000004-80D2-46A4-BF27-B0428E85AB5E}"/>
            </c:ext>
          </c:extLst>
        </c:ser>
        <c:ser>
          <c:idx val="10"/>
          <c:order val="5"/>
          <c:tx>
            <c:strRef>
              <c:f>'Data entry (Sep) (2)'!$X$96</c:f>
              <c:strCache>
                <c:ptCount val="1"/>
                <c:pt idx="0">
                  <c:v>September</c:v>
                </c:pt>
              </c:strCache>
            </c:strRef>
          </c:tx>
          <c:spPr>
            <a:solidFill>
              <a:srgbClr val="FFC000"/>
            </a:solidFill>
            <a:ln>
              <a:noFill/>
            </a:ln>
            <a:effectLst/>
          </c:spPr>
          <c:invertIfNegative val="0"/>
          <c:cat>
            <c:strRef>
              <c:f>'Data entry (Sep) (2)'!$M$97:$M$102</c:f>
              <c:strCache>
                <c:ptCount val="6"/>
                <c:pt idx="0">
                  <c:v>Gynecology</c:v>
                </c:pt>
                <c:pt idx="1">
                  <c:v>Male Medical</c:v>
                </c:pt>
                <c:pt idx="2">
                  <c:v>Renal Unit</c:v>
                </c:pt>
                <c:pt idx="3">
                  <c:v>MCH/FP</c:v>
                </c:pt>
                <c:pt idx="4">
                  <c:v>Casaulty</c:v>
                </c:pt>
                <c:pt idx="5">
                  <c:v>Female Surgical</c:v>
                </c:pt>
              </c:strCache>
            </c:strRef>
          </c:cat>
          <c:val>
            <c:numRef>
              <c:f>'Data entry (Sep) (2)'!$X$97:$X$102</c:f>
              <c:numCache>
                <c:formatCode>General</c:formatCode>
                <c:ptCount val="6"/>
                <c:pt idx="1">
                  <c:v>29</c:v>
                </c:pt>
                <c:pt idx="5">
                  <c:v>18</c:v>
                </c:pt>
              </c:numCache>
            </c:numRef>
          </c:val>
          <c:extLst xmlns:c16r2="http://schemas.microsoft.com/office/drawing/2015/06/chart">
            <c:ext xmlns:c16="http://schemas.microsoft.com/office/drawing/2014/chart" uri="{C3380CC4-5D6E-409C-BE32-E72D297353CC}">
              <c16:uniqueId val="{00000005-80D2-46A4-BF27-B0428E85AB5E}"/>
            </c:ext>
          </c:extLst>
        </c:ser>
        <c:dLbls>
          <c:showLegendKey val="0"/>
          <c:showVal val="0"/>
          <c:showCatName val="0"/>
          <c:showSerName val="0"/>
          <c:showPercent val="0"/>
          <c:showBubbleSize val="0"/>
        </c:dLbls>
        <c:gapWidth val="150"/>
        <c:axId val="313000680"/>
        <c:axId val="312997544"/>
      </c:barChart>
      <c:lineChart>
        <c:grouping val="standard"/>
        <c:varyColors val="0"/>
        <c:ser>
          <c:idx val="12"/>
          <c:order val="6"/>
          <c:tx>
            <c:v>Target</c:v>
          </c:tx>
          <c:spPr>
            <a:ln w="41275" cap="rnd">
              <a:solidFill>
                <a:srgbClr val="FF0000"/>
              </a:solidFill>
              <a:round/>
            </a:ln>
            <a:effectLst/>
          </c:spPr>
          <c:marker>
            <c:symbol val="none"/>
          </c:marker>
          <c:val>
            <c:numRef>
              <c:f>'Data entry (Sep) (2)'!$Y$97:$Y$102</c:f>
              <c:numCache>
                <c:formatCode>General</c:formatCode>
                <c:ptCount val="6"/>
                <c:pt idx="0">
                  <c:v>30</c:v>
                </c:pt>
                <c:pt idx="1">
                  <c:v>30</c:v>
                </c:pt>
                <c:pt idx="2">
                  <c:v>30</c:v>
                </c:pt>
                <c:pt idx="3">
                  <c:v>30</c:v>
                </c:pt>
                <c:pt idx="4">
                  <c:v>30</c:v>
                </c:pt>
                <c:pt idx="5">
                  <c:v>30</c:v>
                </c:pt>
              </c:numCache>
            </c:numRef>
          </c:val>
          <c:smooth val="0"/>
          <c:extLst xmlns:c16r2="http://schemas.microsoft.com/office/drawing/2015/06/chart">
            <c:ext xmlns:c16="http://schemas.microsoft.com/office/drawing/2014/chart" uri="{C3380CC4-5D6E-409C-BE32-E72D297353CC}">
              <c16:uniqueId val="{00000006-80D2-46A4-BF27-B0428E85AB5E}"/>
            </c:ext>
          </c:extLst>
        </c:ser>
        <c:dLbls>
          <c:showLegendKey val="0"/>
          <c:showVal val="0"/>
          <c:showCatName val="0"/>
          <c:showSerName val="0"/>
          <c:showPercent val="0"/>
          <c:showBubbleSize val="0"/>
        </c:dLbls>
        <c:marker val="1"/>
        <c:smooth val="0"/>
        <c:axId val="313000680"/>
        <c:axId val="312997544"/>
      </c:lineChart>
      <c:catAx>
        <c:axId val="313000680"/>
        <c:scaling>
          <c:orientation val="minMax"/>
        </c:scaling>
        <c:delete val="0"/>
        <c:axPos val="b"/>
        <c:title>
          <c:tx>
            <c:rich>
              <a:bodyPr rot="0" vert="horz"/>
              <a:lstStyle/>
              <a:p>
                <a:pPr>
                  <a:defRPr sz="2400"/>
                </a:pPr>
                <a:r>
                  <a:rPr lang="en-GB" sz="2400" dirty="0" smtClean="0"/>
                  <a:t>Unit</a:t>
                </a:r>
                <a:endParaRPr lang="en-GB" sz="2400" dirty="0"/>
              </a:p>
            </c:rich>
          </c:tx>
          <c:layout>
            <c:manualLayout>
              <c:xMode val="edge"/>
              <c:yMode val="edge"/>
              <c:x val="0.46178939438125782"/>
              <c:y val="0.86863960938706197"/>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12997544"/>
        <c:crosses val="autoZero"/>
        <c:auto val="1"/>
        <c:lblAlgn val="ctr"/>
        <c:lblOffset val="100"/>
        <c:noMultiLvlLbl val="0"/>
      </c:catAx>
      <c:valAx>
        <c:axId val="312997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sz="2400"/>
                </a:pPr>
                <a:r>
                  <a:rPr lang="en-GB" sz="2400"/>
                  <a:t>% Compliance</a:t>
                </a:r>
              </a:p>
            </c:rich>
          </c:tx>
          <c:layout>
            <c:manualLayout>
              <c:xMode val="edge"/>
              <c:yMode val="edge"/>
              <c:x val="0"/>
              <c:y val="0.37021623906337731"/>
            </c:manualLayout>
          </c:layout>
          <c:overlay val="0"/>
          <c:spPr>
            <a:noFill/>
            <a:ln>
              <a:noFill/>
            </a:ln>
            <a:effectLst/>
          </c:spPr>
        </c:title>
        <c:numFmt formatCode="General" sourceLinked="1"/>
        <c:majorTickMark val="out"/>
        <c:minorTickMark val="none"/>
        <c:tickLblPos val="nextTo"/>
        <c:spPr>
          <a:noFill/>
          <a:ln>
            <a:noFill/>
          </a:ln>
          <a:effectLst/>
        </c:spPr>
        <c:txPr>
          <a:bodyPr rot="-60000000" vert="horz"/>
          <a:lstStyle/>
          <a:p>
            <a:pPr>
              <a:defRPr/>
            </a:pPr>
            <a:endParaRPr lang="en-US"/>
          </a:p>
        </c:txPr>
        <c:crossAx val="313000680"/>
        <c:crosses val="autoZero"/>
        <c:crossBetween val="between"/>
      </c:valAx>
      <c:spPr>
        <a:noFill/>
        <a:ln>
          <a:noFill/>
        </a:ln>
        <a:effectLst/>
      </c:spPr>
    </c:plotArea>
    <c:legend>
      <c:legendPos val="r"/>
      <c:layout>
        <c:manualLayout>
          <c:xMode val="edge"/>
          <c:yMode val="edge"/>
          <c:x val="0.85126531058617683"/>
          <c:y val="0.20608204796318264"/>
          <c:w val="0.14873468941382331"/>
          <c:h val="0.67164761082946856"/>
        </c:manualLayout>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latin typeface="Times New Roman" pitchFamily="18" charset="0"/>
          <a:cs typeface="Times New Roma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 entry (Sep) (2)'!$N$122</c:f>
              <c:strCache>
                <c:ptCount val="1"/>
                <c:pt idx="0">
                  <c:v>% Compliance</c:v>
                </c:pt>
              </c:strCache>
            </c:strRef>
          </c:tx>
          <c:spPr>
            <a:solidFill>
              <a:schemeClr val="accent1"/>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trendline>
            <c:spPr>
              <a:ln w="31750" cap="rnd">
                <a:solidFill>
                  <a:srgbClr val="7030A0"/>
                </a:solidFill>
                <a:prstDash val="solid"/>
              </a:ln>
              <a:effectLst/>
            </c:spPr>
            <c:trendlineType val="poly"/>
            <c:order val="2"/>
            <c:dispRSqr val="0"/>
            <c:dispEq val="0"/>
          </c:trendline>
          <c:cat>
            <c:strRef>
              <c:f>'Data entry (Sep) (2)'!$M$123:$M$128</c:f>
              <c:strCache>
                <c:ptCount val="6"/>
                <c:pt idx="0">
                  <c:v>Baseline</c:v>
                </c:pt>
                <c:pt idx="1">
                  <c:v>May</c:v>
                </c:pt>
                <c:pt idx="2">
                  <c:v>June</c:v>
                </c:pt>
                <c:pt idx="3">
                  <c:v>July</c:v>
                </c:pt>
                <c:pt idx="4">
                  <c:v>August</c:v>
                </c:pt>
                <c:pt idx="5">
                  <c:v>September</c:v>
                </c:pt>
              </c:strCache>
            </c:strRef>
          </c:cat>
          <c:val>
            <c:numRef>
              <c:f>'Data entry (Sep) (2)'!$N$123:$N$128</c:f>
              <c:numCache>
                <c:formatCode>General</c:formatCode>
                <c:ptCount val="6"/>
                <c:pt idx="0">
                  <c:v>3</c:v>
                </c:pt>
                <c:pt idx="1">
                  <c:v>17</c:v>
                </c:pt>
                <c:pt idx="2">
                  <c:v>31</c:v>
                </c:pt>
                <c:pt idx="3">
                  <c:v>29</c:v>
                </c:pt>
                <c:pt idx="4">
                  <c:v>23</c:v>
                </c:pt>
                <c:pt idx="5">
                  <c:v>35</c:v>
                </c:pt>
              </c:numCache>
            </c:numRef>
          </c:val>
          <c:extLst xmlns:c16r2="http://schemas.microsoft.com/office/drawing/2015/06/chart">
            <c:ext xmlns:c16="http://schemas.microsoft.com/office/drawing/2014/chart" uri="{C3380CC4-5D6E-409C-BE32-E72D297353CC}">
              <c16:uniqueId val="{00000000-59DF-4249-81CC-23C67FC19A15}"/>
            </c:ext>
          </c:extLst>
        </c:ser>
        <c:dLbls>
          <c:showLegendKey val="0"/>
          <c:showVal val="0"/>
          <c:showCatName val="0"/>
          <c:showSerName val="0"/>
          <c:showPercent val="0"/>
          <c:showBubbleSize val="0"/>
        </c:dLbls>
        <c:gapWidth val="150"/>
        <c:axId val="313001072"/>
        <c:axId val="350316792"/>
      </c:barChart>
      <c:lineChart>
        <c:grouping val="standard"/>
        <c:varyColors val="0"/>
        <c:ser>
          <c:idx val="2"/>
          <c:order val="1"/>
          <c:tx>
            <c:v>Target</c:v>
          </c:tx>
          <c:spPr>
            <a:ln w="47625" cap="rnd">
              <a:solidFill>
                <a:srgbClr val="FF0000"/>
              </a:solidFill>
              <a:round/>
            </a:ln>
            <a:effectLst/>
          </c:spPr>
          <c:marker>
            <c:symbol val="none"/>
          </c:marker>
          <c:val>
            <c:numRef>
              <c:f>'Data entry (Sep) (2)'!$O$123:$O$128</c:f>
              <c:numCache>
                <c:formatCode>General</c:formatCode>
                <c:ptCount val="6"/>
                <c:pt idx="0">
                  <c:v>30</c:v>
                </c:pt>
                <c:pt idx="1">
                  <c:v>30</c:v>
                </c:pt>
                <c:pt idx="2">
                  <c:v>30</c:v>
                </c:pt>
                <c:pt idx="3">
                  <c:v>30</c:v>
                </c:pt>
                <c:pt idx="4">
                  <c:v>30</c:v>
                </c:pt>
                <c:pt idx="5">
                  <c:v>30</c:v>
                </c:pt>
              </c:numCache>
            </c:numRef>
          </c:val>
          <c:smooth val="0"/>
          <c:extLst xmlns:c16r2="http://schemas.microsoft.com/office/drawing/2015/06/chart">
            <c:ext xmlns:c16="http://schemas.microsoft.com/office/drawing/2014/chart" uri="{C3380CC4-5D6E-409C-BE32-E72D297353CC}">
              <c16:uniqueId val="{00000001-59DF-4249-81CC-23C67FC19A15}"/>
            </c:ext>
          </c:extLst>
        </c:ser>
        <c:dLbls>
          <c:showLegendKey val="0"/>
          <c:showVal val="0"/>
          <c:showCatName val="0"/>
          <c:showSerName val="0"/>
          <c:showPercent val="0"/>
          <c:showBubbleSize val="0"/>
        </c:dLbls>
        <c:marker val="1"/>
        <c:smooth val="0"/>
        <c:axId val="313001072"/>
        <c:axId val="350316792"/>
      </c:lineChart>
      <c:catAx>
        <c:axId val="31300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50316792"/>
        <c:crosses val="autoZero"/>
        <c:auto val="1"/>
        <c:lblAlgn val="ctr"/>
        <c:lblOffset val="100"/>
        <c:noMultiLvlLbl val="0"/>
      </c:catAx>
      <c:valAx>
        <c:axId val="3503167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GB"/>
                  <a:t>% Compliance</a:t>
                </a:r>
              </a:p>
            </c:rich>
          </c:tx>
          <c:layout>
            <c:manualLayout>
              <c:xMode val="edge"/>
              <c:yMode val="edge"/>
              <c:x val="3.0864197530864204E-3"/>
              <c:y val="0.43309943099402282"/>
            </c:manualLayout>
          </c:layout>
          <c:overlay val="0"/>
          <c:spPr>
            <a:noFill/>
            <a:ln>
              <a:noFill/>
            </a:ln>
            <a:effectLst/>
          </c:spPr>
        </c:title>
        <c:numFmt formatCode="General" sourceLinked="1"/>
        <c:majorTickMark val="out"/>
        <c:minorTickMark val="none"/>
        <c:tickLblPos val="nextTo"/>
        <c:spPr>
          <a:noFill/>
          <a:ln>
            <a:noFill/>
          </a:ln>
          <a:effectLst/>
        </c:spPr>
        <c:txPr>
          <a:bodyPr rot="-60000000" vert="horz"/>
          <a:lstStyle/>
          <a:p>
            <a:pPr>
              <a:defRPr/>
            </a:pPr>
            <a:endParaRPr lang="en-US"/>
          </a:p>
        </c:txPr>
        <c:crossAx val="313001072"/>
        <c:crosses val="autoZero"/>
        <c:crossBetween val="between"/>
      </c:valAx>
      <c:spPr>
        <a:noFill/>
        <a:ln>
          <a:noFill/>
        </a:ln>
        <a:effectLst/>
      </c:spPr>
    </c:plotArea>
    <c:legend>
      <c:legendPos val="r"/>
      <c:layout>
        <c:manualLayout>
          <c:xMode val="edge"/>
          <c:yMode val="edge"/>
          <c:x val="0.74106419510061239"/>
          <c:y val="0.42897169066561092"/>
          <c:w val="0.2496765091863517"/>
          <c:h val="0.14205639772132483"/>
        </c:manualLayout>
      </c:layout>
      <c:overlay val="0"/>
      <c:spPr>
        <a:noFill/>
        <a:ln>
          <a:noFill/>
        </a:ln>
        <a:effectLst/>
      </c:spPr>
      <c:txPr>
        <a:bodyPr rot="0" vert="horz"/>
        <a:lstStyle/>
        <a:p>
          <a:pPr>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latin typeface="Times New Roman" pitchFamily="18" charset="0"/>
          <a:cs typeface="Times New Roman" pitchFamily="18"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0.20833</cdr:x>
      <cdr:y>0.57534</cdr:y>
    </cdr:from>
    <cdr:to>
      <cdr:x>0.3</cdr:x>
      <cdr:y>0.71233</cdr:y>
    </cdr:to>
    <cdr:sp macro="" textlink="">
      <cdr:nvSpPr>
        <cdr:cNvPr id="2" name="Rectangle 1">
          <a:extLst xmlns:a="http://schemas.openxmlformats.org/drawingml/2006/main">
            <a:ext uri="{FF2B5EF4-FFF2-40B4-BE49-F238E27FC236}">
              <a16:creationId xmlns:a16="http://schemas.microsoft.com/office/drawing/2014/main" xmlns="" id="{8A21AB08-0155-408A-AA29-4467A1E70A5B}"/>
            </a:ext>
          </a:extLst>
        </cdr:cNvPr>
        <cdr:cNvSpPr/>
      </cdr:nvSpPr>
      <cdr:spPr>
        <a:xfrm xmlns:a="http://schemas.openxmlformats.org/drawingml/2006/main">
          <a:off x="1904999" y="3200401"/>
          <a:ext cx="838201" cy="761999"/>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dirty="0"/>
            <a:t>Reproductive health training assessment</a:t>
          </a:r>
        </a:p>
      </cdr:txBody>
    </cdr:sp>
  </cdr:relSizeAnchor>
  <cdr:relSizeAnchor xmlns:cdr="http://schemas.openxmlformats.org/drawingml/2006/chartDrawing">
    <cdr:from>
      <cdr:x>0.30833</cdr:x>
      <cdr:y>0.56164</cdr:y>
    </cdr:from>
    <cdr:to>
      <cdr:x>0.425</cdr:x>
      <cdr:y>0.67123</cdr:y>
    </cdr:to>
    <cdr:sp macro="" textlink="">
      <cdr:nvSpPr>
        <cdr:cNvPr id="3" name="Rectangle 2">
          <a:extLst xmlns:a="http://schemas.openxmlformats.org/drawingml/2006/main">
            <a:ext uri="{FF2B5EF4-FFF2-40B4-BE49-F238E27FC236}">
              <a16:creationId xmlns:a16="http://schemas.microsoft.com/office/drawing/2014/main" xmlns="" id="{5DA20AAB-202D-4E48-9F57-95EE87F4EDAB}"/>
            </a:ext>
          </a:extLst>
        </cdr:cNvPr>
        <cdr:cNvSpPr/>
      </cdr:nvSpPr>
      <cdr:spPr>
        <a:xfrm xmlns:a="http://schemas.openxmlformats.org/drawingml/2006/main">
          <a:off x="2819400" y="3124200"/>
          <a:ext cx="1066800" cy="609600"/>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dirty="0"/>
            <a:t>Mentorship &amp; OJT by </a:t>
          </a:r>
          <a:r>
            <a:rPr lang="en-US" dirty="0" smtClean="0"/>
            <a:t>IPCC coordinator</a:t>
          </a:r>
          <a:endParaRPr lang="en-US" dirty="0"/>
        </a:p>
      </cdr:txBody>
    </cdr:sp>
  </cdr:relSizeAnchor>
  <cdr:relSizeAnchor xmlns:cdr="http://schemas.openxmlformats.org/drawingml/2006/chartDrawing">
    <cdr:from>
      <cdr:x>0.41667</cdr:x>
      <cdr:y>0.41096</cdr:y>
    </cdr:from>
    <cdr:to>
      <cdr:x>0.51667</cdr:x>
      <cdr:y>0.54795</cdr:y>
    </cdr:to>
    <cdr:sp macro="" textlink="">
      <cdr:nvSpPr>
        <cdr:cNvPr id="4" name="Rectangle 3">
          <a:extLst xmlns:a="http://schemas.openxmlformats.org/drawingml/2006/main">
            <a:ext uri="{FF2B5EF4-FFF2-40B4-BE49-F238E27FC236}">
              <a16:creationId xmlns:a16="http://schemas.microsoft.com/office/drawing/2014/main" xmlns="" id="{2DBF4B07-A450-41A3-A74F-E545CE5A252A}"/>
            </a:ext>
          </a:extLst>
        </cdr:cNvPr>
        <cdr:cNvSpPr/>
      </cdr:nvSpPr>
      <cdr:spPr>
        <a:xfrm xmlns:a="http://schemas.openxmlformats.org/drawingml/2006/main">
          <a:off x="3810000" y="2286001"/>
          <a:ext cx="914400" cy="761999"/>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50" dirty="0"/>
            <a:t>Received ABHR from AMPATH &amp; mentorship</a:t>
          </a:r>
        </a:p>
      </cdr:txBody>
    </cdr:sp>
  </cdr:relSizeAnchor>
  <cdr:relSizeAnchor xmlns:cdr="http://schemas.openxmlformats.org/drawingml/2006/chartDrawing">
    <cdr:from>
      <cdr:x>0.49167</cdr:x>
      <cdr:y>0.60274</cdr:y>
    </cdr:from>
    <cdr:to>
      <cdr:x>0.60833</cdr:x>
      <cdr:y>0.75342</cdr:y>
    </cdr:to>
    <cdr:sp macro="" textlink="">
      <cdr:nvSpPr>
        <cdr:cNvPr id="5" name="Rectangle 4">
          <a:extLst xmlns:a="http://schemas.openxmlformats.org/drawingml/2006/main">
            <a:ext uri="{FF2B5EF4-FFF2-40B4-BE49-F238E27FC236}">
              <a16:creationId xmlns:a16="http://schemas.microsoft.com/office/drawing/2014/main" xmlns="" id="{A2285798-5751-47A2-A6C3-24BBDC155835}"/>
            </a:ext>
          </a:extLst>
        </cdr:cNvPr>
        <cdr:cNvSpPr/>
      </cdr:nvSpPr>
      <cdr:spPr>
        <a:xfrm xmlns:a="http://schemas.openxmlformats.org/drawingml/2006/main">
          <a:off x="4495800" y="3352801"/>
          <a:ext cx="1066800" cy="838199"/>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50" dirty="0"/>
            <a:t>Water shortage for 1 week &amp; many new students</a:t>
          </a:r>
        </a:p>
      </cdr:txBody>
    </cdr:sp>
  </cdr:relSizeAnchor>
  <cdr:relSizeAnchor xmlns:cdr="http://schemas.openxmlformats.org/drawingml/2006/chartDrawing">
    <cdr:from>
      <cdr:x>0.60833</cdr:x>
      <cdr:y>0.38356</cdr:y>
    </cdr:from>
    <cdr:to>
      <cdr:x>0.725</cdr:x>
      <cdr:y>0.46575</cdr:y>
    </cdr:to>
    <cdr:sp macro="" textlink="">
      <cdr:nvSpPr>
        <cdr:cNvPr id="6" name="Rectangle 5">
          <a:extLst xmlns:a="http://schemas.openxmlformats.org/drawingml/2006/main">
            <a:ext uri="{FF2B5EF4-FFF2-40B4-BE49-F238E27FC236}">
              <a16:creationId xmlns:a16="http://schemas.microsoft.com/office/drawing/2014/main" xmlns="" id="{B497D1FF-E405-481C-BF5F-7BFC2EFBEECA}"/>
            </a:ext>
          </a:extLst>
        </cdr:cNvPr>
        <cdr:cNvSpPr/>
      </cdr:nvSpPr>
      <cdr:spPr>
        <a:xfrm xmlns:a="http://schemas.openxmlformats.org/drawingml/2006/main">
          <a:off x="5562601" y="2133601"/>
          <a:ext cx="1066800" cy="457199"/>
        </a:xfrm>
        <a:prstGeom xmlns:a="http://schemas.openxmlformats.org/drawingml/2006/main" prst="rect">
          <a:avLst/>
        </a:prstGeom>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en-US" dirty="0"/>
            <a:t>Availability of ABHR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1EBE5F-6197-4F94-A896-B4FD79D6BDA4}" type="datetimeFigureOut">
              <a:rPr lang="en-US" smtClean="0"/>
              <a:pPr/>
              <a:t>11/29/2018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C1CCE7-1C10-4788-8ED8-C7F0B8944352}" type="slidenum">
              <a:rPr lang="en-US" smtClean="0"/>
              <a:pPr/>
              <a:t>‹#›</a:t>
            </a:fld>
            <a:endParaRPr lang="en-US"/>
          </a:p>
        </p:txBody>
      </p:sp>
    </p:spTree>
    <p:extLst>
      <p:ext uri="{BB962C8B-B14F-4D97-AF65-F5344CB8AC3E}">
        <p14:creationId xmlns:p14="http://schemas.microsoft.com/office/powerpoint/2010/main" val="2155671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en-US" b="1" smtClean="0"/>
              <a:t>SAY: </a:t>
            </a:r>
            <a:r>
              <a:rPr lang="en-US" altLang="en-US" smtClean="0"/>
              <a:t>Health care workers’ hands become colonized with microorganisms and potential pathogens during patient care. A lack of hand hygiene during patient care increases the risk of contamination and the spread of infection. The longer the duration of care , the higher the risk of hand contamination and potential risks to patient safety. Something as simple as good hand hygiene can reduce the number of patients acquiring HAIs. Fewer HAIs means fewer resources spent on combatting infections that could have been prevented, and ultimately, less morbidity and death. Hand hygiene is a critical component of patient safety and that is why it appears as one of the international patient safety goals.</a:t>
            </a:r>
          </a:p>
          <a:p>
            <a:pPr eaLnBrk="1" hangingPunct="1">
              <a:spcBef>
                <a:spcPct val="0"/>
              </a:spcBef>
            </a:pPr>
            <a:endParaRPr lang="en-US" altLang="en-US" smtClean="0"/>
          </a:p>
          <a:p>
            <a:pPr eaLnBrk="1" hangingPunct="1">
              <a:spcBef>
                <a:spcPct val="0"/>
              </a:spcBef>
            </a:pPr>
            <a:endParaRPr lang="en-US" altLang="en-US" smtClean="0"/>
          </a:p>
          <a:p>
            <a:pPr eaLnBrk="1" hangingPunct="1">
              <a:spcBef>
                <a:spcPct val="0"/>
              </a:spcBef>
            </a:pPr>
            <a:endParaRPr lang="en-US" altLang="en-US" smtClean="0"/>
          </a:p>
        </p:txBody>
      </p:sp>
      <p:sp>
        <p:nvSpPr>
          <p:cNvPr id="102404" name="Slide Number Placeholder 3"/>
          <p:cNvSpPr>
            <a:spLocks noGrp="1"/>
          </p:cNvSpPr>
          <p:nvPr>
            <p:ph type="sldNum" sz="quarter" idx="5"/>
          </p:nvPr>
        </p:nvSpPr>
        <p:spPr bwMode="auto">
          <a:noFill/>
          <a:ln>
            <a:miter lim="800000"/>
            <a:headEnd/>
            <a:tailEnd/>
          </a:ln>
        </p:spPr>
        <p:txBody>
          <a:bodyPr/>
          <a:lstStyle/>
          <a:p>
            <a:fld id="{7D9F9D65-A8F2-46C8-9A88-B64927023A71}" type="slidenum">
              <a:rPr lang="en-US" altLang="en-US" smtClean="0"/>
              <a:pPr/>
              <a:t>4</a:t>
            </a:fld>
            <a:endParaRPr lang="en-US" altLang="en-US" smtClean="0"/>
          </a:p>
        </p:txBody>
      </p:sp>
    </p:spTree>
    <p:extLst>
      <p:ext uri="{BB962C8B-B14F-4D97-AF65-F5344CB8AC3E}">
        <p14:creationId xmlns:p14="http://schemas.microsoft.com/office/powerpoint/2010/main" val="3486731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C1CCE7-1C10-4788-8ED8-C7F0B8944352}" type="slidenum">
              <a:rPr lang="en-US" smtClean="0"/>
              <a:pPr/>
              <a:t>5</a:t>
            </a:fld>
            <a:endParaRPr lang="en-US"/>
          </a:p>
        </p:txBody>
      </p:sp>
    </p:spTree>
    <p:extLst>
      <p:ext uri="{BB962C8B-B14F-4D97-AF65-F5344CB8AC3E}">
        <p14:creationId xmlns:p14="http://schemas.microsoft.com/office/powerpoint/2010/main" val="2531791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C1CCE7-1C10-4788-8ED8-C7F0B8944352}" type="slidenum">
              <a:rPr lang="en-US" smtClean="0"/>
              <a:pPr/>
              <a:t>6</a:t>
            </a:fld>
            <a:endParaRPr lang="en-US"/>
          </a:p>
        </p:txBody>
      </p:sp>
    </p:spTree>
    <p:extLst>
      <p:ext uri="{BB962C8B-B14F-4D97-AF65-F5344CB8AC3E}">
        <p14:creationId xmlns:p14="http://schemas.microsoft.com/office/powerpoint/2010/main" val="2531791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C1CCE7-1C10-4788-8ED8-C7F0B8944352}" type="slidenum">
              <a:rPr lang="en-US" smtClean="0"/>
              <a:pPr/>
              <a:t>7</a:t>
            </a:fld>
            <a:endParaRPr lang="en-US"/>
          </a:p>
        </p:txBody>
      </p:sp>
    </p:spTree>
    <p:extLst>
      <p:ext uri="{BB962C8B-B14F-4D97-AF65-F5344CB8AC3E}">
        <p14:creationId xmlns:p14="http://schemas.microsoft.com/office/powerpoint/2010/main" val="1243643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2 rounds done with maintenance on hand washing points, report complied, an a budget proposal for repairs submitted to the Med Sup</a:t>
            </a:r>
          </a:p>
          <a:p>
            <a:pPr marL="171450" indent="-171450">
              <a:buFont typeface="Arial" panose="020B0604020202020204" pitchFamily="34" charset="0"/>
              <a:buChar char="•"/>
            </a:pPr>
            <a:r>
              <a:rPr lang="en-GB" dirty="0"/>
              <a:t>Problem of water valve tampering found , biomed to monitor the status daily</a:t>
            </a:r>
          </a:p>
        </p:txBody>
      </p:sp>
      <p:sp>
        <p:nvSpPr>
          <p:cNvPr id="4" name="Slide Number Placeholder 3"/>
          <p:cNvSpPr>
            <a:spLocks noGrp="1"/>
          </p:cNvSpPr>
          <p:nvPr>
            <p:ph type="sldNum" sz="quarter" idx="10"/>
          </p:nvPr>
        </p:nvSpPr>
        <p:spPr/>
        <p:txBody>
          <a:bodyPr/>
          <a:lstStyle/>
          <a:p>
            <a:fld id="{37C1CCE7-1C10-4788-8ED8-C7F0B8944352}" type="slidenum">
              <a:rPr lang="en-US" smtClean="0"/>
              <a:pPr/>
              <a:t>8</a:t>
            </a:fld>
            <a:endParaRPr lang="en-US"/>
          </a:p>
        </p:txBody>
      </p:sp>
    </p:spTree>
    <p:extLst>
      <p:ext uri="{BB962C8B-B14F-4D97-AF65-F5344CB8AC3E}">
        <p14:creationId xmlns:p14="http://schemas.microsoft.com/office/powerpoint/2010/main" val="3767507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Staffing shortage, minimum commitment on data collection</a:t>
            </a:r>
          </a:p>
          <a:p>
            <a:pPr marL="171450" indent="-171450">
              <a:buFont typeface="Arial" panose="020B0604020202020204" pitchFamily="34" charset="0"/>
              <a:buChar char="•"/>
            </a:pPr>
            <a:r>
              <a:rPr lang="en-GB" dirty="0"/>
              <a:t>Awaiting release of funds for production of ABHR </a:t>
            </a:r>
          </a:p>
          <a:p>
            <a:pPr marL="171450" indent="-171450">
              <a:buFont typeface="Arial" panose="020B0604020202020204" pitchFamily="34" charset="0"/>
              <a:buChar char="•"/>
            </a:pPr>
            <a:r>
              <a:rPr lang="en-GB" dirty="0"/>
              <a:t>Valve had been tampered with, also leaking tank not repaired. Facility bought clean water  </a:t>
            </a:r>
          </a:p>
        </p:txBody>
      </p:sp>
      <p:sp>
        <p:nvSpPr>
          <p:cNvPr id="4" name="Slide Number Placeholder 3"/>
          <p:cNvSpPr>
            <a:spLocks noGrp="1"/>
          </p:cNvSpPr>
          <p:nvPr>
            <p:ph type="sldNum" sz="quarter" idx="10"/>
          </p:nvPr>
        </p:nvSpPr>
        <p:spPr/>
        <p:txBody>
          <a:bodyPr/>
          <a:lstStyle/>
          <a:p>
            <a:fld id="{37C1CCE7-1C10-4788-8ED8-C7F0B8944352}" type="slidenum">
              <a:rPr lang="en-US" smtClean="0"/>
              <a:pPr/>
              <a:t>9</a:t>
            </a:fld>
            <a:endParaRPr lang="en-US"/>
          </a:p>
        </p:txBody>
      </p:sp>
    </p:spTree>
    <p:extLst>
      <p:ext uri="{BB962C8B-B14F-4D97-AF65-F5344CB8AC3E}">
        <p14:creationId xmlns:p14="http://schemas.microsoft.com/office/powerpoint/2010/main" val="524390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2317337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3183589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2347934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1147762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1798311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626977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893401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243484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212307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2281203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BDAFB-B4F2-4E76-A9B4-ECD7FE21C02C}"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5B3FC-320F-4E54-BF89-A450DEC49F38}" type="slidenum">
              <a:rPr lang="en-US" smtClean="0"/>
              <a:pPr/>
              <a:t>‹#›</a:t>
            </a:fld>
            <a:endParaRPr lang="en-US"/>
          </a:p>
        </p:txBody>
      </p:sp>
    </p:spTree>
    <p:extLst>
      <p:ext uri="{BB962C8B-B14F-4D97-AF65-F5344CB8AC3E}">
        <p14:creationId xmlns:p14="http://schemas.microsoft.com/office/powerpoint/2010/main" val="3022631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BDAFB-B4F2-4E76-A9B4-ECD7FE21C02C}" type="datetimeFigureOut">
              <a:rPr lang="en-US" smtClean="0"/>
              <a:pPr/>
              <a:t>11/29/2018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5B3FC-320F-4E54-BF89-A450DEC49F38}" type="slidenum">
              <a:rPr lang="en-US" smtClean="0"/>
              <a:pPr/>
              <a:t>‹#›</a:t>
            </a:fld>
            <a:endParaRPr lang="en-US"/>
          </a:p>
        </p:txBody>
      </p:sp>
    </p:spTree>
    <p:extLst>
      <p:ext uri="{BB962C8B-B14F-4D97-AF65-F5344CB8AC3E}">
        <p14:creationId xmlns:p14="http://schemas.microsoft.com/office/powerpoint/2010/main" val="953277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590800"/>
          </a:xfrm>
        </p:spPr>
        <p:txBody>
          <a:bodyPr>
            <a:normAutofit fontScale="90000"/>
          </a:bodyPr>
          <a:lstStyle/>
          <a:p>
            <a:r>
              <a:rPr lang="en-US" b="1" dirty="0" smtClean="0"/>
              <a:t>IMPROVING HAND HYGIENE COMPLIANCE AMONG HEALTH CARE WORKERS AT KITALE COUNTY HOSPITAL</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Julia </a:t>
            </a:r>
            <a:r>
              <a:rPr lang="en-US" dirty="0" err="1" smtClean="0"/>
              <a:t>Ambeyi</a:t>
            </a:r>
            <a:endParaRPr lang="en-US" dirty="0" smtClean="0"/>
          </a:p>
          <a:p>
            <a:r>
              <a:rPr lang="en-US" dirty="0" err="1" smtClean="0"/>
              <a:t>Kitale</a:t>
            </a:r>
            <a:r>
              <a:rPr lang="en-US" dirty="0" smtClean="0"/>
              <a:t> County Hospital</a:t>
            </a:r>
            <a:endParaRPr lang="en-US" dirty="0"/>
          </a:p>
        </p:txBody>
      </p:sp>
    </p:spTree>
    <p:extLst>
      <p:ext uri="{BB962C8B-B14F-4D97-AF65-F5344CB8AC3E}">
        <p14:creationId xmlns:p14="http://schemas.microsoft.com/office/powerpoint/2010/main" val="685134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Acknowledgement</a:t>
            </a:r>
            <a:br>
              <a:rPr lang="en-US" dirty="0" smtClean="0"/>
            </a:br>
            <a:endParaRPr lang="en-US" dirty="0"/>
          </a:p>
        </p:txBody>
      </p:sp>
      <p:sp>
        <p:nvSpPr>
          <p:cNvPr id="3" name="Content Placeholder 2"/>
          <p:cNvSpPr>
            <a:spLocks noGrp="1"/>
          </p:cNvSpPr>
          <p:nvPr>
            <p:ph idx="1"/>
          </p:nvPr>
        </p:nvSpPr>
        <p:spPr/>
        <p:txBody>
          <a:bodyPr/>
          <a:lstStyle/>
          <a:p>
            <a:r>
              <a:rPr lang="en-US" dirty="0" smtClean="0"/>
              <a:t>IPC Focal person</a:t>
            </a:r>
          </a:p>
          <a:p>
            <a:r>
              <a:rPr lang="en-US" dirty="0" smtClean="0"/>
              <a:t>IPCC team</a:t>
            </a:r>
          </a:p>
          <a:p>
            <a:r>
              <a:rPr lang="en-US" smtClean="0"/>
              <a:t>ITECH, FHI360</a:t>
            </a:r>
            <a:endParaRPr lang="en-US" dirty="0" smtClean="0"/>
          </a:p>
          <a:p>
            <a:r>
              <a:rPr lang="en-US" dirty="0" smtClean="0"/>
              <a:t>CDC Kenya and Atlanta</a:t>
            </a:r>
          </a:p>
          <a:p>
            <a:r>
              <a:rPr lang="en-US" dirty="0" smtClean="0"/>
              <a:t>MOH</a:t>
            </a:r>
          </a:p>
          <a:p>
            <a:r>
              <a:rPr lang="en-US" dirty="0" err="1" smtClean="0"/>
              <a:t>Kitale</a:t>
            </a:r>
            <a:r>
              <a:rPr lang="en-US" dirty="0" smtClean="0"/>
              <a:t> Hospital Staff</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F768157-3A8B-43E9-ACC2-AC67BDC89B85}"/>
              </a:ext>
            </a:extLst>
          </p:cNvPr>
          <p:cNvSpPr>
            <a:spLocks noGrp="1"/>
          </p:cNvSpPr>
          <p:nvPr>
            <p:ph idx="4294967295"/>
          </p:nvPr>
        </p:nvSpPr>
        <p:spPr>
          <a:xfrm>
            <a:off x="0" y="1600200"/>
            <a:ext cx="8229600" cy="4525963"/>
          </a:xfrm>
        </p:spPr>
        <p:txBody>
          <a:bodyPr>
            <a:normAutofit/>
          </a:bodyPr>
          <a:lstStyle/>
          <a:p>
            <a:pPr marL="0" indent="0" algn="ctr">
              <a:buNone/>
            </a:pPr>
            <a:r>
              <a:rPr lang="en-GB" sz="4400" b="1" dirty="0"/>
              <a:t>Thank You</a:t>
            </a:r>
          </a:p>
        </p:txBody>
      </p:sp>
    </p:spTree>
    <p:extLst>
      <p:ext uri="{BB962C8B-B14F-4D97-AF65-F5344CB8AC3E}">
        <p14:creationId xmlns:p14="http://schemas.microsoft.com/office/powerpoint/2010/main" val="1852409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HOSPITAL JOURNEY</a:t>
            </a:r>
            <a:endParaRPr lang="en-US" dirty="0"/>
          </a:p>
        </p:txBody>
      </p:sp>
      <p:sp>
        <p:nvSpPr>
          <p:cNvPr id="3" name="Content Placeholder 2"/>
          <p:cNvSpPr>
            <a:spLocks noGrp="1"/>
          </p:cNvSpPr>
          <p:nvPr>
            <p:ph idx="1"/>
          </p:nvPr>
        </p:nvSpPr>
        <p:spPr/>
        <p:txBody>
          <a:bodyPr/>
          <a:lstStyle/>
          <a:p>
            <a:r>
              <a:rPr lang="en-GB" dirty="0" smtClean="0"/>
              <a:t>Model site by MOH 2016</a:t>
            </a:r>
          </a:p>
          <a:p>
            <a:r>
              <a:rPr lang="en-GB" dirty="0" smtClean="0"/>
              <a:t>Identification of 4 quality improvement projects; </a:t>
            </a:r>
          </a:p>
          <a:p>
            <a:pPr marL="514350" indent="-514350">
              <a:buFont typeface="+mj-lt"/>
              <a:buAutoNum type="arabicPeriod"/>
            </a:pPr>
            <a:r>
              <a:rPr lang="en-GB" dirty="0" smtClean="0"/>
              <a:t>Hand hygiene</a:t>
            </a:r>
          </a:p>
          <a:p>
            <a:pPr marL="514350" indent="-514350">
              <a:buFont typeface="+mj-lt"/>
              <a:buAutoNum type="arabicPeriod"/>
            </a:pPr>
            <a:r>
              <a:rPr lang="en-GB" dirty="0" smtClean="0"/>
              <a:t>Health care waste management</a:t>
            </a:r>
          </a:p>
          <a:p>
            <a:pPr marL="514350" indent="-514350">
              <a:buFont typeface="+mj-lt"/>
              <a:buAutoNum type="arabicPeriod"/>
            </a:pPr>
            <a:r>
              <a:rPr lang="en-GB" dirty="0" smtClean="0"/>
              <a:t>Surgical site infections</a:t>
            </a:r>
          </a:p>
          <a:p>
            <a:pPr marL="514350" indent="-514350">
              <a:buFont typeface="+mj-lt"/>
              <a:buAutoNum type="arabicPeriod"/>
            </a:pPr>
            <a:r>
              <a:rPr lang="en-GB" dirty="0" smtClean="0"/>
              <a:t>Injection safety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Hand Hygiene QI Project</a:t>
            </a:r>
            <a:endParaRPr lang="en-US" dirty="0"/>
          </a:p>
        </p:txBody>
      </p:sp>
      <p:sp>
        <p:nvSpPr>
          <p:cNvPr id="3" name="Content Placeholder 2"/>
          <p:cNvSpPr>
            <a:spLocks noGrp="1"/>
          </p:cNvSpPr>
          <p:nvPr>
            <p:ph idx="1"/>
          </p:nvPr>
        </p:nvSpPr>
        <p:spPr/>
        <p:txBody>
          <a:bodyPr/>
          <a:lstStyle/>
          <a:p>
            <a:r>
              <a:rPr lang="en-GB" dirty="0" smtClean="0"/>
              <a:t>Started in April 2018</a:t>
            </a:r>
          </a:p>
          <a:p>
            <a:r>
              <a:rPr lang="en-GB" dirty="0" smtClean="0"/>
              <a:t>Monthly data collection by the IPCC team</a:t>
            </a:r>
          </a:p>
          <a:p>
            <a:r>
              <a:rPr lang="en-GB" dirty="0" smtClean="0"/>
              <a:t>Use of WHO tool:</a:t>
            </a:r>
          </a:p>
          <a:p>
            <a:pPr>
              <a:buFont typeface="Wingdings" pitchFamily="2" charset="2"/>
              <a:buChar char="Ø"/>
            </a:pPr>
            <a:r>
              <a:rPr lang="en-GB" dirty="0" smtClean="0"/>
              <a:t>Assessment of 5 moments of Hand hygiene</a:t>
            </a:r>
          </a:p>
          <a:p>
            <a:pPr>
              <a:buFont typeface="Wingdings" pitchFamily="2" charset="2"/>
              <a:buChar char="Ø"/>
            </a:pPr>
            <a:r>
              <a:rPr lang="en-GB" dirty="0" smtClean="0"/>
              <a:t>Assessment of hand hygiene infrastructure</a:t>
            </a:r>
          </a:p>
          <a:p>
            <a:endParaRPr lang="en-GB" dirty="0" smtClean="0"/>
          </a:p>
          <a:p>
            <a:pPr>
              <a:buNone/>
            </a:pPr>
            <a:endParaRPr lang="en-US" dirty="0"/>
          </a:p>
        </p:txBody>
      </p:sp>
      <p:pic>
        <p:nvPicPr>
          <p:cNvPr id="4" name="Picture 4" descr="FIVE MOMENTS-03"/>
          <p:cNvPicPr>
            <a:picLocks noChangeAspect="1" noChangeArrowheads="1"/>
          </p:cNvPicPr>
          <p:nvPr/>
        </p:nvPicPr>
        <p:blipFill>
          <a:blip r:embed="rId2"/>
          <a:srcRect/>
          <a:stretch>
            <a:fillRect/>
          </a:stretch>
        </p:blipFill>
        <p:spPr>
          <a:xfrm>
            <a:off x="914400" y="4267200"/>
            <a:ext cx="5791200" cy="2590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Placeholder 4"/>
          <p:cNvSpPr>
            <a:spLocks noGrp="1"/>
          </p:cNvSpPr>
          <p:nvPr>
            <p:ph type="body" idx="1"/>
          </p:nvPr>
        </p:nvSpPr>
        <p:spPr>
          <a:xfrm>
            <a:off x="-77788" y="1295400"/>
            <a:ext cx="4800601" cy="654050"/>
          </a:xfrm>
        </p:spPr>
        <p:txBody>
          <a:bodyPr>
            <a:normAutofit fontScale="40000" lnSpcReduction="20000"/>
          </a:bodyPr>
          <a:lstStyle/>
          <a:p>
            <a:pPr algn="ctr">
              <a:spcBef>
                <a:spcPct val="0"/>
              </a:spcBef>
            </a:pPr>
            <a:r>
              <a:rPr lang="en-US" altLang="en-US" sz="3600" smtClean="0"/>
              <a:t>Lack of hand hygiene </a:t>
            </a:r>
          </a:p>
          <a:p>
            <a:pPr algn="ctr">
              <a:spcBef>
                <a:spcPct val="0"/>
              </a:spcBef>
            </a:pPr>
            <a:r>
              <a:rPr lang="en-US" altLang="en-US" sz="3600" smtClean="0"/>
              <a:t>+ </a:t>
            </a:r>
          </a:p>
          <a:p>
            <a:pPr algn="ctr">
              <a:spcBef>
                <a:spcPct val="0"/>
              </a:spcBef>
            </a:pPr>
            <a:r>
              <a:rPr lang="en-US" altLang="en-US" sz="3600" smtClean="0"/>
              <a:t>Patient care  = </a:t>
            </a:r>
          </a:p>
        </p:txBody>
      </p:sp>
      <p:sp>
        <p:nvSpPr>
          <p:cNvPr id="56323" name="Content Placeholder 2"/>
          <p:cNvSpPr>
            <a:spLocks noGrp="1"/>
          </p:cNvSpPr>
          <p:nvPr>
            <p:ph sz="half" idx="2"/>
          </p:nvPr>
        </p:nvSpPr>
        <p:spPr/>
        <p:txBody>
          <a:bodyPr/>
          <a:lstStyle/>
          <a:p>
            <a:pPr eaLnBrk="1" hangingPunct="1">
              <a:spcBef>
                <a:spcPts val="2400"/>
              </a:spcBef>
            </a:pPr>
            <a:r>
              <a:rPr lang="en-US" altLang="en-US" smtClean="0"/>
              <a:t>Increased risk of hand contamination</a:t>
            </a:r>
          </a:p>
          <a:p>
            <a:pPr eaLnBrk="1" hangingPunct="1">
              <a:spcBef>
                <a:spcPts val="2400"/>
              </a:spcBef>
            </a:pPr>
            <a:r>
              <a:rPr lang="en-US" altLang="en-US" smtClean="0"/>
              <a:t>Increased risk to patient safety</a:t>
            </a:r>
          </a:p>
        </p:txBody>
      </p:sp>
      <p:sp>
        <p:nvSpPr>
          <p:cNvPr id="56324" name="Text Placeholder 5"/>
          <p:cNvSpPr>
            <a:spLocks noGrp="1"/>
          </p:cNvSpPr>
          <p:nvPr>
            <p:ph type="body" sz="quarter" idx="3"/>
          </p:nvPr>
        </p:nvSpPr>
        <p:spPr>
          <a:xfrm>
            <a:off x="4945063" y="720725"/>
            <a:ext cx="4041775" cy="639763"/>
          </a:xfrm>
        </p:spPr>
        <p:txBody>
          <a:bodyPr>
            <a:normAutofit fontScale="77500" lnSpcReduction="20000"/>
          </a:bodyPr>
          <a:lstStyle/>
          <a:p>
            <a:pPr algn="ctr"/>
            <a:r>
              <a:rPr lang="en-US" altLang="en-US" sz="3600" smtClean="0"/>
              <a:t>Increased hand hygiene =</a:t>
            </a:r>
          </a:p>
        </p:txBody>
      </p:sp>
      <p:sp>
        <p:nvSpPr>
          <p:cNvPr id="56325" name="Content Placeholder 6"/>
          <p:cNvSpPr>
            <a:spLocks noGrp="1"/>
          </p:cNvSpPr>
          <p:nvPr>
            <p:ph sz="quarter" idx="4"/>
          </p:nvPr>
        </p:nvSpPr>
        <p:spPr>
          <a:xfrm>
            <a:off x="4878388" y="2168525"/>
            <a:ext cx="4175125" cy="3951288"/>
          </a:xfrm>
        </p:spPr>
        <p:txBody>
          <a:bodyPr/>
          <a:lstStyle/>
          <a:p>
            <a:pPr eaLnBrk="1" hangingPunct="1">
              <a:spcBef>
                <a:spcPts val="2400"/>
              </a:spcBef>
            </a:pPr>
            <a:r>
              <a:rPr lang="en-US" altLang="en-US" smtClean="0"/>
              <a:t>Reduced numbers of patients acquiring HAIs</a:t>
            </a:r>
          </a:p>
          <a:p>
            <a:pPr eaLnBrk="1" hangingPunct="1">
              <a:spcBef>
                <a:spcPts val="2400"/>
              </a:spcBef>
            </a:pPr>
            <a:r>
              <a:rPr lang="en-US" altLang="en-US" smtClean="0"/>
              <a:t>Decreased waste of resources </a:t>
            </a:r>
          </a:p>
          <a:p>
            <a:pPr eaLnBrk="1" hangingPunct="1">
              <a:spcBef>
                <a:spcPts val="2400"/>
              </a:spcBef>
            </a:pPr>
            <a:r>
              <a:rPr lang="en-US" altLang="en-US" smtClean="0"/>
              <a:t>Saved lives</a:t>
            </a:r>
          </a:p>
          <a:p>
            <a:endParaRPr lang="en-US" altLang="en-US" smtClean="0"/>
          </a:p>
        </p:txBody>
      </p:sp>
      <p:pic>
        <p:nvPicPr>
          <p:cNvPr id="56326" name="Picture 4"/>
          <p:cNvPicPr>
            <a:picLocks noChangeAspect="1" noChangeArrowheads="1"/>
          </p:cNvPicPr>
          <p:nvPr/>
        </p:nvPicPr>
        <p:blipFill>
          <a:blip r:embed="rId3"/>
          <a:srcRect/>
          <a:stretch>
            <a:fillRect/>
          </a:stretch>
        </p:blipFill>
        <p:spPr bwMode="auto">
          <a:xfrm>
            <a:off x="838200" y="4267200"/>
            <a:ext cx="2667000" cy="2182813"/>
          </a:xfrm>
          <a:prstGeom prst="rect">
            <a:avLst/>
          </a:prstGeom>
          <a:noFill/>
          <a:ln w="9525">
            <a:noFill/>
            <a:miter lim="800000"/>
            <a:headEnd/>
            <a:tailEnd/>
          </a:ln>
        </p:spPr>
      </p:pic>
    </p:spTree>
  </p:cSld>
  <p:clrMapOvr>
    <a:masterClrMapping/>
  </p:clrMapOvr>
  <p:transition advTm="6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a:latin typeface="Times New Roman" pitchFamily="18" charset="0"/>
                <a:cs typeface="Times New Roman" pitchFamily="18" charset="0"/>
              </a:rPr>
              <a:t>Hand Hygiene Compliance per Unit-1</a:t>
            </a:r>
          </a:p>
        </p:txBody>
      </p:sp>
      <p:graphicFrame>
        <p:nvGraphicFramePr>
          <p:cNvPr id="5" name="Content Placeholder 4">
            <a:extLst>
              <a:ext uri="{FF2B5EF4-FFF2-40B4-BE49-F238E27FC236}">
                <a16:creationId xmlns:a16="http://schemas.microsoft.com/office/drawing/2014/main" xmlns="" id="{698295D1-DBCD-441E-8AEE-AE606ABA5282}"/>
              </a:ext>
            </a:extLst>
          </p:cNvPr>
          <p:cNvGraphicFramePr>
            <a:graphicFrameLocks noGrp="1"/>
          </p:cNvGraphicFramePr>
          <p:nvPr>
            <p:ph idx="1"/>
            <p:extLst>
              <p:ext uri="{D42A27DB-BD31-4B8C-83A1-F6EECF244321}">
                <p14:modId xmlns:p14="http://schemas.microsoft.com/office/powerpoint/2010/main" val="507263813"/>
              </p:ext>
            </p:extLst>
          </p:nvPr>
        </p:nvGraphicFramePr>
        <p:xfrm>
          <a:off x="0" y="914400"/>
          <a:ext cx="8915400" cy="5943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0971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Hand Hygiene Compliance per Unit-2</a:t>
            </a:r>
          </a:p>
        </p:txBody>
      </p:sp>
      <p:graphicFrame>
        <p:nvGraphicFramePr>
          <p:cNvPr id="6" name="Content Placeholder 5">
            <a:extLst>
              <a:ext uri="{FF2B5EF4-FFF2-40B4-BE49-F238E27FC236}">
                <a16:creationId xmlns:a16="http://schemas.microsoft.com/office/drawing/2014/main" xmlns="" id="{FF0B7497-D123-4F17-835B-2DCD5F52F611}"/>
              </a:ext>
            </a:extLst>
          </p:cNvPr>
          <p:cNvGraphicFramePr>
            <a:graphicFrameLocks noGrp="1"/>
          </p:cNvGraphicFramePr>
          <p:nvPr>
            <p:ph idx="1"/>
            <p:extLst>
              <p:ext uri="{D42A27DB-BD31-4B8C-83A1-F6EECF244321}">
                <p14:modId xmlns:p14="http://schemas.microsoft.com/office/powerpoint/2010/main" val="1196781343"/>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5067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012A87-BF99-4FF4-B4CE-81409B03DFAA}"/>
              </a:ext>
            </a:extLst>
          </p:cNvPr>
          <p:cNvSpPr>
            <a:spLocks noGrp="1"/>
          </p:cNvSpPr>
          <p:nvPr>
            <p:ph type="title"/>
          </p:nvPr>
        </p:nvSpPr>
        <p:spPr/>
        <p:txBody>
          <a:bodyPr/>
          <a:lstStyle/>
          <a:p>
            <a:r>
              <a:rPr lang="en-US" dirty="0"/>
              <a:t>Facility HH Compliance</a:t>
            </a:r>
            <a:endParaRPr lang="en-GB" dirty="0"/>
          </a:p>
        </p:txBody>
      </p:sp>
      <p:graphicFrame>
        <p:nvGraphicFramePr>
          <p:cNvPr id="4" name="Content Placeholder 3">
            <a:extLst>
              <a:ext uri="{FF2B5EF4-FFF2-40B4-BE49-F238E27FC236}">
                <a16:creationId xmlns:a16="http://schemas.microsoft.com/office/drawing/2014/main" xmlns="" id="{221BD5A7-7F58-46CE-A91D-07DA469188EF}"/>
              </a:ext>
            </a:extLst>
          </p:cNvPr>
          <p:cNvGraphicFramePr>
            <a:graphicFrameLocks noGrp="1"/>
          </p:cNvGraphicFramePr>
          <p:nvPr>
            <p:ph idx="1"/>
            <p:extLst>
              <p:ext uri="{D42A27DB-BD31-4B8C-83A1-F6EECF244321}">
                <p14:modId xmlns:p14="http://schemas.microsoft.com/office/powerpoint/2010/main" val="1766739931"/>
              </p:ext>
            </p:extLst>
          </p:nvPr>
        </p:nvGraphicFramePr>
        <p:xfrm>
          <a:off x="0" y="1295400"/>
          <a:ext cx="91440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8435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09B8F4-9A6E-4462-A7F5-D21DA00F8356}"/>
              </a:ext>
            </a:extLst>
          </p:cNvPr>
          <p:cNvSpPr>
            <a:spLocks noGrp="1"/>
          </p:cNvSpPr>
          <p:nvPr>
            <p:ph type="title"/>
          </p:nvPr>
        </p:nvSpPr>
        <p:spPr/>
        <p:txBody>
          <a:bodyPr/>
          <a:lstStyle/>
          <a:p>
            <a:r>
              <a:rPr lang="en-GB" dirty="0"/>
              <a:t>What Worked</a:t>
            </a:r>
          </a:p>
        </p:txBody>
      </p:sp>
      <p:sp>
        <p:nvSpPr>
          <p:cNvPr id="3" name="Content Placeholder 2">
            <a:extLst>
              <a:ext uri="{FF2B5EF4-FFF2-40B4-BE49-F238E27FC236}">
                <a16:creationId xmlns:a16="http://schemas.microsoft.com/office/drawing/2014/main" xmlns="" id="{98B4EC48-38B0-4FFF-8E1D-5CB2C02E5BD7}"/>
              </a:ext>
            </a:extLst>
          </p:cNvPr>
          <p:cNvSpPr>
            <a:spLocks noGrp="1"/>
          </p:cNvSpPr>
          <p:nvPr>
            <p:ph idx="1"/>
          </p:nvPr>
        </p:nvSpPr>
        <p:spPr/>
        <p:txBody>
          <a:bodyPr/>
          <a:lstStyle/>
          <a:p>
            <a:r>
              <a:rPr lang="en-US" dirty="0" smtClean="0"/>
              <a:t>Increased knowledge among health care workers</a:t>
            </a:r>
            <a:endParaRPr lang="en-US" dirty="0"/>
          </a:p>
          <a:p>
            <a:r>
              <a:rPr lang="en-US" dirty="0"/>
              <a:t>Action plan to avert water </a:t>
            </a:r>
            <a:r>
              <a:rPr lang="en-US" dirty="0" smtClean="0"/>
              <a:t>shortage </a:t>
            </a:r>
          </a:p>
          <a:p>
            <a:r>
              <a:rPr lang="en-US" dirty="0" smtClean="0"/>
              <a:t>Supply of ABHR by program partners</a:t>
            </a:r>
          </a:p>
          <a:p>
            <a:r>
              <a:rPr lang="en-US" dirty="0" smtClean="0"/>
              <a:t>Supply of wall mount dispensers</a:t>
            </a:r>
            <a:endParaRPr lang="en-GB" dirty="0"/>
          </a:p>
        </p:txBody>
      </p:sp>
    </p:spTree>
    <p:extLst>
      <p:ext uri="{BB962C8B-B14F-4D97-AF65-F5344CB8AC3E}">
        <p14:creationId xmlns:p14="http://schemas.microsoft.com/office/powerpoint/2010/main" val="2286099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CHALLENGES</a:t>
            </a:r>
            <a:endParaRPr lang="en-US" dirty="0"/>
          </a:p>
        </p:txBody>
      </p:sp>
      <p:sp>
        <p:nvSpPr>
          <p:cNvPr id="3" name="Content Placeholder 2"/>
          <p:cNvSpPr>
            <a:spLocks noGrp="1"/>
          </p:cNvSpPr>
          <p:nvPr>
            <p:ph idx="1"/>
          </p:nvPr>
        </p:nvSpPr>
        <p:spPr>
          <a:xfrm>
            <a:off x="457200" y="1219200"/>
            <a:ext cx="8229600" cy="5105400"/>
          </a:xfrm>
        </p:spPr>
        <p:txBody>
          <a:bodyPr>
            <a:normAutofit/>
          </a:bodyPr>
          <a:lstStyle/>
          <a:p>
            <a:r>
              <a:rPr lang="en-US" dirty="0" smtClean="0"/>
              <a:t>Only few IPCC members are available to collect data </a:t>
            </a:r>
          </a:p>
          <a:p>
            <a:r>
              <a:rPr lang="en-GB" dirty="0" smtClean="0"/>
              <a:t>Lack/ Inconsistent supply of hand hygiene supplies.</a:t>
            </a:r>
            <a:endParaRPr lang="en-US" dirty="0"/>
          </a:p>
          <a:p>
            <a:r>
              <a:rPr lang="en-US" dirty="0" smtClean="0"/>
              <a:t>Non functional sinks</a:t>
            </a:r>
          </a:p>
          <a:p>
            <a:r>
              <a:rPr lang="en-US" dirty="0" smtClean="0"/>
              <a:t>Unmet proposals</a:t>
            </a:r>
          </a:p>
          <a:p>
            <a:endParaRPr lang="en-US" dirty="0"/>
          </a:p>
          <a:p>
            <a:endParaRPr lang="en-US" dirty="0" smtClean="0"/>
          </a:p>
          <a:p>
            <a:pPr marL="457200" lvl="1" indent="0">
              <a:buNone/>
            </a:pPr>
            <a:endParaRPr lang="en-US" dirty="0"/>
          </a:p>
          <a:p>
            <a:pPr lvl="1"/>
            <a:endParaRPr lang="en-US" dirty="0"/>
          </a:p>
        </p:txBody>
      </p:sp>
    </p:spTree>
    <p:extLst>
      <p:ext uri="{BB962C8B-B14F-4D97-AF65-F5344CB8AC3E}">
        <p14:creationId xmlns:p14="http://schemas.microsoft.com/office/powerpoint/2010/main" val="950952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6947</TotalTime>
  <Words>421</Words>
  <Application>Microsoft Office PowerPoint</Application>
  <PresentationFormat>On-screen Show (4:3)</PresentationFormat>
  <Paragraphs>71</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Wingdings</vt:lpstr>
      <vt:lpstr>Office Theme</vt:lpstr>
      <vt:lpstr>IMPROVING HAND HYGIENE COMPLIANCE AMONG HEALTH CARE WORKERS AT KITALE COUNTY HOSPITAL </vt:lpstr>
      <vt:lpstr>HOSPITAL JOURNEY</vt:lpstr>
      <vt:lpstr>Hand Hygiene QI Project</vt:lpstr>
      <vt:lpstr>PowerPoint Presentation</vt:lpstr>
      <vt:lpstr>Hand Hygiene Compliance per Unit-1</vt:lpstr>
      <vt:lpstr>Hand Hygiene Compliance per Unit-2</vt:lpstr>
      <vt:lpstr>Facility HH Compliance</vt:lpstr>
      <vt:lpstr>What Worked</vt:lpstr>
      <vt:lpstr>CHALLENGES</vt:lpstr>
      <vt:lpstr>Acknowledgement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THIKA LEVEL 5 HOSPITAL</dc:title>
  <dc:creator>Loyce Kihungi</dc:creator>
  <cp:lastModifiedBy>doris kinya</cp:lastModifiedBy>
  <cp:revision>241</cp:revision>
  <dcterms:created xsi:type="dcterms:W3CDTF">2018-05-03T08:31:34Z</dcterms:created>
  <dcterms:modified xsi:type="dcterms:W3CDTF">2018-11-29T10:19:09Z</dcterms:modified>
</cp:coreProperties>
</file>