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6" r:id="rId1"/>
  </p:sldMasterIdLst>
  <p:sldIdLst>
    <p:sldId id="256" r:id="rId2"/>
    <p:sldId id="267" r:id="rId3"/>
    <p:sldId id="257" r:id="rId4"/>
    <p:sldId id="258" r:id="rId5"/>
    <p:sldId id="262" r:id="rId6"/>
    <p:sldId id="259" r:id="rId7"/>
    <p:sldId id="264" r:id="rId8"/>
    <p:sldId id="263" r:id="rId9"/>
    <p:sldId id="265" r:id="rId10"/>
    <p:sldId id="2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6176-B63A-4B12-91B8-3B18A0D3715A}" type="datetimeFigureOut">
              <a:rPr lang="en-US" smtClean="0"/>
              <a:t>29-Nov-18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795C-F3D2-4528-B9EF-774813AF6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85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6176-B63A-4B12-91B8-3B18A0D3715A}" type="datetimeFigureOut">
              <a:rPr lang="en-US" smtClean="0"/>
              <a:t>29-Nov-18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795C-F3D2-4528-B9EF-774813AF6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8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6176-B63A-4B12-91B8-3B18A0D3715A}" type="datetimeFigureOut">
              <a:rPr lang="en-US" smtClean="0"/>
              <a:t>29-Nov-18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795C-F3D2-4528-B9EF-774813AF6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807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6176-B63A-4B12-91B8-3B18A0D3715A}" type="datetimeFigureOut">
              <a:rPr lang="en-US" smtClean="0"/>
              <a:t>29-Nov-18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795C-F3D2-4528-B9EF-774813AF6C8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4135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6176-B63A-4B12-91B8-3B18A0D3715A}" type="datetimeFigureOut">
              <a:rPr lang="en-US" smtClean="0"/>
              <a:t>29-Nov-18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795C-F3D2-4528-B9EF-774813AF6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97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6176-B63A-4B12-91B8-3B18A0D3715A}" type="datetimeFigureOut">
              <a:rPr lang="en-US" smtClean="0"/>
              <a:t>29-Nov-18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795C-F3D2-4528-B9EF-774813AF6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19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6176-B63A-4B12-91B8-3B18A0D3715A}" type="datetimeFigureOut">
              <a:rPr lang="en-US" smtClean="0"/>
              <a:t>29-Nov-18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795C-F3D2-4528-B9EF-774813AF6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67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6176-B63A-4B12-91B8-3B18A0D3715A}" type="datetimeFigureOut">
              <a:rPr lang="en-US" smtClean="0"/>
              <a:t>29-Nov-18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795C-F3D2-4528-B9EF-774813AF6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8287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6176-B63A-4B12-91B8-3B18A0D3715A}" type="datetimeFigureOut">
              <a:rPr lang="en-US" smtClean="0"/>
              <a:t>29-Nov-18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795C-F3D2-4528-B9EF-774813AF6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50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6176-B63A-4B12-91B8-3B18A0D3715A}" type="datetimeFigureOut">
              <a:rPr lang="en-US" smtClean="0"/>
              <a:t>29-Nov-18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795C-F3D2-4528-B9EF-774813AF6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50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6176-B63A-4B12-91B8-3B18A0D3715A}" type="datetimeFigureOut">
              <a:rPr lang="en-US" smtClean="0"/>
              <a:t>29-Nov-18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795C-F3D2-4528-B9EF-774813AF6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00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6176-B63A-4B12-91B8-3B18A0D3715A}" type="datetimeFigureOut">
              <a:rPr lang="en-US" smtClean="0"/>
              <a:t>29-Nov-18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795C-F3D2-4528-B9EF-774813AF6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51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6176-B63A-4B12-91B8-3B18A0D3715A}" type="datetimeFigureOut">
              <a:rPr lang="en-US" smtClean="0"/>
              <a:t>29-Nov-18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795C-F3D2-4528-B9EF-774813AF6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952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6176-B63A-4B12-91B8-3B18A0D3715A}" type="datetimeFigureOut">
              <a:rPr lang="en-US" smtClean="0"/>
              <a:t>29-Nov-18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795C-F3D2-4528-B9EF-774813AF6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02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6176-B63A-4B12-91B8-3B18A0D3715A}" type="datetimeFigureOut">
              <a:rPr lang="en-US" smtClean="0"/>
              <a:t>29-Nov-18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795C-F3D2-4528-B9EF-774813AF6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88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6176-B63A-4B12-91B8-3B18A0D3715A}" type="datetimeFigureOut">
              <a:rPr lang="en-US" smtClean="0"/>
              <a:t>29-Nov-18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795C-F3D2-4528-B9EF-774813AF6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115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6176-B63A-4B12-91B8-3B18A0D3715A}" type="datetimeFigureOut">
              <a:rPr lang="en-US" smtClean="0"/>
              <a:t>29-Nov-18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795C-F3D2-4528-B9EF-774813AF6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408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B696176-B63A-4B12-91B8-3B18A0D3715A}" type="datetimeFigureOut">
              <a:rPr lang="en-US" smtClean="0"/>
              <a:t>29-Nov-18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E795C-F3D2-4528-B9EF-774813AF6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852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  <p:sldLayoutId id="2147483959" r:id="rId13"/>
    <p:sldLayoutId id="2147483960" r:id="rId14"/>
    <p:sldLayoutId id="2147483961" r:id="rId15"/>
    <p:sldLayoutId id="2147483962" r:id="rId16"/>
    <p:sldLayoutId id="214748396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kenkjuki@yahoo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094" y="228601"/>
            <a:ext cx="11546541" cy="5634317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Title</a:t>
            </a:r>
            <a:br>
              <a:rPr lang="en-US" sz="4000" b="1" dirty="0" smtClean="0"/>
            </a:br>
            <a:r>
              <a:rPr lang="en-US" sz="4000" b="1" dirty="0" smtClean="0"/>
              <a:t>Assess Health Care Waste Management (HCWM) in context of environmental safeguards in Universal Health Coverage</a:t>
            </a:r>
            <a:r>
              <a:rPr lang="en-US" sz="4000" b="1" dirty="0" smtClean="0"/>
              <a:t>.</a:t>
            </a:r>
            <a:br>
              <a:rPr lang="en-US" sz="4000" b="1" dirty="0" smtClean="0"/>
            </a:br>
            <a:r>
              <a:rPr lang="en-US" sz="4000" b="1" dirty="0"/>
              <a:t> </a:t>
            </a:r>
            <a:r>
              <a:rPr lang="en-US" sz="4000" b="1" dirty="0" smtClean="0"/>
              <a:t>         </a:t>
            </a:r>
            <a:r>
              <a:rPr lang="en-US" sz="4000" b="1" dirty="0" smtClean="0"/>
              <a:t> </a:t>
            </a:r>
            <a:r>
              <a:rPr lang="en-US" sz="4000" b="1" dirty="0" smtClean="0"/>
              <a:t>A case of Nyeri County</a:t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Author;- Kenneth K.Njuki –</a:t>
            </a:r>
            <a:r>
              <a:rPr lang="en-US" sz="3600" b="1" dirty="0" smtClean="0"/>
              <a:t>Public Health Officer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b="1" i="1" dirty="0" smtClean="0">
                <a:hlinkClick r:id="rId2"/>
              </a:rPr>
              <a:t>kenkjuki@yahoo.com</a:t>
            </a:r>
            <a:r>
              <a:rPr lang="en-US" sz="3600" b="1" i="1" dirty="0" smtClean="0"/>
              <a:t> </a:t>
            </a:r>
            <a:endParaRPr lang="en-US" sz="36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212080"/>
            <a:ext cx="9144000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73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Conclusion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2800" dirty="0" smtClean="0"/>
              <a:t>More resources need to be allocated by the County Government/Partners to be spent on provision of basic commodities/amenities and training of staff on proper health care waste management practices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11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502" y="2111574"/>
            <a:ext cx="4820570" cy="2393239"/>
          </a:xfrm>
        </p:spPr>
        <p:txBody>
          <a:bodyPr/>
          <a:lstStyle/>
          <a:p>
            <a:r>
              <a:rPr lang="en-US" dirty="0" smtClean="0"/>
              <a:t>Nyeri County </a:t>
            </a:r>
            <a:br>
              <a:rPr lang="en-US" dirty="0" smtClean="0"/>
            </a:br>
            <a:r>
              <a:rPr lang="en-US" dirty="0" smtClean="0"/>
              <a:t>(number 19)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02618" y="1259940"/>
            <a:ext cx="5157663" cy="41944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5154" y="5606551"/>
            <a:ext cx="116182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County vision; </a:t>
            </a:r>
            <a:r>
              <a:rPr lang="en-US" sz="2800" dirty="0" smtClean="0"/>
              <a:t>A </a:t>
            </a:r>
            <a:r>
              <a:rPr lang="en-US" sz="2800" dirty="0"/>
              <a:t>prosperous people in a secure, healthy environment, with a high quality of life.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078829" cy="195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3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Introduction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129" y="1380565"/>
            <a:ext cx="11793069" cy="5141259"/>
          </a:xfrm>
        </p:spPr>
        <p:txBody>
          <a:bodyPr/>
          <a:lstStyle/>
          <a:p>
            <a:r>
              <a:rPr lang="en-US" sz="2800" dirty="0" smtClean="0"/>
              <a:t> </a:t>
            </a:r>
            <a:r>
              <a:rPr lang="en-US" sz="2800" dirty="0"/>
              <a:t>G</a:t>
            </a:r>
            <a:r>
              <a:rPr lang="en-US" sz="2800" dirty="0" smtClean="0"/>
              <a:t>overnment </a:t>
            </a:r>
            <a:r>
              <a:rPr lang="en-US" sz="2800" dirty="0" smtClean="0"/>
              <a:t>of Kenya has prioritized Universal health coverage (UHC) in its big 4 agenda.</a:t>
            </a:r>
          </a:p>
          <a:p>
            <a:r>
              <a:rPr lang="en-US" sz="2800" dirty="0" smtClean="0"/>
              <a:t>Nyeri </a:t>
            </a:r>
            <a:r>
              <a:rPr lang="en-US" sz="2800" dirty="0" smtClean="0"/>
              <a:t> </a:t>
            </a:r>
            <a:r>
              <a:rPr lang="en-US" sz="2800" dirty="0" smtClean="0"/>
              <a:t>is among the first four piloting counties in UHC others being Kisumu, Isiolo and Machakos.</a:t>
            </a:r>
          </a:p>
          <a:p>
            <a:r>
              <a:rPr lang="en-US" sz="2800" dirty="0" smtClean="0"/>
              <a:t>Without effective environmental safeguards, health care waste is known to expose health workers and the public to infections/ hazards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 </a:t>
            </a:r>
            <a:r>
              <a:rPr lang="en-US" sz="2800" dirty="0" smtClean="0"/>
              <a:t>Since environmental safeguards are key to UHC implementation, we assessed and analyzed </a:t>
            </a:r>
            <a:r>
              <a:rPr lang="en-US" sz="2800" dirty="0" smtClean="0"/>
              <a:t>some of the </a:t>
            </a:r>
            <a:r>
              <a:rPr lang="en-US" sz="2800" dirty="0" smtClean="0"/>
              <a:t>adopted practices in waste management by health facilities </a:t>
            </a:r>
            <a:r>
              <a:rPr lang="en-US" sz="2800" dirty="0" smtClean="0"/>
              <a:t>in the County</a:t>
            </a:r>
            <a:r>
              <a:rPr lang="en-US" sz="2800" dirty="0" smtClean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63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754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Methodology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281" y="1250576"/>
            <a:ext cx="11672047" cy="56074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Between </a:t>
            </a:r>
            <a:r>
              <a:rPr lang="en-US" sz="3200" dirty="0" smtClean="0"/>
              <a:t>July and September 2018 a cross sectional study was done to assess </a:t>
            </a:r>
            <a:r>
              <a:rPr lang="en-US" sz="3200" dirty="0"/>
              <a:t>in public, faith based and private health facility </a:t>
            </a:r>
            <a:r>
              <a:rPr lang="en-US" sz="3200" dirty="0" smtClean="0"/>
              <a:t>settings availability </a:t>
            </a:r>
            <a:r>
              <a:rPr lang="en-US" sz="3200" dirty="0" smtClean="0"/>
              <a:t>of;-</a:t>
            </a:r>
          </a:p>
          <a:p>
            <a:r>
              <a:rPr lang="en-US" sz="3200" dirty="0" smtClean="0"/>
              <a:t> </a:t>
            </a:r>
            <a:r>
              <a:rPr lang="en-US" sz="2800" dirty="0"/>
              <a:t>F</a:t>
            </a:r>
            <a:r>
              <a:rPr lang="en-US" sz="2800" dirty="0" smtClean="0"/>
              <a:t>unctional</a:t>
            </a:r>
            <a:r>
              <a:rPr lang="en-US" sz="3200" dirty="0" smtClean="0"/>
              <a:t> </a:t>
            </a:r>
            <a:r>
              <a:rPr lang="en-US" sz="3200" dirty="0" smtClean="0"/>
              <a:t>incinerators,</a:t>
            </a:r>
          </a:p>
          <a:p>
            <a:r>
              <a:rPr lang="en-US" sz="3200" dirty="0" smtClean="0"/>
              <a:t> </a:t>
            </a:r>
            <a:r>
              <a:rPr lang="en-US" sz="3200" dirty="0" smtClean="0"/>
              <a:t>Burning </a:t>
            </a:r>
            <a:r>
              <a:rPr lang="en-US" sz="3200" dirty="0" smtClean="0"/>
              <a:t>chambers</a:t>
            </a:r>
          </a:p>
          <a:p>
            <a:r>
              <a:rPr lang="en-US" sz="3200" dirty="0" smtClean="0"/>
              <a:t> </a:t>
            </a:r>
            <a:r>
              <a:rPr lang="en-US" sz="3200" dirty="0" smtClean="0"/>
              <a:t>Well </a:t>
            </a:r>
            <a:r>
              <a:rPr lang="en-US" sz="3200" dirty="0" smtClean="0"/>
              <a:t>protected placenta pits</a:t>
            </a:r>
          </a:p>
          <a:p>
            <a:r>
              <a:rPr lang="en-US" sz="3200" dirty="0" smtClean="0"/>
              <a:t> </a:t>
            </a:r>
            <a:r>
              <a:rPr lang="en-US" sz="3200" dirty="0" smtClean="0"/>
              <a:t>Protected </a:t>
            </a:r>
            <a:r>
              <a:rPr lang="en-US" sz="3200" dirty="0" smtClean="0"/>
              <a:t>ash pits and</a:t>
            </a:r>
          </a:p>
          <a:p>
            <a:r>
              <a:rPr lang="en-US" sz="3200" dirty="0" smtClean="0"/>
              <a:t> </a:t>
            </a:r>
            <a:r>
              <a:rPr lang="en-US" sz="3200" dirty="0" smtClean="0"/>
              <a:t>Having </a:t>
            </a:r>
            <a:r>
              <a:rPr lang="en-US" sz="3200" dirty="0" smtClean="0"/>
              <a:t>colour coded bins and </a:t>
            </a:r>
          </a:p>
          <a:p>
            <a:r>
              <a:rPr lang="en-US" sz="3200" dirty="0"/>
              <a:t>W</a:t>
            </a:r>
            <a:r>
              <a:rPr lang="en-US" sz="3200" dirty="0" smtClean="0"/>
              <a:t>aste </a:t>
            </a:r>
            <a:r>
              <a:rPr lang="en-US" sz="3200" dirty="0" smtClean="0"/>
              <a:t>segregation practices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6435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 </a:t>
            </a:r>
            <a:r>
              <a:rPr lang="en-US" dirty="0" err="1" smtClean="0"/>
              <a:t>cont</a:t>
            </a:r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Seven hospitals, </a:t>
            </a:r>
            <a:r>
              <a:rPr lang="en-US" sz="2800" dirty="0" smtClean="0"/>
              <a:t>twelve </a:t>
            </a:r>
            <a:r>
              <a:rPr lang="en-US" sz="2800" dirty="0"/>
              <a:t>health </a:t>
            </a:r>
            <a:r>
              <a:rPr lang="en-US" sz="2800" dirty="0" smtClean="0"/>
              <a:t>centers and  seven </a:t>
            </a:r>
            <a:r>
              <a:rPr lang="en-US" sz="2800" dirty="0"/>
              <a:t>dispensaries </a:t>
            </a:r>
            <a:r>
              <a:rPr lang="en-US" sz="2800" dirty="0" smtClean="0"/>
              <a:t>were </a:t>
            </a:r>
            <a:r>
              <a:rPr lang="en-US" sz="2800" dirty="0"/>
              <a:t>surveyed by collecting data through an expert standardized national self-administered questionnaire/observation check list. </a:t>
            </a:r>
            <a:endParaRPr lang="en-US" sz="2800" dirty="0" smtClean="0"/>
          </a:p>
          <a:p>
            <a:r>
              <a:rPr lang="en-US" sz="2800" dirty="0" smtClean="0"/>
              <a:t>Data </a:t>
            </a:r>
            <a:r>
              <a:rPr lang="en-US" sz="2800" dirty="0" smtClean="0"/>
              <a:t>was collected </a:t>
            </a:r>
            <a:r>
              <a:rPr lang="en-US" sz="2800" dirty="0"/>
              <a:t>on a Microsoft Excel spreadsheet, analyzed and summarized in frequencies and percentages.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35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Findings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740" y="1183341"/>
            <a:ext cx="11161059" cy="53922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Of </a:t>
            </a:r>
            <a:r>
              <a:rPr lang="en-US" sz="4000" dirty="0" smtClean="0"/>
              <a:t>the facilities assessed </a:t>
            </a:r>
            <a:endParaRPr lang="en-US" sz="4000" dirty="0" smtClean="0"/>
          </a:p>
          <a:p>
            <a:r>
              <a:rPr lang="en-US" sz="4000" dirty="0" smtClean="0"/>
              <a:t>5(71</a:t>
            </a:r>
            <a:r>
              <a:rPr lang="en-US" sz="4000" dirty="0" smtClean="0"/>
              <a:t>%) of the hospitals had a functional incinerator</a:t>
            </a:r>
          </a:p>
          <a:p>
            <a:r>
              <a:rPr lang="en-US" sz="4000" dirty="0" smtClean="0"/>
              <a:t> 3(28%) of health </a:t>
            </a:r>
            <a:r>
              <a:rPr lang="en-US" sz="4000" dirty="0" smtClean="0"/>
              <a:t>centers and 1(14</a:t>
            </a:r>
            <a:r>
              <a:rPr lang="en-US" sz="4000" dirty="0" smtClean="0"/>
              <a:t>%) of </a:t>
            </a:r>
            <a:r>
              <a:rPr lang="en-US" sz="4000" dirty="0" smtClean="0"/>
              <a:t>dispensary </a:t>
            </a:r>
            <a:r>
              <a:rPr lang="en-US" sz="4000" dirty="0" smtClean="0"/>
              <a:t>had burning chamber.</a:t>
            </a:r>
          </a:p>
          <a:p>
            <a:pPr marL="0" indent="0">
              <a:buNone/>
            </a:pPr>
            <a:r>
              <a:rPr lang="en-US" sz="4000" b="1" dirty="0" smtClean="0"/>
              <a:t>Facilities with </a:t>
            </a:r>
            <a:r>
              <a:rPr lang="en-US" sz="4000" b="1" dirty="0" smtClean="0"/>
              <a:t>  colour </a:t>
            </a:r>
            <a:r>
              <a:rPr lang="en-US" sz="4000" b="1" dirty="0" smtClean="0"/>
              <a:t>coded bins</a:t>
            </a:r>
            <a:r>
              <a:rPr lang="en-US" sz="4000" dirty="0" smtClean="0"/>
              <a:t>,</a:t>
            </a:r>
          </a:p>
          <a:p>
            <a:r>
              <a:rPr lang="en-US" sz="4000" dirty="0" smtClean="0"/>
              <a:t> 5(64</a:t>
            </a:r>
            <a:r>
              <a:rPr lang="en-US" sz="4000" dirty="0" smtClean="0"/>
              <a:t>%) of </a:t>
            </a:r>
            <a:r>
              <a:rPr lang="en-US" sz="4000" dirty="0" smtClean="0"/>
              <a:t>hospitals</a:t>
            </a:r>
          </a:p>
          <a:p>
            <a:r>
              <a:rPr lang="en-US" sz="4000" dirty="0" smtClean="0"/>
              <a:t>4(33%) of health centers</a:t>
            </a:r>
            <a:endParaRPr lang="en-US" sz="4000" dirty="0" smtClean="0"/>
          </a:p>
          <a:p>
            <a:r>
              <a:rPr lang="en-US" sz="4000" dirty="0" smtClean="0"/>
              <a:t> </a:t>
            </a:r>
            <a:r>
              <a:rPr lang="en-US" sz="4000" dirty="0"/>
              <a:t>100% </a:t>
            </a:r>
            <a:r>
              <a:rPr lang="en-US" sz="4000" dirty="0" smtClean="0"/>
              <a:t> dispensaries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17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753035"/>
            <a:ext cx="8761413" cy="927597"/>
          </a:xfrm>
        </p:spPr>
        <p:txBody>
          <a:bodyPr/>
          <a:lstStyle/>
          <a:p>
            <a:r>
              <a:rPr lang="en-US" b="1" cap="none" dirty="0" smtClean="0"/>
              <a:t>Findings </a:t>
            </a:r>
            <a:r>
              <a:rPr lang="en-US" b="1" cap="none" dirty="0" err="1" smtClean="0"/>
              <a:t>conti</a:t>
            </a:r>
            <a:r>
              <a:rPr lang="en-US" b="1" cap="none" dirty="0" smtClean="0"/>
              <a:t> </a:t>
            </a:r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306" y="1756801"/>
            <a:ext cx="11138647" cy="5101199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sz="2800" b="1" dirty="0" smtClean="0"/>
              <a:t>On waste segregation </a:t>
            </a:r>
          </a:p>
          <a:p>
            <a:r>
              <a:rPr lang="en-US" sz="2800" dirty="0" smtClean="0"/>
              <a:t>Only hospitals were segregating waste and only </a:t>
            </a:r>
            <a:r>
              <a:rPr lang="en-US" sz="2800" dirty="0"/>
              <a:t>in 3 out 7 (38%) assessed. </a:t>
            </a:r>
            <a:endParaRPr lang="en-US" sz="2800" dirty="0" smtClean="0"/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r>
              <a:rPr lang="en-US" sz="2800" b="1" dirty="0" smtClean="0"/>
              <a:t>Availability </a:t>
            </a:r>
            <a:r>
              <a:rPr lang="en-US" sz="2800" b="1" dirty="0"/>
              <a:t>of protected ash pits was fairly well distributed</a:t>
            </a:r>
            <a:r>
              <a:rPr lang="en-US" sz="2800" b="1" dirty="0" smtClean="0"/>
              <a:t>;-</a:t>
            </a:r>
          </a:p>
          <a:p>
            <a:r>
              <a:rPr lang="en-US" sz="2800" dirty="0" smtClean="0"/>
              <a:t> Hospitals </a:t>
            </a:r>
            <a:r>
              <a:rPr lang="en-US" sz="2800" dirty="0"/>
              <a:t>(64</a:t>
            </a:r>
            <a:r>
              <a:rPr lang="en-US" sz="2800" dirty="0" smtClean="0"/>
              <a:t>%),</a:t>
            </a:r>
          </a:p>
          <a:p>
            <a:r>
              <a:rPr lang="en-US" sz="2800" dirty="0" smtClean="0"/>
              <a:t> Health </a:t>
            </a:r>
            <a:r>
              <a:rPr lang="en-US" sz="2800" dirty="0"/>
              <a:t>centers (32%) </a:t>
            </a:r>
            <a:endParaRPr lang="en-US" sz="2800" dirty="0" smtClean="0"/>
          </a:p>
          <a:p>
            <a:r>
              <a:rPr lang="en-US" sz="2800" dirty="0" smtClean="0"/>
              <a:t> Dispensaries </a:t>
            </a:r>
            <a:r>
              <a:rPr lang="en-US" sz="2800" dirty="0"/>
              <a:t>(33</a:t>
            </a:r>
            <a:r>
              <a:rPr lang="en-US" sz="2800" dirty="0" smtClean="0"/>
              <a:t>%).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79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On well protected placenta pits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812" y="2133600"/>
            <a:ext cx="11268635" cy="4195481"/>
          </a:xfrm>
        </p:spPr>
        <p:txBody>
          <a:bodyPr/>
          <a:lstStyle/>
          <a:p>
            <a:r>
              <a:rPr lang="en-US" sz="2800" dirty="0"/>
              <a:t>H</a:t>
            </a:r>
            <a:r>
              <a:rPr lang="en-US" sz="2800" dirty="0" smtClean="0"/>
              <a:t>ospitals </a:t>
            </a:r>
            <a:r>
              <a:rPr lang="en-US" sz="2800" dirty="0"/>
              <a:t>(71%) </a:t>
            </a:r>
            <a:endParaRPr lang="en-US" sz="2800" dirty="0" smtClean="0"/>
          </a:p>
          <a:p>
            <a:r>
              <a:rPr lang="en-US" sz="2800" dirty="0" smtClean="0"/>
              <a:t> Health </a:t>
            </a:r>
            <a:r>
              <a:rPr lang="en-US" sz="2800" dirty="0"/>
              <a:t>centers (41</a:t>
            </a:r>
            <a:r>
              <a:rPr lang="en-US" sz="2800" dirty="0" smtClean="0"/>
              <a:t>%)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91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0" y="-1400530"/>
            <a:ext cx="9404723" cy="140053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91" y="712701"/>
            <a:ext cx="4907038" cy="276622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149" y="500398"/>
            <a:ext cx="5343287" cy="3012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965" y="3993777"/>
            <a:ext cx="5835243" cy="26087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60" y="3938147"/>
            <a:ext cx="4356839" cy="291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04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171</TotalTime>
  <Words>350</Words>
  <Application>Microsoft Office PowerPoint</Application>
  <PresentationFormat>Widescreen</PresentationFormat>
  <Paragraphs>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</vt:lpstr>
      <vt:lpstr>Title Assess Health Care Waste Management (HCWM) in context of environmental safeguards in Universal Health Coverage.            A case of Nyeri County  Author;- Kenneth K.Njuki –Public Health Officer kenkjuki@yahoo.com </vt:lpstr>
      <vt:lpstr>Nyeri County  (number 19)</vt:lpstr>
      <vt:lpstr>Introduction</vt:lpstr>
      <vt:lpstr>Methodology </vt:lpstr>
      <vt:lpstr>Methodology cont-</vt:lpstr>
      <vt:lpstr>Findings </vt:lpstr>
      <vt:lpstr>Findings conti -</vt:lpstr>
      <vt:lpstr>On well protected placenta pits</vt:lpstr>
      <vt:lpstr>PowerPoint Presentation</vt:lpstr>
      <vt:lpstr>Conclusion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Assess Health Care Waste Management (HCWM) in context of environmental safeguards in Universal Health Coverage. A case of Nyeri County  Author Kenneth K.Njuki –Public Health Officer kenkjuki@yahoo.com</dc:title>
  <dc:creator>Kenneth Njuki</dc:creator>
  <cp:lastModifiedBy>Kenneth Njuki</cp:lastModifiedBy>
  <cp:revision>22</cp:revision>
  <dcterms:created xsi:type="dcterms:W3CDTF">2018-11-28T09:09:09Z</dcterms:created>
  <dcterms:modified xsi:type="dcterms:W3CDTF">2018-11-29T04:14:05Z</dcterms:modified>
</cp:coreProperties>
</file>