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75" r:id="rId3"/>
    <p:sldId id="276" r:id="rId4"/>
    <p:sldId id="277" r:id="rId5"/>
    <p:sldId id="278" r:id="rId6"/>
    <p:sldId id="280" r:id="rId7"/>
    <p:sldId id="282" r:id="rId8"/>
    <p:sldId id="279" r:id="rId9"/>
    <p:sldId id="283" r:id="rId10"/>
    <p:sldId id="285" r:id="rId11"/>
    <p:sldId id="284" r:id="rId12"/>
    <p:sldId id="291" r:id="rId13"/>
    <p:sldId id="292" r:id="rId14"/>
    <p:sldId id="287" r:id="rId15"/>
    <p:sldId id="293" r:id="rId16"/>
    <p:sldId id="290" r:id="rId17"/>
    <p:sldId id="294" r:id="rId18"/>
    <p:sldId id="295" r:id="rId19"/>
    <p:sldId id="296" r:id="rId20"/>
    <p:sldId id="297" r:id="rId21"/>
    <p:sldId id="298" r:id="rId22"/>
    <p:sldId id="299" r:id="rId23"/>
    <p:sldId id="300" r:id="rId24"/>
    <p:sldId id="301" r:id="rId25"/>
    <p:sldId id="302" r:id="rId26"/>
    <p:sldId id="305" r:id="rId27"/>
    <p:sldId id="303" r:id="rId28"/>
    <p:sldId id="304" r:id="rId29"/>
    <p:sldId id="306" r:id="rId30"/>
    <p:sldId id="307" r:id="rId31"/>
    <p:sldId id="308" r:id="rId32"/>
    <p:sldId id="309" r:id="rId33"/>
    <p:sldId id="310" r:id="rId34"/>
    <p:sldId id="311" r:id="rId35"/>
    <p:sldId id="314" r:id="rId36"/>
    <p:sldId id="312" r:id="rId37"/>
    <p:sldId id="313" r:id="rId38"/>
    <p:sldId id="315" r:id="rId39"/>
    <p:sldId id="316" r:id="rId40"/>
    <p:sldId id="317" r:id="rId41"/>
    <p:sldId id="318" r:id="rId42"/>
    <p:sldId id="319" r:id="rId43"/>
    <p:sldId id="320" r:id="rId44"/>
    <p:sldId id="321" r:id="rId45"/>
    <p:sldId id="322" r:id="rId46"/>
    <p:sldId id="323" r:id="rId47"/>
    <p:sldId id="32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885" autoAdjust="0"/>
  </p:normalViewPr>
  <p:slideViewPr>
    <p:cSldViewPr>
      <p:cViewPr varScale="1">
        <p:scale>
          <a:sx n="58" d="100"/>
          <a:sy n="58" d="100"/>
        </p:scale>
        <p:origin x="-87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34D9F-6755-44FF-A488-40A5CC10FB59}" type="datetimeFigureOut">
              <a:rPr lang="en-US" smtClean="0"/>
              <a:t>27-Nov-18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5F7C4-C00E-4FD0-B068-48C3FE07D2E8}" type="slidenum">
              <a:rPr lang="en-US" smtClean="0"/>
              <a:t>‹#›</a:t>
            </a:fld>
            <a:endParaRPr lang="en-US"/>
          </a:p>
        </p:txBody>
      </p:sp>
    </p:spTree>
    <p:extLst>
      <p:ext uri="{BB962C8B-B14F-4D97-AF65-F5344CB8AC3E}">
        <p14:creationId xmlns:p14="http://schemas.microsoft.com/office/powerpoint/2010/main" val="365622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Antibiotics are misused across the continuum of care Studies indicate that up to 50% of antibiotic use is either unnecessary or inappropriate across all type of health care settings 1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•Use of antibiotics in animals-~80% of antibiotics sold in US are used in animals primarily to promote growth and prevent infection 2 Molecular methods have confirmed that resistant bacteria in animals are consumed by humans resulting in infection </a:t>
            </a:r>
          </a:p>
          <a:p>
            <a:r>
              <a:rPr lang="en-US" sz="1200" b="0" i="0" u="none" strike="noStrike" kern="1200" baseline="0" dirty="0" smtClean="0">
                <a:solidFill>
                  <a:schemeClr val="tx1"/>
                </a:solidFill>
                <a:latin typeface="+mn-lt"/>
                <a:ea typeface="+mn-ea"/>
                <a:cs typeface="+mn-cs"/>
              </a:rPr>
              <a:t>Up to 90% of antibiotics used in animals are excreted in urine and stools and can disperse in fertilizer, groundwater, and surface runoff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•Antibiotic misuse adversely impacts patients and society ↑Antimicrobial resistance(AR) and </a:t>
            </a:r>
            <a:r>
              <a:rPr lang="en-US" sz="1200" b="0" i="1" u="none" strike="noStrike" kern="1200" baseline="0" dirty="0" smtClean="0">
                <a:solidFill>
                  <a:schemeClr val="tx1"/>
                </a:solidFill>
                <a:latin typeface="+mn-lt"/>
                <a:ea typeface="+mn-ea"/>
                <a:cs typeface="+mn-cs"/>
              </a:rPr>
              <a:t>C </a:t>
            </a:r>
            <a:r>
              <a:rPr lang="en-US" sz="1200" b="0" i="1" u="none" strike="noStrike" kern="1200" baseline="0" dirty="0" err="1" smtClean="0">
                <a:solidFill>
                  <a:schemeClr val="tx1"/>
                </a:solidFill>
                <a:latin typeface="+mn-lt"/>
                <a:ea typeface="+mn-ea"/>
                <a:cs typeface="+mn-cs"/>
              </a:rPr>
              <a:t>difficile</a:t>
            </a:r>
            <a:r>
              <a:rPr lang="en-US" sz="1200" b="0" i="1" u="none" strike="noStrike" kern="1200" baseline="0" dirty="0" smtClean="0">
                <a:solidFill>
                  <a:schemeClr val="tx1"/>
                </a:solidFill>
                <a:latin typeface="+mn-lt"/>
                <a:ea typeface="+mn-ea"/>
                <a:cs typeface="+mn-cs"/>
              </a:rPr>
              <a:t> infections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5</a:t>
            </a:fld>
            <a:endParaRPr lang="en-US"/>
          </a:p>
        </p:txBody>
      </p:sp>
    </p:spTree>
    <p:extLst>
      <p:ext uri="{BB962C8B-B14F-4D97-AF65-F5344CB8AC3E}">
        <p14:creationId xmlns:p14="http://schemas.microsoft.com/office/powerpoint/2010/main" val="15690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the target volumes for time intervals (e.g. 5 mL sputum at TB screening, baseline, and at all other visits through week 4; 3 mL at all subsequent visits thereafter) should be collected if possible</a:t>
            </a:r>
          </a:p>
          <a:p>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26</a:t>
            </a:fld>
            <a:endParaRPr lang="en-US"/>
          </a:p>
        </p:txBody>
      </p:sp>
    </p:spTree>
    <p:extLst>
      <p:ext uri="{BB962C8B-B14F-4D97-AF65-F5344CB8AC3E}">
        <p14:creationId xmlns:p14="http://schemas.microsoft.com/office/powerpoint/2010/main" val="271250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request form should be marked “acid – fast bacilli (AFB) and a Danger of infection label affixed to form and container</a:t>
            </a:r>
          </a:p>
          <a:p>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27</a:t>
            </a:fld>
            <a:endParaRPr lang="en-US"/>
          </a:p>
        </p:txBody>
      </p:sp>
    </p:spTree>
    <p:extLst>
      <p:ext uri="{BB962C8B-B14F-4D97-AF65-F5344CB8AC3E}">
        <p14:creationId xmlns:p14="http://schemas.microsoft.com/office/powerpoint/2010/main" val="45378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indicating contact with the </a:t>
            </a:r>
            <a:r>
              <a:rPr lang="en-US" dirty="0" err="1" smtClean="0"/>
              <a:t>nasopharnyx</a:t>
            </a:r>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29</a:t>
            </a:fld>
            <a:endParaRPr lang="en-US"/>
          </a:p>
        </p:txBody>
      </p:sp>
    </p:spTree>
    <p:extLst>
      <p:ext uri="{BB962C8B-B14F-4D97-AF65-F5344CB8AC3E}">
        <p14:creationId xmlns:p14="http://schemas.microsoft.com/office/powerpoint/2010/main" val="845549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specimens will be examined within 48 hours after collection, keep specimen at 4ºC and ship on wet ice or refrigerant gel-packs, otherwise store frozen at ≤-70ºC and ship on dry ice</a:t>
            </a:r>
          </a:p>
          <a:p>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30</a:t>
            </a:fld>
            <a:endParaRPr lang="en-US"/>
          </a:p>
        </p:txBody>
      </p:sp>
    </p:spTree>
    <p:extLst>
      <p:ext uri="{BB962C8B-B14F-4D97-AF65-F5344CB8AC3E}">
        <p14:creationId xmlns:p14="http://schemas.microsoft.com/office/powerpoint/2010/main" val="2900019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Grading system for sputum does not apply for lower respiratory tract infections by Legionella species, Mycobacterium tuberculosis, fungi and viruses. </a:t>
            </a:r>
          </a:p>
          <a:p>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33</a:t>
            </a:fld>
            <a:endParaRPr lang="en-US"/>
          </a:p>
        </p:txBody>
      </p:sp>
    </p:spTree>
    <p:extLst>
      <p:ext uri="{BB962C8B-B14F-4D97-AF65-F5344CB8AC3E}">
        <p14:creationId xmlns:p14="http://schemas.microsoft.com/office/powerpoint/2010/main" val="1389525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analytical phase of diagnostic testing, from specimen processing to final result, is often complex. It can involve a range of methods, from traditional Gram-stain microscopy to </a:t>
            </a:r>
            <a:r>
              <a:rPr lang="en-US" dirty="0" err="1" smtClean="0"/>
              <a:t>wholegenome</a:t>
            </a:r>
            <a:r>
              <a:rPr lang="en-US" dirty="0" smtClean="0"/>
              <a:t> sequencing. Some elements of testing are predominantly manual, whereas others are automated. Diagnostic testing technology is rapidly evolving, with the goal of </a:t>
            </a:r>
            <a:r>
              <a:rPr lang="en-US" dirty="0" err="1" smtClean="0"/>
              <a:t>optimising</a:t>
            </a:r>
            <a:r>
              <a:rPr lang="en-US" dirty="0" smtClean="0"/>
              <a:t> negative and positive predictive values, and reducing the time to produce results</a:t>
            </a:r>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34</a:t>
            </a:fld>
            <a:endParaRPr lang="en-US"/>
          </a:p>
        </p:txBody>
      </p:sp>
    </p:spTree>
    <p:extLst>
      <p:ext uri="{BB962C8B-B14F-4D97-AF65-F5344CB8AC3E}">
        <p14:creationId xmlns:p14="http://schemas.microsoft.com/office/powerpoint/2010/main" val="4065210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Point-of-care tests include the detection of influenza antigens from respiratory samples55, the use of </a:t>
            </a:r>
            <a:r>
              <a:rPr lang="en-US" dirty="0" err="1" smtClean="0"/>
              <a:t>immunochromographic</a:t>
            </a:r>
            <a:r>
              <a:rPr lang="en-US" dirty="0" smtClean="0"/>
              <a:t> or latex agglutination tests for meningitis56, and rapid tests for </a:t>
            </a:r>
            <a:r>
              <a:rPr lang="en-US" dirty="0" err="1" smtClean="0"/>
              <a:t>pneunomoccal</a:t>
            </a:r>
            <a:r>
              <a:rPr lang="en-US" dirty="0" smtClean="0"/>
              <a:t> urinary antigen to predict pneumococcal infection</a:t>
            </a:r>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38</a:t>
            </a:fld>
            <a:endParaRPr lang="en-US"/>
          </a:p>
        </p:txBody>
      </p:sp>
    </p:spTree>
    <p:extLst>
      <p:ext uri="{BB962C8B-B14F-4D97-AF65-F5344CB8AC3E}">
        <p14:creationId xmlns:p14="http://schemas.microsoft.com/office/powerpoint/2010/main" val="854348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Point-of-care tests include the detection of influenza antigens from respiratory samples55, the use of </a:t>
            </a:r>
            <a:r>
              <a:rPr lang="en-US" dirty="0" err="1" smtClean="0"/>
              <a:t>immunochromographic</a:t>
            </a:r>
            <a:r>
              <a:rPr lang="en-US" dirty="0" smtClean="0"/>
              <a:t> or latex agglutination tests for meningitis56, and rapid tests for </a:t>
            </a:r>
            <a:r>
              <a:rPr lang="en-US" dirty="0" err="1" smtClean="0"/>
              <a:t>pneunomoccal</a:t>
            </a:r>
            <a:r>
              <a:rPr lang="en-US" dirty="0" smtClean="0"/>
              <a:t> urinary antigen to predict pneumococcal infection</a:t>
            </a:r>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39</a:t>
            </a:fld>
            <a:endParaRPr lang="en-US"/>
          </a:p>
        </p:txBody>
      </p:sp>
    </p:spTree>
    <p:extLst>
      <p:ext uri="{BB962C8B-B14F-4D97-AF65-F5344CB8AC3E}">
        <p14:creationId xmlns:p14="http://schemas.microsoft.com/office/powerpoint/2010/main" val="625850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MALDI-TOF for the detection of pathogens and specific antimicrobial-resistant organisms direct from clinical samples</a:t>
            </a:r>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40</a:t>
            </a:fld>
            <a:endParaRPr lang="en-US"/>
          </a:p>
        </p:txBody>
      </p:sp>
    </p:spTree>
    <p:extLst>
      <p:ext uri="{BB962C8B-B14F-4D97-AF65-F5344CB8AC3E}">
        <p14:creationId xmlns:p14="http://schemas.microsoft.com/office/powerpoint/2010/main" val="646518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Directed therapy typically carries less risk for developing antimicrobial resistance and adverse drug events, and often is more effective and less expensive</a:t>
            </a:r>
          </a:p>
          <a:p>
            <a:r>
              <a:rPr lang="en-US" sz="1200" b="0" i="0" kern="1200" dirty="0" smtClean="0">
                <a:solidFill>
                  <a:schemeClr val="tx1"/>
                </a:solidFill>
                <a:effectLst/>
                <a:latin typeface="+mn-lt"/>
                <a:ea typeface="+mn-ea"/>
                <a:cs typeface="+mn-cs"/>
              </a:rPr>
              <a:t> The time that it takes a laboratory to report this information directly impacts the duration of empiric antimicrobial therapy, the time to directed therapy, or discontinuation of unnecessary therapy.</a:t>
            </a:r>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41</a:t>
            </a:fld>
            <a:endParaRPr lang="en-US"/>
          </a:p>
        </p:txBody>
      </p:sp>
    </p:spTree>
    <p:extLst>
      <p:ext uri="{BB962C8B-B14F-4D97-AF65-F5344CB8AC3E}">
        <p14:creationId xmlns:p14="http://schemas.microsoft.com/office/powerpoint/2010/main" val="403842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Emergence of antimicrobial resistance</a:t>
            </a:r>
          </a:p>
          <a:p>
            <a:pPr lvl="1"/>
            <a:r>
              <a:rPr lang="en-US" sz="2000" dirty="0" smtClean="0"/>
              <a:t>confer resistance to most or all available antimicrobials</a:t>
            </a:r>
          </a:p>
          <a:p>
            <a:pPr lvl="1"/>
            <a:endParaRPr lang="en-US" sz="2000" dirty="0" smtClean="0"/>
          </a:p>
          <a:p>
            <a:r>
              <a:rPr lang="en-US" sz="2400" dirty="0" smtClean="0"/>
              <a:t>Return of serious untreatable infections</a:t>
            </a:r>
          </a:p>
          <a:p>
            <a:endParaRPr lang="en-US" sz="2400" dirty="0" smtClean="0"/>
          </a:p>
          <a:p>
            <a:r>
              <a:rPr lang="en-US" sz="2400" dirty="0" smtClean="0"/>
              <a:t>Much of this is attributable to suboptimal—usually excessive—use of antimicrobials in and out of hospital settings, </a:t>
            </a:r>
          </a:p>
          <a:p>
            <a:pPr lvl="1"/>
            <a:r>
              <a:rPr lang="en-US" sz="2000" dirty="0" smtClean="0"/>
              <a:t>estimated to occur in 30 to 50% of all prescriptions</a:t>
            </a:r>
          </a:p>
          <a:p>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6</a:t>
            </a:fld>
            <a:endParaRPr lang="en-US"/>
          </a:p>
        </p:txBody>
      </p:sp>
    </p:spTree>
    <p:extLst>
      <p:ext uri="{BB962C8B-B14F-4D97-AF65-F5344CB8AC3E}">
        <p14:creationId xmlns:p14="http://schemas.microsoft.com/office/powerpoint/2010/main" val="1794252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use of selective reporting and provision of instructions for how to interpret results </a:t>
            </a:r>
          </a:p>
          <a:p>
            <a:endParaRPr lang="en-US" dirty="0" smtClean="0"/>
          </a:p>
          <a:p>
            <a:r>
              <a:rPr lang="en-US" dirty="0" smtClean="0"/>
              <a:t>The method by which the microbiology laboratory communicates results can have a profound impact on prescribing habits.</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42</a:t>
            </a:fld>
            <a:endParaRPr lang="en-US"/>
          </a:p>
        </p:txBody>
      </p:sp>
    </p:spTree>
    <p:extLst>
      <p:ext uri="{BB962C8B-B14F-4D97-AF65-F5344CB8AC3E}">
        <p14:creationId xmlns:p14="http://schemas.microsoft.com/office/powerpoint/2010/main" val="1241150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collection, organization, and communication of resistance data culminates in the creation of an </a:t>
            </a:r>
            <a:r>
              <a:rPr lang="en-US" sz="1200" b="0" i="0" kern="1200" dirty="0" err="1" smtClean="0">
                <a:solidFill>
                  <a:schemeClr val="tx1"/>
                </a:solidFill>
                <a:effectLst/>
                <a:latin typeface="+mn-lt"/>
                <a:ea typeface="+mn-ea"/>
                <a:cs typeface="+mn-cs"/>
              </a:rPr>
              <a:t>antibiogram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Antibiograms</a:t>
            </a:r>
            <a:r>
              <a:rPr lang="en-US" sz="1200" b="0" i="0" kern="1200" dirty="0" smtClean="0">
                <a:solidFill>
                  <a:schemeClr val="tx1"/>
                </a:solidFill>
                <a:effectLst/>
                <a:latin typeface="+mn-lt"/>
                <a:ea typeface="+mn-ea"/>
                <a:cs typeface="+mn-cs"/>
              </a:rPr>
              <a:t> provide critical information to ASPs and prescribing physicians on institutional susceptibility patterns.</a:t>
            </a:r>
          </a:p>
          <a:p>
            <a:r>
              <a:rPr lang="en-US" sz="1200" b="0" i="0" kern="1200" dirty="0" smtClean="0">
                <a:solidFill>
                  <a:schemeClr val="tx1"/>
                </a:solidFill>
                <a:effectLst/>
                <a:latin typeface="+mn-lt"/>
                <a:ea typeface="+mn-ea"/>
                <a:cs typeface="+mn-cs"/>
              </a:rPr>
              <a:t> Many ASPs use </a:t>
            </a:r>
            <a:r>
              <a:rPr lang="en-US" sz="1200" b="0" i="0" kern="1200" dirty="0" err="1" smtClean="0">
                <a:solidFill>
                  <a:schemeClr val="tx1"/>
                </a:solidFill>
                <a:effectLst/>
                <a:latin typeface="+mn-lt"/>
                <a:ea typeface="+mn-ea"/>
                <a:cs typeface="+mn-cs"/>
              </a:rPr>
              <a:t>antibiograms</a:t>
            </a:r>
            <a:r>
              <a:rPr lang="en-US" sz="1200" b="0" i="0" kern="1200" dirty="0" smtClean="0">
                <a:solidFill>
                  <a:schemeClr val="tx1"/>
                </a:solidFill>
                <a:effectLst/>
                <a:latin typeface="+mn-lt"/>
                <a:ea typeface="+mn-ea"/>
                <a:cs typeface="+mn-cs"/>
              </a:rPr>
              <a:t> to develop institution-specific guidelines for prescribing physicians. ASPs can also use their local </a:t>
            </a:r>
            <a:r>
              <a:rPr lang="en-US" sz="1200" b="0" i="0" kern="1200" dirty="0" err="1" smtClean="0">
                <a:solidFill>
                  <a:schemeClr val="tx1"/>
                </a:solidFill>
                <a:effectLst/>
                <a:latin typeface="+mn-lt"/>
                <a:ea typeface="+mn-ea"/>
                <a:cs typeface="+mn-cs"/>
              </a:rPr>
              <a:t>antibiograms</a:t>
            </a:r>
            <a:r>
              <a:rPr lang="en-US" sz="1200" b="0" i="0" kern="1200" dirty="0" smtClean="0">
                <a:solidFill>
                  <a:schemeClr val="tx1"/>
                </a:solidFill>
                <a:effectLst/>
                <a:latin typeface="+mn-lt"/>
                <a:ea typeface="+mn-ea"/>
                <a:cs typeface="+mn-cs"/>
              </a:rPr>
              <a:t> to make decisions about which antimicrobials should or should not be on their institution’s drug formulary.</a:t>
            </a:r>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45</a:t>
            </a:fld>
            <a:endParaRPr lang="en-US"/>
          </a:p>
        </p:txBody>
      </p:sp>
    </p:spTree>
    <p:extLst>
      <p:ext uri="{BB962C8B-B14F-4D97-AF65-F5344CB8AC3E}">
        <p14:creationId xmlns:p14="http://schemas.microsoft.com/office/powerpoint/2010/main" val="2392376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46</a:t>
            </a:fld>
            <a:endParaRPr lang="en-US"/>
          </a:p>
        </p:txBody>
      </p:sp>
    </p:spTree>
    <p:extLst>
      <p:ext uri="{BB962C8B-B14F-4D97-AF65-F5344CB8AC3E}">
        <p14:creationId xmlns:p14="http://schemas.microsoft.com/office/powerpoint/2010/main" val="153770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Ultimately, ASPs aim to </a:t>
            </a:r>
          </a:p>
          <a:p>
            <a:pPr lvl="1"/>
            <a:r>
              <a:rPr lang="en-US" sz="2000" dirty="0" smtClean="0"/>
              <a:t>improve patient outcomes </a:t>
            </a:r>
          </a:p>
          <a:p>
            <a:pPr lvl="1"/>
            <a:r>
              <a:rPr lang="en-US" sz="2000" dirty="0" smtClean="0"/>
              <a:t>limit adverse drug events and antimicrobial resistance. </a:t>
            </a:r>
          </a:p>
          <a:p>
            <a:endParaRPr lang="en-US" sz="2400" dirty="0" smtClean="0"/>
          </a:p>
          <a:p>
            <a:r>
              <a:rPr lang="en-US" sz="2400" dirty="0" smtClean="0"/>
              <a:t>Save resources and money. </a:t>
            </a:r>
          </a:p>
          <a:p>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9</a:t>
            </a:fld>
            <a:endParaRPr lang="en-US"/>
          </a:p>
        </p:txBody>
      </p:sp>
    </p:spTree>
    <p:extLst>
      <p:ext uri="{BB962C8B-B14F-4D97-AF65-F5344CB8AC3E}">
        <p14:creationId xmlns:p14="http://schemas.microsoft.com/office/powerpoint/2010/main" val="89665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Microbiology laboratories and the physicians or scientists who lead them must avoid a potentially paradoxical role in this dynamic.</a:t>
            </a:r>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11</a:t>
            </a:fld>
            <a:endParaRPr lang="en-US"/>
          </a:p>
        </p:txBody>
      </p:sp>
    </p:spTree>
    <p:extLst>
      <p:ext uri="{BB962C8B-B14F-4D97-AF65-F5344CB8AC3E}">
        <p14:creationId xmlns:p14="http://schemas.microsoft.com/office/powerpoint/2010/main" val="408618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a broader antibiotic stewardship program, diagnostic stewardship is aimed at </a:t>
            </a:r>
          </a:p>
          <a:p>
            <a:pPr lvl="1"/>
            <a:r>
              <a:rPr lang="en-US" dirty="0" smtClean="0"/>
              <a:t>reducing false-positive testing results, which can lead to overuse of antibiotics, and </a:t>
            </a:r>
          </a:p>
          <a:p>
            <a:pPr lvl="1"/>
            <a:r>
              <a:rPr lang="en-US" dirty="0" smtClean="0"/>
              <a:t>enhancing the detection of true-positive cases of infection for appropriate treatment. </a:t>
            </a:r>
          </a:p>
          <a:p>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13</a:t>
            </a:fld>
            <a:endParaRPr lang="en-US"/>
          </a:p>
        </p:txBody>
      </p:sp>
    </p:spTree>
    <p:extLst>
      <p:ext uri="{BB962C8B-B14F-4D97-AF65-F5344CB8AC3E}">
        <p14:creationId xmlns:p14="http://schemas.microsoft.com/office/powerpoint/2010/main" val="227172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diagnosis and management are dynamic processes that are complemented by an understanding of the time course of the disease and testing.7 </a:t>
            </a:r>
          </a:p>
          <a:p>
            <a:endParaRPr lang="en-US" dirty="0" smtClean="0"/>
          </a:p>
          <a:p>
            <a:r>
              <a:rPr lang="en-US" dirty="0" smtClean="0"/>
              <a:t>When there is a strong clinical indication to start treatment early, empirical treatment is started based on a provisional diagnosis and immediately after collecting appropriate specimens. </a:t>
            </a:r>
          </a:p>
          <a:p>
            <a:pPr lvl="1"/>
            <a:r>
              <a:rPr lang="en-US" dirty="0" smtClean="0"/>
              <a:t>Treatment is later modified depending on the patient’s progress and the results of investigations. </a:t>
            </a:r>
          </a:p>
          <a:p>
            <a:pPr lvl="1"/>
            <a:r>
              <a:rPr lang="en-US" dirty="0" smtClean="0"/>
              <a:t>This can occur, for example, in patients with suspected sepsis who may not necessarily present as being acutely unwell but need urgent management.6 </a:t>
            </a:r>
          </a:p>
          <a:p>
            <a:endParaRPr lang="en-US" dirty="0" smtClean="0"/>
          </a:p>
          <a:p>
            <a:r>
              <a:rPr lang="en-US" dirty="0" smtClean="0"/>
              <a:t>If the clinical problem is </a:t>
            </a:r>
            <a:r>
              <a:rPr lang="en-US" dirty="0" err="1" smtClean="0"/>
              <a:t>subacute</a:t>
            </a:r>
            <a:r>
              <a:rPr lang="en-US" dirty="0" smtClean="0"/>
              <a:t> or chronic, treatment can be deferred until after a microbiological diagnosis has been established, although it is usually not. </a:t>
            </a:r>
          </a:p>
          <a:p>
            <a:r>
              <a:rPr lang="en-US" dirty="0" smtClean="0"/>
              <a:t>	This is especially important for conditions that may require prolonged therapy, such as chronic osteomyelitis, septic arthritis or infected prosthetic material.</a:t>
            </a:r>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15</a:t>
            </a:fld>
            <a:endParaRPr lang="en-US"/>
          </a:p>
        </p:txBody>
      </p:sp>
    </p:spTree>
    <p:extLst>
      <p:ext uri="{BB962C8B-B14F-4D97-AF65-F5344CB8AC3E}">
        <p14:creationId xmlns:p14="http://schemas.microsoft.com/office/powerpoint/2010/main" val="427001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Interpreting microbiology test results</a:t>
            </a:r>
          </a:p>
          <a:p>
            <a:endParaRPr lang="en-US" dirty="0" smtClean="0"/>
          </a:p>
          <a:p>
            <a:r>
              <a:rPr lang="en-US" sz="1200" dirty="0" smtClean="0"/>
              <a:t>Being able to make the right diagnosis is usually a prerequisite to providing effective therapy. </a:t>
            </a:r>
          </a:p>
          <a:p>
            <a:endParaRPr lang="en-US" sz="1200" dirty="0" smtClean="0"/>
          </a:p>
          <a:p>
            <a:r>
              <a:rPr lang="en-US" sz="1200" dirty="0" smtClean="0"/>
              <a:t>Recommendations for drug choice, dosing, or duration may be useless if the diagnosis is wrong.</a:t>
            </a:r>
          </a:p>
          <a:p>
            <a:endParaRPr lang="en-US" sz="1200" dirty="0" smtClean="0"/>
          </a:p>
          <a:p>
            <a:pPr lvl="1"/>
            <a:r>
              <a:rPr lang="en-US" sz="2000" dirty="0" smtClean="0"/>
              <a:t>Selecting the appropriate test or culture according to the patient's syndrome, </a:t>
            </a:r>
          </a:p>
          <a:p>
            <a:pPr lvl="1"/>
            <a:r>
              <a:rPr lang="en-US" sz="2000" dirty="0" smtClean="0"/>
              <a:t>Obtaining optimal collection of clinical specimens, and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16</a:t>
            </a:fld>
            <a:endParaRPr lang="en-US"/>
          </a:p>
        </p:txBody>
      </p:sp>
    </p:spTree>
    <p:extLst>
      <p:ext uri="{BB962C8B-B14F-4D97-AF65-F5344CB8AC3E}">
        <p14:creationId xmlns:p14="http://schemas.microsoft.com/office/powerpoint/2010/main" val="173554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can indicate the possibility of an infectious </a:t>
            </a:r>
            <a:r>
              <a:rPr lang="en-US" dirty="0" err="1" smtClean="0"/>
              <a:t>aetiology</a:t>
            </a:r>
            <a:r>
              <a:rPr lang="en-US" dirty="0" smtClean="0"/>
              <a:t> in acute clinical syndromes before microbiological results are available or when culture-based tests are not feasible.</a:t>
            </a:r>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19</a:t>
            </a:fld>
            <a:endParaRPr lang="en-US"/>
          </a:p>
        </p:txBody>
      </p:sp>
    </p:spTree>
    <p:extLst>
      <p:ext uri="{BB962C8B-B14F-4D97-AF65-F5344CB8AC3E}">
        <p14:creationId xmlns:p14="http://schemas.microsoft.com/office/powerpoint/2010/main" val="39525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 the patient that saliva and upper respiratory/nasal secretions are not sputum and are not acceptable specimens.</a:t>
            </a:r>
            <a:endParaRPr lang="en-US" dirty="0"/>
          </a:p>
        </p:txBody>
      </p:sp>
      <p:sp>
        <p:nvSpPr>
          <p:cNvPr id="4" name="Slide Number Placeholder 3"/>
          <p:cNvSpPr>
            <a:spLocks noGrp="1"/>
          </p:cNvSpPr>
          <p:nvPr>
            <p:ph type="sldNum" sz="quarter" idx="10"/>
          </p:nvPr>
        </p:nvSpPr>
        <p:spPr/>
        <p:txBody>
          <a:bodyPr/>
          <a:lstStyle/>
          <a:p>
            <a:fld id="{0AA5F7C4-C00E-4FD0-B068-48C3FE07D2E8}" type="slidenum">
              <a:rPr lang="en-US" smtClean="0"/>
              <a:t>25</a:t>
            </a:fld>
            <a:endParaRPr lang="en-US"/>
          </a:p>
        </p:txBody>
      </p:sp>
    </p:spTree>
    <p:extLst>
      <p:ext uri="{BB962C8B-B14F-4D97-AF65-F5344CB8AC3E}">
        <p14:creationId xmlns:p14="http://schemas.microsoft.com/office/powerpoint/2010/main" val="4053192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0C204D-C351-4020-8642-4EC2083FB2B5}" type="datetimeFigureOut">
              <a:rPr lang="en-US" smtClean="0"/>
              <a:t>27-Nov-18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30F90-58E6-4729-A72B-35EFBB66E483}" type="slidenum">
              <a:rPr lang="en-US" smtClean="0"/>
              <a:t>‹#›</a:t>
            </a:fld>
            <a:endParaRPr lang="en-US"/>
          </a:p>
        </p:txBody>
      </p:sp>
    </p:spTree>
    <p:extLst>
      <p:ext uri="{BB962C8B-B14F-4D97-AF65-F5344CB8AC3E}">
        <p14:creationId xmlns:p14="http://schemas.microsoft.com/office/powerpoint/2010/main" val="152611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0C204D-C351-4020-8642-4EC2083FB2B5}" type="datetimeFigureOut">
              <a:rPr lang="en-US" smtClean="0"/>
              <a:t>27-Nov-18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30F90-58E6-4729-A72B-35EFBB66E483}" type="slidenum">
              <a:rPr lang="en-US" smtClean="0"/>
              <a:t>‹#›</a:t>
            </a:fld>
            <a:endParaRPr lang="en-US"/>
          </a:p>
        </p:txBody>
      </p:sp>
    </p:spTree>
    <p:extLst>
      <p:ext uri="{BB962C8B-B14F-4D97-AF65-F5344CB8AC3E}">
        <p14:creationId xmlns:p14="http://schemas.microsoft.com/office/powerpoint/2010/main" val="413315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0C204D-C351-4020-8642-4EC2083FB2B5}" type="datetimeFigureOut">
              <a:rPr lang="en-US" smtClean="0"/>
              <a:t>27-Nov-18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30F90-58E6-4729-A72B-35EFBB66E483}" type="slidenum">
              <a:rPr lang="en-US" smtClean="0"/>
              <a:t>‹#›</a:t>
            </a:fld>
            <a:endParaRPr lang="en-US"/>
          </a:p>
        </p:txBody>
      </p:sp>
    </p:spTree>
    <p:extLst>
      <p:ext uri="{BB962C8B-B14F-4D97-AF65-F5344CB8AC3E}">
        <p14:creationId xmlns:p14="http://schemas.microsoft.com/office/powerpoint/2010/main" val="143017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0C204D-C351-4020-8642-4EC2083FB2B5}" type="datetimeFigureOut">
              <a:rPr lang="en-US" smtClean="0"/>
              <a:t>27-Nov-18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30F90-58E6-4729-A72B-35EFBB66E483}" type="slidenum">
              <a:rPr lang="en-US" smtClean="0"/>
              <a:t>‹#›</a:t>
            </a:fld>
            <a:endParaRPr lang="en-US"/>
          </a:p>
        </p:txBody>
      </p:sp>
    </p:spTree>
    <p:extLst>
      <p:ext uri="{BB962C8B-B14F-4D97-AF65-F5344CB8AC3E}">
        <p14:creationId xmlns:p14="http://schemas.microsoft.com/office/powerpoint/2010/main" val="8348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0C204D-C351-4020-8642-4EC2083FB2B5}" type="datetimeFigureOut">
              <a:rPr lang="en-US" smtClean="0"/>
              <a:t>27-Nov-18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30F90-58E6-4729-A72B-35EFBB66E483}" type="slidenum">
              <a:rPr lang="en-US" smtClean="0"/>
              <a:t>‹#›</a:t>
            </a:fld>
            <a:endParaRPr lang="en-US"/>
          </a:p>
        </p:txBody>
      </p:sp>
    </p:spTree>
    <p:extLst>
      <p:ext uri="{BB962C8B-B14F-4D97-AF65-F5344CB8AC3E}">
        <p14:creationId xmlns:p14="http://schemas.microsoft.com/office/powerpoint/2010/main" val="407376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0C204D-C351-4020-8642-4EC2083FB2B5}" type="datetimeFigureOut">
              <a:rPr lang="en-US" smtClean="0"/>
              <a:t>27-Nov-18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30F90-58E6-4729-A72B-35EFBB66E483}" type="slidenum">
              <a:rPr lang="en-US" smtClean="0"/>
              <a:t>‹#›</a:t>
            </a:fld>
            <a:endParaRPr lang="en-US"/>
          </a:p>
        </p:txBody>
      </p:sp>
    </p:spTree>
    <p:extLst>
      <p:ext uri="{BB962C8B-B14F-4D97-AF65-F5344CB8AC3E}">
        <p14:creationId xmlns:p14="http://schemas.microsoft.com/office/powerpoint/2010/main" val="3670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0C204D-C351-4020-8642-4EC2083FB2B5}" type="datetimeFigureOut">
              <a:rPr lang="en-US" smtClean="0"/>
              <a:t>27-Nov-18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930F90-58E6-4729-A72B-35EFBB66E483}" type="slidenum">
              <a:rPr lang="en-US" smtClean="0"/>
              <a:t>‹#›</a:t>
            </a:fld>
            <a:endParaRPr lang="en-US"/>
          </a:p>
        </p:txBody>
      </p:sp>
    </p:spTree>
    <p:extLst>
      <p:ext uri="{BB962C8B-B14F-4D97-AF65-F5344CB8AC3E}">
        <p14:creationId xmlns:p14="http://schemas.microsoft.com/office/powerpoint/2010/main" val="2456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0C204D-C351-4020-8642-4EC2083FB2B5}" type="datetimeFigureOut">
              <a:rPr lang="en-US" smtClean="0"/>
              <a:t>27-Nov-18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930F90-58E6-4729-A72B-35EFBB66E483}" type="slidenum">
              <a:rPr lang="en-US" smtClean="0"/>
              <a:t>‹#›</a:t>
            </a:fld>
            <a:endParaRPr lang="en-US"/>
          </a:p>
        </p:txBody>
      </p:sp>
    </p:spTree>
    <p:extLst>
      <p:ext uri="{BB962C8B-B14F-4D97-AF65-F5344CB8AC3E}">
        <p14:creationId xmlns:p14="http://schemas.microsoft.com/office/powerpoint/2010/main" val="140363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C204D-C351-4020-8642-4EC2083FB2B5}" type="datetimeFigureOut">
              <a:rPr lang="en-US" smtClean="0"/>
              <a:t>27-Nov-18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930F90-58E6-4729-A72B-35EFBB66E483}" type="slidenum">
              <a:rPr lang="en-US" smtClean="0"/>
              <a:t>‹#›</a:t>
            </a:fld>
            <a:endParaRPr lang="en-US"/>
          </a:p>
        </p:txBody>
      </p:sp>
    </p:spTree>
    <p:extLst>
      <p:ext uri="{BB962C8B-B14F-4D97-AF65-F5344CB8AC3E}">
        <p14:creationId xmlns:p14="http://schemas.microsoft.com/office/powerpoint/2010/main" val="6941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C204D-C351-4020-8642-4EC2083FB2B5}" type="datetimeFigureOut">
              <a:rPr lang="en-US" smtClean="0"/>
              <a:t>27-Nov-18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30F90-58E6-4729-A72B-35EFBB66E483}" type="slidenum">
              <a:rPr lang="en-US" smtClean="0"/>
              <a:t>‹#›</a:t>
            </a:fld>
            <a:endParaRPr lang="en-US"/>
          </a:p>
        </p:txBody>
      </p:sp>
    </p:spTree>
    <p:extLst>
      <p:ext uri="{BB962C8B-B14F-4D97-AF65-F5344CB8AC3E}">
        <p14:creationId xmlns:p14="http://schemas.microsoft.com/office/powerpoint/2010/main" val="329287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C204D-C351-4020-8642-4EC2083FB2B5}" type="datetimeFigureOut">
              <a:rPr lang="en-US" smtClean="0"/>
              <a:t>27-Nov-18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30F90-58E6-4729-A72B-35EFBB66E483}" type="slidenum">
              <a:rPr lang="en-US" smtClean="0"/>
              <a:t>‹#›</a:t>
            </a:fld>
            <a:endParaRPr lang="en-US"/>
          </a:p>
        </p:txBody>
      </p:sp>
    </p:spTree>
    <p:extLst>
      <p:ext uri="{BB962C8B-B14F-4D97-AF65-F5344CB8AC3E}">
        <p14:creationId xmlns:p14="http://schemas.microsoft.com/office/powerpoint/2010/main" val="62510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C204D-C351-4020-8642-4EC2083FB2B5}" type="datetimeFigureOut">
              <a:rPr lang="en-US" smtClean="0"/>
              <a:t>27-Nov-18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30F90-58E6-4729-A72B-35EFBB66E483}" type="slidenum">
              <a:rPr lang="en-US" smtClean="0"/>
              <a:t>‹#›</a:t>
            </a:fld>
            <a:endParaRPr lang="en-US"/>
          </a:p>
        </p:txBody>
      </p:sp>
    </p:spTree>
    <p:extLst>
      <p:ext uri="{BB962C8B-B14F-4D97-AF65-F5344CB8AC3E}">
        <p14:creationId xmlns:p14="http://schemas.microsoft.com/office/powerpoint/2010/main" val="2370012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470025"/>
          </a:xfrm>
        </p:spPr>
        <p:txBody>
          <a:bodyPr>
            <a:normAutofit fontScale="90000"/>
          </a:bodyPr>
          <a:lstStyle/>
          <a:p>
            <a:r>
              <a:rPr lang="en-US" dirty="0"/>
              <a:t>Role of Laboratory in </a:t>
            </a:r>
            <a:r>
              <a:rPr lang="en-US" dirty="0" smtClean="0"/>
              <a:t>AMS:</a:t>
            </a:r>
            <a:br>
              <a:rPr lang="en-US" dirty="0" smtClean="0"/>
            </a:br>
            <a:r>
              <a:rPr lang="en-US" dirty="0" smtClean="0"/>
              <a:t>Quality Samples for Quality Testing</a:t>
            </a:r>
            <a:endParaRPr lang="en-US" dirty="0"/>
          </a:p>
        </p:txBody>
      </p:sp>
      <p:sp>
        <p:nvSpPr>
          <p:cNvPr id="3" name="Subtitle 2"/>
          <p:cNvSpPr>
            <a:spLocks noGrp="1"/>
          </p:cNvSpPr>
          <p:nvPr>
            <p:ph type="subTitle" idx="1"/>
          </p:nvPr>
        </p:nvSpPr>
        <p:spPr>
          <a:xfrm>
            <a:off x="1371600" y="3276600"/>
            <a:ext cx="6400800" cy="2362200"/>
          </a:xfrm>
        </p:spPr>
        <p:txBody>
          <a:bodyPr>
            <a:normAutofit fontScale="77500" lnSpcReduction="20000"/>
          </a:bodyPr>
          <a:lstStyle/>
          <a:p>
            <a:r>
              <a:rPr lang="en-US" dirty="0" err="1" smtClean="0"/>
              <a:t>Abubakar</a:t>
            </a:r>
            <a:r>
              <a:rPr lang="en-US" dirty="0" smtClean="0"/>
              <a:t> </a:t>
            </a:r>
            <a:r>
              <a:rPr lang="en-US" dirty="0" err="1" smtClean="0"/>
              <a:t>Abdillah</a:t>
            </a:r>
            <a:endParaRPr lang="en-US" dirty="0" smtClean="0"/>
          </a:p>
          <a:p>
            <a:r>
              <a:rPr lang="en-US" dirty="0" smtClean="0"/>
              <a:t>Clinical Pathology</a:t>
            </a:r>
          </a:p>
          <a:p>
            <a:r>
              <a:rPr lang="en-US" dirty="0" smtClean="0"/>
              <a:t>Aga Khan University Hospital Nairobi</a:t>
            </a:r>
          </a:p>
          <a:p>
            <a:endParaRPr lang="en-US" dirty="0" smtClean="0"/>
          </a:p>
          <a:p>
            <a:r>
              <a:rPr lang="en-US" dirty="0" smtClean="0"/>
              <a:t>IPNET</a:t>
            </a:r>
          </a:p>
          <a:p>
            <a:r>
              <a:rPr lang="en-US" dirty="0" smtClean="0"/>
              <a:t>27.11.2018</a:t>
            </a:r>
          </a:p>
          <a:p>
            <a:endParaRPr lang="en-US" dirty="0"/>
          </a:p>
        </p:txBody>
      </p:sp>
    </p:spTree>
    <p:extLst>
      <p:ext uri="{BB962C8B-B14F-4D97-AF65-F5344CB8AC3E}">
        <p14:creationId xmlns:p14="http://schemas.microsoft.com/office/powerpoint/2010/main" val="1707538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AMS TEAM</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00" t="25601" r="25000" b="6199"/>
          <a:stretch/>
        </p:blipFill>
        <p:spPr bwMode="auto">
          <a:xfrm>
            <a:off x="685800" y="1447800"/>
            <a:ext cx="7985760" cy="519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709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Microbiology laboratories </a:t>
            </a:r>
          </a:p>
        </p:txBody>
      </p:sp>
      <p:sp>
        <p:nvSpPr>
          <p:cNvPr id="3" name="Content Placeholder 2"/>
          <p:cNvSpPr>
            <a:spLocks noGrp="1"/>
          </p:cNvSpPr>
          <p:nvPr>
            <p:ph idx="1"/>
          </p:nvPr>
        </p:nvSpPr>
        <p:spPr/>
        <p:txBody>
          <a:bodyPr>
            <a:normAutofit/>
          </a:bodyPr>
          <a:lstStyle/>
          <a:p>
            <a:r>
              <a:rPr lang="en-US" sz="2400" dirty="0" smtClean="0"/>
              <a:t>Laboratory vital to patient care and the success of ASPs. </a:t>
            </a:r>
          </a:p>
          <a:p>
            <a:endParaRPr lang="en-US" sz="2400" dirty="0" smtClean="0"/>
          </a:p>
          <a:p>
            <a:r>
              <a:rPr lang="en-US" sz="2400" dirty="0" smtClean="0"/>
              <a:t>Reports </a:t>
            </a:r>
            <a:r>
              <a:rPr lang="en-US" sz="2400" dirty="0"/>
              <a:t>provide the primary basis for determining the incidence of antimicrobial-resistant infections </a:t>
            </a:r>
            <a:endParaRPr lang="en-US" sz="2400" dirty="0" smtClean="0"/>
          </a:p>
          <a:p>
            <a:pPr lvl="1"/>
            <a:r>
              <a:rPr lang="en-US" sz="2000" dirty="0" smtClean="0"/>
              <a:t>longitudinal </a:t>
            </a:r>
            <a:r>
              <a:rPr lang="en-US" sz="2000" dirty="0"/>
              <a:t>assessments of the problem's </a:t>
            </a:r>
            <a:r>
              <a:rPr lang="en-US" sz="2000" dirty="0" smtClean="0"/>
              <a:t>severity</a:t>
            </a:r>
          </a:p>
          <a:p>
            <a:endParaRPr lang="en-US" sz="2400" dirty="0" smtClean="0"/>
          </a:p>
          <a:p>
            <a:r>
              <a:rPr lang="en-US" sz="2400" dirty="0" smtClean="0"/>
              <a:t>Determining </a:t>
            </a:r>
            <a:r>
              <a:rPr lang="en-US" sz="2400" dirty="0"/>
              <a:t>the prevalence of resistance among clinical isolates of common bacterial species </a:t>
            </a:r>
            <a:endParaRPr lang="en-US" sz="2400" dirty="0" smtClean="0"/>
          </a:p>
          <a:p>
            <a:pPr lvl="1"/>
            <a:r>
              <a:rPr lang="en-US" sz="2000" dirty="0" smtClean="0"/>
              <a:t>informs </a:t>
            </a:r>
            <a:r>
              <a:rPr lang="en-US" sz="2000" dirty="0"/>
              <a:t>empirical antimicrobial therapy strategies</a:t>
            </a:r>
          </a:p>
        </p:txBody>
      </p:sp>
    </p:spTree>
    <p:extLst>
      <p:ext uri="{BB962C8B-B14F-4D97-AF65-F5344CB8AC3E}">
        <p14:creationId xmlns:p14="http://schemas.microsoft.com/office/powerpoint/2010/main" val="23290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458200" cy="5105400"/>
          </a:xfrm>
        </p:spPr>
        <p:txBody>
          <a:bodyPr>
            <a:normAutofit/>
          </a:bodyPr>
          <a:lstStyle/>
          <a:p>
            <a:r>
              <a:rPr lang="en-US" sz="2400" dirty="0" smtClean="0"/>
              <a:t>Effective </a:t>
            </a:r>
            <a:r>
              <a:rPr lang="en-US" sz="2400" dirty="0"/>
              <a:t>antimicrobial stewardship is closely linked with the ability to make correct diagnoses. </a:t>
            </a:r>
            <a:endParaRPr lang="en-US" sz="2400" dirty="0" smtClean="0"/>
          </a:p>
          <a:p>
            <a:pPr lvl="1"/>
            <a:r>
              <a:rPr lang="en-US" sz="2000" dirty="0" smtClean="0"/>
              <a:t>Many </a:t>
            </a:r>
            <a:r>
              <a:rPr lang="en-US" sz="2000" dirty="0"/>
              <a:t>types of viral respiratory infections, for example, are clinically indistinguishable from bacterial respiratory </a:t>
            </a:r>
            <a:r>
              <a:rPr lang="en-US" sz="2000" dirty="0" smtClean="0"/>
              <a:t>infections. </a:t>
            </a:r>
          </a:p>
          <a:p>
            <a:pPr lvl="1"/>
            <a:r>
              <a:rPr lang="en-US" sz="2000" dirty="0" smtClean="0"/>
              <a:t>And </a:t>
            </a:r>
            <a:r>
              <a:rPr lang="en-US" sz="2000" dirty="0"/>
              <a:t>fungal infections, such as pulmonary </a:t>
            </a:r>
            <a:r>
              <a:rPr lang="en-US" sz="2000" dirty="0" err="1"/>
              <a:t>aspergillosis</a:t>
            </a:r>
            <a:r>
              <a:rPr lang="en-US" sz="2000" dirty="0"/>
              <a:t> or </a:t>
            </a:r>
            <a:r>
              <a:rPr lang="en-US" sz="2000" i="1" dirty="0"/>
              <a:t>Candida</a:t>
            </a:r>
            <a:r>
              <a:rPr lang="en-US" sz="2000" dirty="0"/>
              <a:t>-associated sepsis, can mimic the clinical presentation of bacterial </a:t>
            </a:r>
            <a:r>
              <a:rPr lang="en-US" sz="2000" dirty="0" smtClean="0"/>
              <a:t>infections. </a:t>
            </a:r>
          </a:p>
          <a:p>
            <a:endParaRPr lang="en-US" sz="2400" dirty="0" smtClean="0"/>
          </a:p>
          <a:p>
            <a:r>
              <a:rPr lang="en-US" sz="2400" dirty="0" smtClean="0"/>
              <a:t>Incorrect </a:t>
            </a:r>
            <a:r>
              <a:rPr lang="en-US" sz="2400" dirty="0"/>
              <a:t>diagnoses can </a:t>
            </a:r>
            <a:r>
              <a:rPr lang="en-US" sz="2400" dirty="0" smtClean="0"/>
              <a:t>lead </a:t>
            </a:r>
          </a:p>
          <a:p>
            <a:pPr lvl="1"/>
            <a:r>
              <a:rPr lang="en-US" sz="2000" dirty="0" smtClean="0"/>
              <a:t>to </a:t>
            </a:r>
            <a:r>
              <a:rPr lang="en-US" sz="2000" dirty="0"/>
              <a:t>overuse or misuse of antibiotics, particularly the critical broad-spectrum </a:t>
            </a:r>
            <a:r>
              <a:rPr lang="en-US" sz="2000" dirty="0" smtClean="0"/>
              <a:t>antibiotics </a:t>
            </a:r>
          </a:p>
          <a:p>
            <a:pPr lvl="1"/>
            <a:r>
              <a:rPr lang="en-US" sz="2000" dirty="0" smtClean="0"/>
              <a:t>to </a:t>
            </a:r>
            <a:r>
              <a:rPr lang="en-US" sz="2000" dirty="0"/>
              <a:t>poor outcomes for patients resulting from failure to treat the actual disease </a:t>
            </a:r>
            <a:r>
              <a:rPr lang="en-US" sz="2000" dirty="0" smtClean="0"/>
              <a:t>present.</a:t>
            </a:r>
            <a:endParaRPr lang="en-US" sz="2000" dirty="0"/>
          </a:p>
        </p:txBody>
      </p:sp>
    </p:spTree>
    <p:extLst>
      <p:ext uri="{BB962C8B-B14F-4D97-AF65-F5344CB8AC3E}">
        <p14:creationId xmlns:p14="http://schemas.microsoft.com/office/powerpoint/2010/main" val="633063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Stewardship</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a:t>
            </a:r>
            <a:r>
              <a:rPr lang="en-US" i="1" dirty="0"/>
              <a:t>coordinated guidance and interventions to improve appropriate use of microbiological diagnostics to guide therapeutic decisions. It should promote appropriate, timely diagnostic testing, including specimen collection, and pathogen identification and accurate, timely reporting of results to guide patient treatment</a:t>
            </a:r>
            <a:r>
              <a:rPr lang="en-US" dirty="0"/>
              <a:t>” (WHO 2016). </a:t>
            </a:r>
            <a:endParaRPr lang="en-US" dirty="0" smtClean="0"/>
          </a:p>
          <a:p>
            <a:endParaRPr lang="en-US" dirty="0"/>
          </a:p>
          <a:p>
            <a:r>
              <a:rPr lang="en-US" dirty="0"/>
              <a:t>I</a:t>
            </a:r>
            <a:r>
              <a:rPr lang="en-US" dirty="0" smtClean="0"/>
              <a:t>t is </a:t>
            </a:r>
            <a:r>
              <a:rPr lang="en-US" dirty="0"/>
              <a:t>aimed at </a:t>
            </a:r>
            <a:endParaRPr lang="en-US" dirty="0" smtClean="0"/>
          </a:p>
          <a:p>
            <a:pPr lvl="1"/>
            <a:r>
              <a:rPr lang="en-US" dirty="0" smtClean="0"/>
              <a:t>reducing </a:t>
            </a:r>
            <a:r>
              <a:rPr lang="en-US" dirty="0"/>
              <a:t>false-positive testing results, which can lead to overuse of antibiotics, and </a:t>
            </a:r>
            <a:endParaRPr lang="en-US" dirty="0" smtClean="0"/>
          </a:p>
          <a:p>
            <a:pPr lvl="1"/>
            <a:r>
              <a:rPr lang="en-US" dirty="0" smtClean="0"/>
              <a:t>enhancing </a:t>
            </a:r>
            <a:r>
              <a:rPr lang="en-US" dirty="0"/>
              <a:t>the detection of true-positive cases of infection for appropriate treatment. </a:t>
            </a:r>
          </a:p>
        </p:txBody>
      </p:sp>
    </p:spTree>
    <p:extLst>
      <p:ext uri="{BB962C8B-B14F-4D97-AF65-F5344CB8AC3E}">
        <p14:creationId xmlns:p14="http://schemas.microsoft.com/office/powerpoint/2010/main" val="3487255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71217"/>
            <a:ext cx="7239000" cy="4838126"/>
          </a:xfr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r="2133" b="16557"/>
          <a:stretch/>
        </p:blipFill>
        <p:spPr>
          <a:xfrm>
            <a:off x="381000" y="1447800"/>
            <a:ext cx="8496186" cy="4724400"/>
          </a:xfrm>
          <a:prstGeom prst="rect">
            <a:avLst/>
          </a:prstGeom>
        </p:spPr>
      </p:pic>
    </p:spTree>
    <p:extLst>
      <p:ext uri="{BB962C8B-B14F-4D97-AF65-F5344CB8AC3E}">
        <p14:creationId xmlns:p14="http://schemas.microsoft.com/office/powerpoint/2010/main" val="67829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500" t="13800" r="20250" b="12000"/>
          <a:stretch/>
        </p:blipFill>
        <p:spPr bwMode="auto">
          <a:xfrm>
            <a:off x="609600" y="609600"/>
            <a:ext cx="7543800" cy="58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447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Guidance in the </a:t>
            </a:r>
            <a:r>
              <a:rPr lang="en-US" sz="3600" dirty="0" smtClean="0"/>
              <a:t>Pre-analytic </a:t>
            </a:r>
            <a:r>
              <a:rPr lang="en-US" sz="3600" dirty="0"/>
              <a:t>Phase</a:t>
            </a:r>
          </a:p>
        </p:txBody>
      </p:sp>
      <p:sp>
        <p:nvSpPr>
          <p:cNvPr id="3" name="Content Placeholder 2"/>
          <p:cNvSpPr>
            <a:spLocks noGrp="1"/>
          </p:cNvSpPr>
          <p:nvPr>
            <p:ph idx="1"/>
          </p:nvPr>
        </p:nvSpPr>
        <p:spPr>
          <a:xfrm>
            <a:off x="457200" y="1600200"/>
            <a:ext cx="8382000" cy="4800600"/>
          </a:xfrm>
        </p:spPr>
        <p:txBody>
          <a:bodyPr>
            <a:normAutofit/>
          </a:bodyPr>
          <a:lstStyle/>
          <a:p>
            <a:endParaRPr lang="en-US" sz="2400" dirty="0"/>
          </a:p>
          <a:p>
            <a:r>
              <a:rPr lang="en-US" sz="2800" dirty="0" smtClean="0"/>
              <a:t>Support </a:t>
            </a:r>
            <a:r>
              <a:rPr lang="en-US" sz="2800" dirty="0"/>
              <a:t>practices that ensure that the right tests are performed on appropriately collected clinical samples. </a:t>
            </a:r>
          </a:p>
          <a:p>
            <a:endParaRPr lang="en-US" sz="2800" dirty="0" smtClean="0"/>
          </a:p>
          <a:p>
            <a:r>
              <a:rPr lang="en-US" sz="2800" dirty="0" smtClean="0"/>
              <a:t>Help </a:t>
            </a:r>
            <a:r>
              <a:rPr lang="en-US" sz="2800" dirty="0"/>
              <a:t>to ensure that communication with, and delivery to, the laboratory is </a:t>
            </a:r>
            <a:r>
              <a:rPr lang="en-US" sz="2800" dirty="0" err="1"/>
              <a:t>optimised</a:t>
            </a:r>
            <a:r>
              <a:rPr lang="en-US" sz="2800" dirty="0"/>
              <a:t> to influence clinical care. </a:t>
            </a:r>
          </a:p>
          <a:p>
            <a:endParaRPr lang="en-US" sz="2800" dirty="0" smtClean="0"/>
          </a:p>
          <a:p>
            <a:r>
              <a:rPr lang="en-US" sz="2800" dirty="0" smtClean="0"/>
              <a:t>This </a:t>
            </a:r>
            <a:r>
              <a:rPr lang="en-US" sz="2800" dirty="0"/>
              <a:t>role also includes efforts to avoid testing when it is not clinically appropriate</a:t>
            </a:r>
            <a:r>
              <a:rPr lang="en-US" dirty="0"/>
              <a:t>.</a:t>
            </a:r>
          </a:p>
          <a:p>
            <a:pPr marL="0" indent="0">
              <a:buNone/>
            </a:pPr>
            <a:endParaRPr lang="en-US" sz="2400" dirty="0"/>
          </a:p>
          <a:p>
            <a:endParaRPr lang="en-US" sz="2400" dirty="0" smtClean="0"/>
          </a:p>
        </p:txBody>
      </p:sp>
    </p:spTree>
    <p:extLst>
      <p:ext uri="{BB962C8B-B14F-4D97-AF65-F5344CB8AC3E}">
        <p14:creationId xmlns:p14="http://schemas.microsoft.com/office/powerpoint/2010/main" val="2808570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Tests</a:t>
            </a:r>
            <a:endParaRPr lang="en-US" dirty="0"/>
          </a:p>
        </p:txBody>
      </p:sp>
      <p:sp>
        <p:nvSpPr>
          <p:cNvPr id="3" name="Content Placeholder 2"/>
          <p:cNvSpPr>
            <a:spLocks noGrp="1"/>
          </p:cNvSpPr>
          <p:nvPr>
            <p:ph idx="1"/>
          </p:nvPr>
        </p:nvSpPr>
        <p:spPr/>
        <p:txBody>
          <a:bodyPr>
            <a:normAutofit/>
          </a:bodyPr>
          <a:lstStyle/>
          <a:p>
            <a:r>
              <a:rPr lang="en-US" sz="2400" dirty="0"/>
              <a:t>Culture-based tests are the principal investigations used to diagnose and guide treatment for most bacterial infections that are treated with antimicrobials</a:t>
            </a:r>
            <a:r>
              <a:rPr lang="en-US" sz="2400" dirty="0" smtClean="0"/>
              <a:t>.</a:t>
            </a:r>
          </a:p>
          <a:p>
            <a:endParaRPr lang="en-US" sz="2400" dirty="0" smtClean="0"/>
          </a:p>
          <a:p>
            <a:r>
              <a:rPr lang="en-US" sz="2400" dirty="0" smtClean="0"/>
              <a:t>Non-culture-based </a:t>
            </a:r>
            <a:r>
              <a:rPr lang="en-US" sz="2400" dirty="0"/>
              <a:t>tests using molecular and immunology methods make up the remaining suite of microbiology tests used in clinical </a:t>
            </a:r>
            <a:r>
              <a:rPr lang="en-US" sz="2400" dirty="0" smtClean="0"/>
              <a:t>care</a:t>
            </a:r>
          </a:p>
          <a:p>
            <a:endParaRPr lang="en-US" sz="2400" dirty="0"/>
          </a:p>
        </p:txBody>
      </p:sp>
    </p:spTree>
    <p:extLst>
      <p:ext uri="{BB962C8B-B14F-4D97-AF65-F5344CB8AC3E}">
        <p14:creationId xmlns:p14="http://schemas.microsoft.com/office/powerpoint/2010/main" val="1660010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2400" dirty="0"/>
              <a:t>Irrespective of the test method, </a:t>
            </a:r>
            <a:r>
              <a:rPr lang="en-US" sz="2400" dirty="0" smtClean="0"/>
              <a:t>if samples were optimally collected and transported;</a:t>
            </a:r>
          </a:p>
          <a:p>
            <a:r>
              <a:rPr lang="en-US" sz="2400" dirty="0"/>
              <a:t>A</a:t>
            </a:r>
            <a:r>
              <a:rPr lang="en-US" sz="2400" dirty="0" smtClean="0"/>
              <a:t> </a:t>
            </a:r>
            <a:r>
              <a:rPr lang="en-US" sz="2400" dirty="0"/>
              <a:t>positive microbiology diagnostic test is used to </a:t>
            </a:r>
            <a:endParaRPr lang="en-US" sz="2400" dirty="0" smtClean="0"/>
          </a:p>
          <a:p>
            <a:pPr lvl="1"/>
            <a:r>
              <a:rPr lang="en-US" sz="2000" dirty="0" smtClean="0"/>
              <a:t>confirm </a:t>
            </a:r>
            <a:r>
              <a:rPr lang="en-US" sz="2000" dirty="0"/>
              <a:t>a provisional clinical diagnosis, </a:t>
            </a:r>
            <a:endParaRPr lang="en-US" sz="2000" dirty="0" smtClean="0"/>
          </a:p>
          <a:p>
            <a:pPr lvl="1"/>
            <a:r>
              <a:rPr lang="en-US" sz="2000" dirty="0" smtClean="0"/>
              <a:t>and </a:t>
            </a:r>
            <a:r>
              <a:rPr lang="en-US" sz="2000" dirty="0"/>
              <a:t>the antimicrobial susceptibility results guide targeted antimicrobial management. </a:t>
            </a:r>
            <a:endParaRPr lang="en-US" sz="2000" dirty="0" smtClean="0"/>
          </a:p>
          <a:p>
            <a:endParaRPr lang="en-US" sz="2400" dirty="0" smtClean="0"/>
          </a:p>
          <a:p>
            <a:r>
              <a:rPr lang="en-US" sz="2400" dirty="0" smtClean="0"/>
              <a:t>Negative tests, </a:t>
            </a:r>
          </a:p>
          <a:p>
            <a:pPr lvl="1"/>
            <a:r>
              <a:rPr lang="en-US" sz="2000" dirty="0" smtClean="0"/>
              <a:t>may </a:t>
            </a:r>
            <a:r>
              <a:rPr lang="en-US" sz="2000" dirty="0"/>
              <a:t>suggest that a diagnosis can be excluded </a:t>
            </a:r>
            <a:endParaRPr lang="en-US" sz="2000" dirty="0" smtClean="0"/>
          </a:p>
          <a:p>
            <a:pPr lvl="1"/>
            <a:r>
              <a:rPr lang="en-US" sz="2000" dirty="0" smtClean="0"/>
              <a:t>and </a:t>
            </a:r>
            <a:r>
              <a:rPr lang="en-US" sz="2000" dirty="0"/>
              <a:t>provide evidence that antimicrobial therapy is not indicated.</a:t>
            </a:r>
          </a:p>
          <a:p>
            <a:endParaRPr lang="en-US" sz="2400" dirty="0"/>
          </a:p>
        </p:txBody>
      </p:sp>
    </p:spTree>
    <p:extLst>
      <p:ext uri="{BB962C8B-B14F-4D97-AF65-F5344CB8AC3E}">
        <p14:creationId xmlns:p14="http://schemas.microsoft.com/office/powerpoint/2010/main" val="2966921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Biomarkers</a:t>
            </a:r>
            <a:endParaRPr lang="en-US" dirty="0"/>
          </a:p>
        </p:txBody>
      </p:sp>
      <p:sp>
        <p:nvSpPr>
          <p:cNvPr id="3" name="Content Placeholder 2"/>
          <p:cNvSpPr>
            <a:spLocks noGrp="1"/>
          </p:cNvSpPr>
          <p:nvPr>
            <p:ph idx="1"/>
          </p:nvPr>
        </p:nvSpPr>
        <p:spPr>
          <a:xfrm>
            <a:off x="457200" y="1600200"/>
            <a:ext cx="8305800" cy="4953000"/>
          </a:xfrm>
        </p:spPr>
        <p:txBody>
          <a:bodyPr>
            <a:normAutofit fontScale="70000" lnSpcReduction="20000"/>
          </a:bodyPr>
          <a:lstStyle/>
          <a:p>
            <a:r>
              <a:rPr lang="en-US" dirty="0"/>
              <a:t>Tests for acute-phase reactants (for example, C-reactive protein and </a:t>
            </a:r>
            <a:r>
              <a:rPr lang="en-US" dirty="0" err="1" smtClean="0"/>
              <a:t>procalcitonin</a:t>
            </a:r>
            <a:r>
              <a:rPr lang="en-US" dirty="0" smtClean="0"/>
              <a:t>) </a:t>
            </a:r>
            <a:r>
              <a:rPr lang="en-US" dirty="0"/>
              <a:t>may be used in a complementary role. </a:t>
            </a:r>
            <a:endParaRPr lang="en-US" dirty="0" smtClean="0"/>
          </a:p>
          <a:p>
            <a:endParaRPr lang="en-US" dirty="0" smtClean="0"/>
          </a:p>
          <a:p>
            <a:r>
              <a:rPr lang="en-US" dirty="0" smtClean="0"/>
              <a:t>They can indicate </a:t>
            </a:r>
            <a:r>
              <a:rPr lang="en-US" dirty="0"/>
              <a:t>the possibility of an infectious </a:t>
            </a:r>
            <a:r>
              <a:rPr lang="en-US" dirty="0" err="1"/>
              <a:t>aetiology</a:t>
            </a:r>
            <a:r>
              <a:rPr lang="en-US" dirty="0"/>
              <a:t> in acute clinical </a:t>
            </a:r>
            <a:r>
              <a:rPr lang="en-US" dirty="0" smtClean="0"/>
              <a:t>syndromes. </a:t>
            </a:r>
          </a:p>
          <a:p>
            <a:endParaRPr lang="en-US" dirty="0" smtClean="0"/>
          </a:p>
          <a:p>
            <a:r>
              <a:rPr lang="en-US" dirty="0" smtClean="0"/>
              <a:t>It </a:t>
            </a:r>
            <a:r>
              <a:rPr lang="en-US" dirty="0"/>
              <a:t>should be appreciated that these tests are non-specific, and their value is limited in guiding decision-making. </a:t>
            </a:r>
            <a:endParaRPr lang="en-US" dirty="0" smtClean="0"/>
          </a:p>
          <a:p>
            <a:endParaRPr lang="en-US" dirty="0" smtClean="0"/>
          </a:p>
          <a:p>
            <a:r>
              <a:rPr lang="en-US" dirty="0" smtClean="0"/>
              <a:t>Despite </a:t>
            </a:r>
            <a:r>
              <a:rPr lang="en-US" dirty="0"/>
              <a:t>widespread use, the published evidence for their effectiveness has been limited to a range of specific scenarios. </a:t>
            </a:r>
            <a:endParaRPr lang="en-US" dirty="0" smtClean="0"/>
          </a:p>
          <a:p>
            <a:pPr lvl="1"/>
            <a:r>
              <a:rPr lang="en-US" dirty="0" smtClean="0"/>
              <a:t>They </a:t>
            </a:r>
            <a:r>
              <a:rPr lang="en-US" dirty="0"/>
              <a:t>have been demonstrated to be useful in suggesting a bacterial </a:t>
            </a:r>
            <a:r>
              <a:rPr lang="en-US" dirty="0" err="1"/>
              <a:t>aetiology</a:t>
            </a:r>
            <a:r>
              <a:rPr lang="en-US" dirty="0"/>
              <a:t> in adults with acute respiratory disease presenting to emergency departments</a:t>
            </a:r>
          </a:p>
        </p:txBody>
      </p:sp>
    </p:spTree>
    <p:extLst>
      <p:ext uri="{BB962C8B-B14F-4D97-AF65-F5344CB8AC3E}">
        <p14:creationId xmlns:p14="http://schemas.microsoft.com/office/powerpoint/2010/main" val="2449921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00" t="25400" r="26000" b="4600"/>
          <a:stretch/>
        </p:blipFill>
        <p:spPr bwMode="auto">
          <a:xfrm>
            <a:off x="457200" y="1295400"/>
            <a:ext cx="7924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661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2400" dirty="0"/>
              <a:t>Quest to find a highly sensitive and specific and readily available and interpretable ID biomarker has spanned decades</a:t>
            </a:r>
          </a:p>
          <a:p>
            <a:endParaRPr lang="en-US" sz="2400" dirty="0"/>
          </a:p>
          <a:p>
            <a:r>
              <a:rPr lang="en-US" sz="2400" dirty="0" smtClean="0"/>
              <a:t>Accurate </a:t>
            </a:r>
            <a:r>
              <a:rPr lang="en-US" sz="2400" dirty="0"/>
              <a:t>biomarkers could be a boon to antimicrobial stewardship programs by </a:t>
            </a:r>
          </a:p>
          <a:p>
            <a:pPr lvl="1"/>
            <a:r>
              <a:rPr lang="en-US" sz="2000" dirty="0"/>
              <a:t>providing more accurate infection diagnosis, </a:t>
            </a:r>
          </a:p>
          <a:p>
            <a:pPr lvl="1"/>
            <a:r>
              <a:rPr lang="en-US" sz="2000" dirty="0"/>
              <a:t>suggesting the class of infectious agent (bacterial, fungal, viral, etc.), </a:t>
            </a:r>
          </a:p>
          <a:p>
            <a:pPr lvl="1"/>
            <a:r>
              <a:rPr lang="en-US" sz="2000" dirty="0"/>
              <a:t>monitoring clinical responses, and </a:t>
            </a:r>
          </a:p>
          <a:p>
            <a:pPr lvl="1"/>
            <a:r>
              <a:rPr lang="en-US" sz="2000" dirty="0"/>
              <a:t>guiding the duration of </a:t>
            </a:r>
            <a:r>
              <a:rPr lang="en-US" sz="2000" dirty="0" smtClean="0"/>
              <a:t>treatment</a:t>
            </a:r>
          </a:p>
          <a:p>
            <a:pPr lvl="1"/>
            <a:endParaRPr lang="en-US" sz="2000" dirty="0"/>
          </a:p>
          <a:p>
            <a:r>
              <a:rPr lang="en-US" sz="2400" dirty="0" smtClean="0"/>
              <a:t>For now, In </a:t>
            </a:r>
            <a:r>
              <a:rPr lang="en-US" sz="2400" dirty="0"/>
              <a:t>essence, tests for acute-phase reactants should be used sparingly and interpreted with caution when managing infectious diseases</a:t>
            </a:r>
          </a:p>
          <a:p>
            <a:endParaRPr lang="en-US" dirty="0"/>
          </a:p>
        </p:txBody>
      </p:sp>
    </p:spTree>
    <p:extLst>
      <p:ext uri="{BB962C8B-B14F-4D97-AF65-F5344CB8AC3E}">
        <p14:creationId xmlns:p14="http://schemas.microsoft.com/office/powerpoint/2010/main" val="2121126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Optimal selection of diagnostic microbiology tests is critical to providing reliable guidance to clinicians who are managing patients with possible </a:t>
            </a:r>
            <a:r>
              <a:rPr lang="en-US" dirty="0" smtClean="0"/>
              <a:t>infection. </a:t>
            </a:r>
          </a:p>
          <a:p>
            <a:endParaRPr lang="en-US" dirty="0" smtClean="0"/>
          </a:p>
          <a:p>
            <a:r>
              <a:rPr lang="en-US" dirty="0" smtClean="0"/>
              <a:t>The </a:t>
            </a:r>
            <a:r>
              <a:rPr lang="en-US" dirty="0"/>
              <a:t>type of test selected depends on the timing of presentation and the type of organisms suspected to be causing the infection. </a:t>
            </a:r>
            <a:endParaRPr lang="en-US" dirty="0" smtClean="0"/>
          </a:p>
          <a:p>
            <a:endParaRPr lang="en-US" dirty="0" smtClean="0"/>
          </a:p>
          <a:p>
            <a:r>
              <a:rPr lang="en-US" dirty="0" smtClean="0"/>
              <a:t>The </a:t>
            </a:r>
            <a:r>
              <a:rPr lang="en-US" dirty="0"/>
              <a:t>decision to order a diagnostic test should be based on the pre-test probability of suspected infection, taking into consideration that potential pathogens may be present as part of the normal flora. </a:t>
            </a:r>
            <a:endParaRPr lang="en-US" dirty="0" smtClean="0"/>
          </a:p>
          <a:p>
            <a:endParaRPr lang="en-US" dirty="0" smtClean="0"/>
          </a:p>
          <a:p>
            <a:r>
              <a:rPr lang="en-US" dirty="0" smtClean="0"/>
              <a:t>Syndrome-specific </a:t>
            </a:r>
            <a:r>
              <a:rPr lang="en-US" dirty="0"/>
              <a:t>diagnostic </a:t>
            </a:r>
            <a:r>
              <a:rPr lang="en-US" dirty="0" smtClean="0"/>
              <a:t>algorithms </a:t>
            </a:r>
            <a:r>
              <a:rPr lang="en-US" dirty="0"/>
              <a:t>and integrated clinical </a:t>
            </a:r>
            <a:r>
              <a:rPr lang="en-US" dirty="0" smtClean="0"/>
              <a:t>pathways </a:t>
            </a:r>
            <a:r>
              <a:rPr lang="en-US" dirty="0"/>
              <a:t>may be useful for guiding test selection</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16" t="17143" r="31027" b="7643"/>
          <a:stretch/>
        </p:blipFill>
        <p:spPr bwMode="auto">
          <a:xfrm>
            <a:off x="3978683" y="332014"/>
            <a:ext cx="4756966"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63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Specimen Collection And Transport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a:t>Optimal specimen collection and transport are critical elements of the testing </a:t>
            </a:r>
            <a:r>
              <a:rPr lang="en-US" dirty="0" smtClean="0"/>
              <a:t>process</a:t>
            </a:r>
          </a:p>
          <a:p>
            <a:endParaRPr lang="en-US" dirty="0" smtClean="0"/>
          </a:p>
          <a:p>
            <a:r>
              <a:rPr lang="en-US" dirty="0" smtClean="0"/>
              <a:t>Samples </a:t>
            </a:r>
            <a:r>
              <a:rPr lang="en-US" dirty="0"/>
              <a:t>from non-sterile sites such </a:t>
            </a:r>
            <a:r>
              <a:rPr lang="en-US" dirty="0" smtClean="0"/>
              <a:t>as </a:t>
            </a:r>
            <a:r>
              <a:rPr lang="en-US" dirty="0"/>
              <a:t>wounds and sputum are easily contaminated during collection. </a:t>
            </a:r>
            <a:endParaRPr lang="en-US" dirty="0" smtClean="0"/>
          </a:p>
          <a:p>
            <a:pPr lvl="1"/>
            <a:r>
              <a:rPr lang="en-US" dirty="0" smtClean="0"/>
              <a:t>It </a:t>
            </a:r>
            <a:r>
              <a:rPr lang="en-US" dirty="0"/>
              <a:t>is important that efforts are made during the collection process to increase the chance that test results reflect the organisms that are present at the site of infection. </a:t>
            </a:r>
            <a:endParaRPr lang="en-US" dirty="0" smtClean="0"/>
          </a:p>
          <a:p>
            <a:endParaRPr lang="en-US" dirty="0" smtClean="0"/>
          </a:p>
          <a:p>
            <a:r>
              <a:rPr lang="en-US" dirty="0" smtClean="0"/>
              <a:t>Collection </a:t>
            </a:r>
            <a:r>
              <a:rPr lang="en-US" dirty="0"/>
              <a:t>of the sample after antimicrobial therapy has started may lead to false negative culture </a:t>
            </a:r>
            <a:r>
              <a:rPr lang="en-US" dirty="0" smtClean="0"/>
              <a:t>results. </a:t>
            </a:r>
          </a:p>
        </p:txBody>
      </p:sp>
    </p:spTree>
    <p:extLst>
      <p:ext uri="{BB962C8B-B14F-4D97-AF65-F5344CB8AC3E}">
        <p14:creationId xmlns:p14="http://schemas.microsoft.com/office/powerpoint/2010/main" val="2231209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Test results may also be adversely affected by </a:t>
            </a:r>
          </a:p>
          <a:p>
            <a:pPr lvl="1"/>
            <a:r>
              <a:rPr lang="en-US" dirty="0"/>
              <a:t>suboptimal specimen </a:t>
            </a:r>
            <a:r>
              <a:rPr lang="en-US" dirty="0" err="1"/>
              <a:t>labelling</a:t>
            </a:r>
            <a:r>
              <a:rPr lang="en-US" dirty="0"/>
              <a:t>, </a:t>
            </a:r>
          </a:p>
          <a:p>
            <a:pPr lvl="1"/>
            <a:r>
              <a:rPr lang="en-US" dirty="0"/>
              <a:t>an inadequate volume of material provided, </a:t>
            </a:r>
          </a:p>
          <a:p>
            <a:pPr lvl="1"/>
            <a:r>
              <a:rPr lang="en-US" dirty="0"/>
              <a:t>incorrect specimen containers, and </a:t>
            </a:r>
          </a:p>
          <a:p>
            <a:pPr lvl="1"/>
            <a:r>
              <a:rPr lang="en-US" dirty="0"/>
              <a:t>delays between specimen collection and performing the test</a:t>
            </a:r>
          </a:p>
          <a:p>
            <a:endParaRPr lang="en-US" dirty="0"/>
          </a:p>
        </p:txBody>
      </p:sp>
    </p:spTree>
    <p:extLst>
      <p:ext uri="{BB962C8B-B14F-4D97-AF65-F5344CB8AC3E}">
        <p14:creationId xmlns:p14="http://schemas.microsoft.com/office/powerpoint/2010/main" val="3893077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371600"/>
            <a:ext cx="8534400" cy="5486400"/>
          </a:xfrm>
        </p:spPr>
        <p:txBody>
          <a:bodyPr>
            <a:normAutofit fontScale="77500" lnSpcReduction="20000"/>
          </a:bodyPr>
          <a:lstStyle/>
          <a:p>
            <a:pPr marL="0" indent="0">
              <a:buNone/>
            </a:pPr>
            <a:r>
              <a:rPr lang="en-US" dirty="0"/>
              <a:t>The following general principles apply to optimal sample collection and transport: </a:t>
            </a:r>
          </a:p>
          <a:p>
            <a:r>
              <a:rPr lang="en-US" dirty="0" smtClean="0"/>
              <a:t>Set </a:t>
            </a:r>
            <a:r>
              <a:rPr lang="en-US" dirty="0"/>
              <a:t>up best-practice systems for sample collection to avoid contamination and </a:t>
            </a:r>
            <a:r>
              <a:rPr lang="en-US" dirty="0" err="1"/>
              <a:t>maximise</a:t>
            </a:r>
            <a:r>
              <a:rPr lang="en-US" dirty="0"/>
              <a:t> diagnostic accuracy </a:t>
            </a:r>
            <a:r>
              <a:rPr lang="en-US" dirty="0" smtClean="0"/>
              <a:t>- SOPs</a:t>
            </a:r>
            <a:endParaRPr lang="en-US" dirty="0"/>
          </a:p>
          <a:p>
            <a:r>
              <a:rPr lang="en-US" dirty="0" smtClean="0"/>
              <a:t>Follow </a:t>
            </a:r>
            <a:r>
              <a:rPr lang="en-US" dirty="0"/>
              <a:t>clinical guidelines on microbiology specimen collection that incorporate laboratory requirements, and are current and readily accessible </a:t>
            </a:r>
            <a:r>
              <a:rPr lang="en-US" dirty="0" smtClean="0"/>
              <a:t>- SOPs</a:t>
            </a:r>
            <a:endParaRPr lang="en-US" dirty="0"/>
          </a:p>
          <a:p>
            <a:r>
              <a:rPr lang="en-US" dirty="0" smtClean="0"/>
              <a:t>Collect </a:t>
            </a:r>
            <a:r>
              <a:rPr lang="en-US" dirty="0"/>
              <a:t>clinical samples for culture before antibiotics are commenced, whenever possible </a:t>
            </a:r>
          </a:p>
          <a:p>
            <a:r>
              <a:rPr lang="en-US" dirty="0" smtClean="0"/>
              <a:t>Provide </a:t>
            </a:r>
            <a:r>
              <a:rPr lang="en-US" dirty="0"/>
              <a:t>consumer guides for self-collected samples </a:t>
            </a:r>
          </a:p>
          <a:p>
            <a:r>
              <a:rPr lang="en-US" dirty="0" smtClean="0"/>
              <a:t>Label </a:t>
            </a:r>
            <a:r>
              <a:rPr lang="en-US" dirty="0"/>
              <a:t>clinical samples correctly and include relevant clinical information in the request order </a:t>
            </a:r>
          </a:p>
          <a:p>
            <a:r>
              <a:rPr lang="en-US" dirty="0" err="1" smtClean="0"/>
              <a:t>Minimise</a:t>
            </a:r>
            <a:r>
              <a:rPr lang="en-US" dirty="0" smtClean="0"/>
              <a:t> </a:t>
            </a:r>
            <a:r>
              <a:rPr lang="en-US" dirty="0"/>
              <a:t>transport time to the laboratory; </a:t>
            </a:r>
            <a:r>
              <a:rPr lang="en-US" dirty="0" smtClean="0"/>
              <a:t>especially when </a:t>
            </a:r>
            <a:r>
              <a:rPr lang="en-US" dirty="0"/>
              <a:t>testing is performed at a distant location.</a:t>
            </a:r>
          </a:p>
        </p:txBody>
      </p:sp>
    </p:spTree>
    <p:extLst>
      <p:ext uri="{BB962C8B-B14F-4D97-AF65-F5344CB8AC3E}">
        <p14:creationId xmlns:p14="http://schemas.microsoft.com/office/powerpoint/2010/main" val="845119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Sputum</a:t>
            </a:r>
            <a:endParaRPr lang="en-US" dirty="0"/>
          </a:p>
        </p:txBody>
      </p:sp>
      <p:sp>
        <p:nvSpPr>
          <p:cNvPr id="3" name="Content Placeholder 2"/>
          <p:cNvSpPr>
            <a:spLocks noGrp="1"/>
          </p:cNvSpPr>
          <p:nvPr>
            <p:ph idx="1"/>
          </p:nvPr>
        </p:nvSpPr>
        <p:spPr>
          <a:xfrm>
            <a:off x="457200" y="1600200"/>
            <a:ext cx="8305800" cy="5029200"/>
          </a:xfrm>
        </p:spPr>
        <p:txBody>
          <a:bodyPr>
            <a:normAutofit/>
          </a:bodyPr>
          <a:lstStyle/>
          <a:p>
            <a:r>
              <a:rPr lang="en-US" sz="2400" dirty="0" smtClean="0"/>
              <a:t>May </a:t>
            </a:r>
            <a:r>
              <a:rPr lang="en-US" sz="2400" dirty="0"/>
              <a:t>be obtained at any time during the clinical course, but ideally prior to initiation of antimicrobial </a:t>
            </a:r>
            <a:r>
              <a:rPr lang="en-US" sz="2400" dirty="0" smtClean="0"/>
              <a:t>therapy</a:t>
            </a:r>
          </a:p>
          <a:p>
            <a:endParaRPr lang="en-US" sz="2400" dirty="0" smtClean="0"/>
          </a:p>
          <a:p>
            <a:r>
              <a:rPr lang="en-US" sz="2400" dirty="0" smtClean="0"/>
              <a:t>Prior </a:t>
            </a:r>
            <a:r>
              <a:rPr lang="en-US" sz="2400" dirty="0"/>
              <a:t>to collection, label the specimen container with the appropriate identifying label; </a:t>
            </a:r>
            <a:r>
              <a:rPr lang="en-US" sz="2400" dirty="0" smtClean="0"/>
              <a:t>including </a:t>
            </a:r>
            <a:r>
              <a:rPr lang="en-US" sz="2400" dirty="0"/>
              <a:t>patient ID, </a:t>
            </a:r>
            <a:r>
              <a:rPr lang="en-US" sz="2400" dirty="0" smtClean="0"/>
              <a:t>visit, </a:t>
            </a:r>
            <a:r>
              <a:rPr lang="en-US" sz="2400" dirty="0"/>
              <a:t>and date and time of collection. </a:t>
            </a:r>
            <a:endParaRPr lang="en-US" sz="2400" dirty="0" smtClean="0"/>
          </a:p>
          <a:p>
            <a:endParaRPr lang="en-US" sz="2400" dirty="0" smtClean="0"/>
          </a:p>
          <a:p>
            <a:r>
              <a:rPr lang="en-US" sz="2400" dirty="0" smtClean="0"/>
              <a:t>Educate </a:t>
            </a:r>
            <a:r>
              <a:rPr lang="en-US" sz="2400" dirty="0"/>
              <a:t>the patient about the difference between sputum and oral secretions. </a:t>
            </a:r>
            <a:endParaRPr lang="en-US" sz="2400"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3494030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Breathe deeply a number of times and then cough from deep down within the lungs. </a:t>
            </a:r>
          </a:p>
          <a:p>
            <a:endParaRPr lang="en-US" dirty="0" smtClean="0"/>
          </a:p>
          <a:p>
            <a:r>
              <a:rPr lang="en-US" dirty="0" smtClean="0"/>
              <a:t>Lean </a:t>
            </a:r>
            <a:r>
              <a:rPr lang="en-US" dirty="0"/>
              <a:t>forward, breathe in and out slowly twice, hold breath for 2-3 seconds each time, and on third time forcefully cough to bring up the sputum. </a:t>
            </a:r>
          </a:p>
          <a:p>
            <a:endParaRPr lang="en-US" dirty="0" smtClean="0"/>
          </a:p>
          <a:p>
            <a:r>
              <a:rPr lang="en-US" dirty="0" smtClean="0"/>
              <a:t>Collect </a:t>
            </a:r>
            <a:r>
              <a:rPr lang="en-US" dirty="0"/>
              <a:t>the sputum in the sterile container provided and avoid touching the inside or edge of the specimen container or lid with their fingers. </a:t>
            </a:r>
            <a:endParaRPr lang="en-US" dirty="0" smtClean="0"/>
          </a:p>
          <a:p>
            <a:endParaRPr lang="en-US" dirty="0"/>
          </a:p>
          <a:p>
            <a:r>
              <a:rPr lang="en-US" dirty="0"/>
              <a:t>A minimum volume of 1 mL of sputum must be collected.</a:t>
            </a:r>
          </a:p>
          <a:p>
            <a:endParaRPr lang="en-US" dirty="0"/>
          </a:p>
          <a:p>
            <a:endParaRPr lang="en-US" dirty="0"/>
          </a:p>
        </p:txBody>
      </p:sp>
    </p:spTree>
    <p:extLst>
      <p:ext uri="{BB962C8B-B14F-4D97-AF65-F5344CB8AC3E}">
        <p14:creationId xmlns:p14="http://schemas.microsoft.com/office/powerpoint/2010/main" val="3140216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Sputum </a:t>
            </a:r>
            <a:r>
              <a:rPr lang="en-US" dirty="0"/>
              <a:t>specimens must be delivered to the laboratory as soon as possible and within 24 h of collection; </a:t>
            </a:r>
            <a:endParaRPr lang="en-US" dirty="0" smtClean="0"/>
          </a:p>
          <a:p>
            <a:pPr lvl="1"/>
            <a:r>
              <a:rPr lang="en-US" dirty="0" smtClean="0"/>
              <a:t>however</a:t>
            </a:r>
            <a:r>
              <a:rPr lang="en-US" dirty="0"/>
              <a:t>, delays up to 3 </a:t>
            </a:r>
            <a:r>
              <a:rPr lang="en-US" dirty="0" smtClean="0"/>
              <a:t>days </a:t>
            </a:r>
            <a:r>
              <a:rPr lang="en-US" dirty="0"/>
              <a:t>in transport from clinic to laboratory may be allowable </a:t>
            </a:r>
            <a:endParaRPr lang="en-US" dirty="0" smtClean="0"/>
          </a:p>
          <a:p>
            <a:endParaRPr lang="en-US" dirty="0" smtClean="0"/>
          </a:p>
          <a:p>
            <a:r>
              <a:rPr lang="en-US" dirty="0" smtClean="0"/>
              <a:t>If </a:t>
            </a:r>
            <a:r>
              <a:rPr lang="en-US" dirty="0"/>
              <a:t>the transport distance is long, the sample </a:t>
            </a:r>
            <a:r>
              <a:rPr lang="en-US" dirty="0" smtClean="0"/>
              <a:t>is chilled in TB in </a:t>
            </a:r>
            <a:r>
              <a:rPr lang="en-US" dirty="0" err="1" smtClean="0"/>
              <a:t>estigation</a:t>
            </a:r>
            <a:r>
              <a:rPr lang="en-US" dirty="0" smtClean="0"/>
              <a:t>, this limits overgrowth of normal flora</a:t>
            </a:r>
          </a:p>
          <a:p>
            <a:pPr lvl="1"/>
            <a:r>
              <a:rPr lang="en-US" dirty="0" smtClean="0"/>
              <a:t>Refrigeration </a:t>
            </a:r>
            <a:r>
              <a:rPr lang="en-US" dirty="0"/>
              <a:t>will kill Strep. </a:t>
            </a:r>
            <a:r>
              <a:rPr lang="en-US" dirty="0" err="1"/>
              <a:t>Pnuemoniae</a:t>
            </a:r>
            <a:r>
              <a:rPr lang="en-US" dirty="0"/>
              <a:t>, </a:t>
            </a:r>
            <a:r>
              <a:rPr lang="en-US" dirty="0" smtClean="0"/>
              <a:t>Influenza; deliver to lab within 1-2 </a:t>
            </a:r>
            <a:r>
              <a:rPr lang="en-US" dirty="0" err="1" smtClean="0"/>
              <a:t>hrs</a:t>
            </a:r>
            <a:r>
              <a:rPr lang="en-US" dirty="0" smtClean="0"/>
              <a:t> for best results</a:t>
            </a:r>
          </a:p>
          <a:p>
            <a:pPr lvl="1"/>
            <a:r>
              <a:rPr lang="en-US" dirty="0" smtClean="0"/>
              <a:t>Room </a:t>
            </a:r>
            <a:r>
              <a:rPr lang="en-US" dirty="0"/>
              <a:t>temperature storage for up to </a:t>
            </a:r>
            <a:r>
              <a:rPr lang="en-US" dirty="0" smtClean="0"/>
              <a:t>24hrs.</a:t>
            </a:r>
          </a:p>
          <a:p>
            <a:pPr lvl="1"/>
            <a:endParaRPr lang="en-US" dirty="0"/>
          </a:p>
          <a:p>
            <a:r>
              <a:rPr lang="en-US" dirty="0"/>
              <a:t>In suspected cases of TB,3 samples should be taken preferably on waking. </a:t>
            </a:r>
          </a:p>
          <a:p>
            <a:endParaRPr lang="en-US" dirty="0"/>
          </a:p>
        </p:txBody>
      </p:sp>
    </p:spTree>
    <p:extLst>
      <p:ext uri="{BB962C8B-B14F-4D97-AF65-F5344CB8AC3E}">
        <p14:creationId xmlns:p14="http://schemas.microsoft.com/office/powerpoint/2010/main" val="3790165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Oropharyngeal (OP) and </a:t>
            </a:r>
            <a:r>
              <a:rPr lang="en-US" dirty="0" smtClean="0"/>
              <a:t>Nasopharyngeal (</a:t>
            </a:r>
            <a:r>
              <a:rPr lang="en-US" dirty="0"/>
              <a:t>NP) </a:t>
            </a:r>
            <a:r>
              <a:rPr lang="en-US" dirty="0" smtClean="0"/>
              <a:t>Swabs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Optimal timing</a:t>
            </a:r>
            <a:r>
              <a:rPr lang="en-US" dirty="0"/>
              <a:t>:</a:t>
            </a:r>
            <a:endParaRPr lang="en-US" dirty="0" smtClean="0"/>
          </a:p>
          <a:p>
            <a:r>
              <a:rPr lang="en-US" dirty="0" smtClean="0"/>
              <a:t>Specimens </a:t>
            </a:r>
            <a:r>
              <a:rPr lang="en-US" dirty="0"/>
              <a:t>should be collected within 3 days of symptom onset and no later than 7 days from all patients meeting the case </a:t>
            </a:r>
            <a:r>
              <a:rPr lang="en-US" dirty="0" smtClean="0"/>
              <a:t>definition </a:t>
            </a:r>
          </a:p>
          <a:p>
            <a:r>
              <a:rPr lang="en-US" dirty="0" smtClean="0"/>
              <a:t>Ideally </a:t>
            </a:r>
            <a:r>
              <a:rPr lang="en-US" dirty="0"/>
              <a:t>prior to the initiation of antimicrobial chemoprophylaxis or therapy. </a:t>
            </a:r>
          </a:p>
          <a:p>
            <a:endParaRPr lang="en-US" dirty="0" smtClean="0"/>
          </a:p>
          <a:p>
            <a:pPr marL="0" indent="0">
              <a:buNone/>
            </a:pPr>
            <a:r>
              <a:rPr lang="en-US" dirty="0" smtClean="0"/>
              <a:t>Swab </a:t>
            </a:r>
            <a:r>
              <a:rPr lang="en-US" dirty="0"/>
              <a:t>types. </a:t>
            </a:r>
            <a:endParaRPr lang="en-US" dirty="0" smtClean="0"/>
          </a:p>
          <a:p>
            <a:r>
              <a:rPr lang="en-US" dirty="0" smtClean="0"/>
              <a:t>Use </a:t>
            </a:r>
            <a:r>
              <a:rPr lang="en-US" dirty="0"/>
              <a:t>only sterile </a:t>
            </a:r>
            <a:r>
              <a:rPr lang="en-US" dirty="0" smtClean="0"/>
              <a:t>cotton, </a:t>
            </a:r>
            <a:r>
              <a:rPr lang="en-US" dirty="0" err="1" smtClean="0"/>
              <a:t>dacron</a:t>
            </a:r>
            <a:r>
              <a:rPr lang="en-US" dirty="0" smtClean="0"/>
              <a:t> </a:t>
            </a:r>
            <a:r>
              <a:rPr lang="en-US" dirty="0"/>
              <a:t>or rayon swabs with plastic shafts or if available, flocked swabs. </a:t>
            </a:r>
            <a:endParaRPr lang="en-US" dirty="0" smtClean="0"/>
          </a:p>
          <a:p>
            <a:r>
              <a:rPr lang="en-US" dirty="0" smtClean="0"/>
              <a:t>DO </a:t>
            </a:r>
            <a:r>
              <a:rPr lang="en-US" dirty="0"/>
              <a:t>NOT use calcium alginate swabs or swabs with wooden sticks, as they may contain substances that inactivate some viruses and inhibit some molecular assays.</a:t>
            </a:r>
            <a:endParaRPr lang="en-US" dirty="0" smtClean="0"/>
          </a:p>
        </p:txBody>
      </p:sp>
    </p:spTree>
    <p:extLst>
      <p:ext uri="{BB962C8B-B14F-4D97-AF65-F5344CB8AC3E}">
        <p14:creationId xmlns:p14="http://schemas.microsoft.com/office/powerpoint/2010/main" val="3427215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458200" cy="4953000"/>
          </a:xfrm>
        </p:spPr>
        <p:txBody>
          <a:bodyPr>
            <a:normAutofit fontScale="77500" lnSpcReduction="20000"/>
          </a:bodyPr>
          <a:lstStyle/>
          <a:p>
            <a:pPr marL="0" indent="0">
              <a:buNone/>
            </a:pPr>
            <a:r>
              <a:rPr lang="en-US" dirty="0"/>
              <a:t>Collecting the OP swab. </a:t>
            </a:r>
            <a:endParaRPr lang="en-US" dirty="0" smtClean="0"/>
          </a:p>
          <a:p>
            <a:r>
              <a:rPr lang="en-US" dirty="0" smtClean="0"/>
              <a:t>Insert </a:t>
            </a:r>
            <a:r>
              <a:rPr lang="en-US" dirty="0"/>
              <a:t>swab into the posterior pharynx and </a:t>
            </a:r>
            <a:r>
              <a:rPr lang="en-US" dirty="0" err="1"/>
              <a:t>tonsillar</a:t>
            </a:r>
            <a:r>
              <a:rPr lang="en-US" dirty="0"/>
              <a:t> areas. </a:t>
            </a:r>
            <a:endParaRPr lang="en-US" dirty="0" smtClean="0"/>
          </a:p>
          <a:p>
            <a:r>
              <a:rPr lang="en-US" dirty="0" smtClean="0"/>
              <a:t>Rub </a:t>
            </a:r>
            <a:r>
              <a:rPr lang="en-US" dirty="0"/>
              <a:t>swab over both </a:t>
            </a:r>
            <a:r>
              <a:rPr lang="en-US" dirty="0" err="1"/>
              <a:t>tonsillar</a:t>
            </a:r>
            <a:r>
              <a:rPr lang="en-US" dirty="0"/>
              <a:t> pillars and posterior oropharynx </a:t>
            </a:r>
            <a:endParaRPr lang="en-US" dirty="0" smtClean="0"/>
          </a:p>
          <a:p>
            <a:r>
              <a:rPr lang="en-US" dirty="0" smtClean="0"/>
              <a:t>Avoid </a:t>
            </a:r>
            <a:r>
              <a:rPr lang="en-US" dirty="0"/>
              <a:t>touching the tongue, teeth, and gums. </a:t>
            </a:r>
          </a:p>
          <a:p>
            <a:endParaRPr lang="en-US" dirty="0" smtClean="0"/>
          </a:p>
          <a:p>
            <a:pPr marL="0" indent="0">
              <a:buNone/>
            </a:pPr>
            <a:r>
              <a:rPr lang="en-US" dirty="0" smtClean="0"/>
              <a:t>Collecting </a:t>
            </a:r>
            <a:r>
              <a:rPr lang="en-US" dirty="0"/>
              <a:t>the NP swab. </a:t>
            </a:r>
            <a:endParaRPr lang="en-US" dirty="0" smtClean="0"/>
          </a:p>
          <a:p>
            <a:r>
              <a:rPr lang="en-US" dirty="0" smtClean="0"/>
              <a:t>Insert </a:t>
            </a:r>
            <a:r>
              <a:rPr lang="en-US" dirty="0"/>
              <a:t>flexible wire shaft swab through the nares parallel to the palate (not upwards) until resistance is encountered or the distance is equivalent to that from the ear to the nostril of the </a:t>
            </a:r>
            <a:r>
              <a:rPr lang="en-US" dirty="0" smtClean="0"/>
              <a:t>patient. </a:t>
            </a:r>
          </a:p>
          <a:p>
            <a:r>
              <a:rPr lang="en-US" dirty="0" smtClean="0"/>
              <a:t>Gently</a:t>
            </a:r>
            <a:r>
              <a:rPr lang="en-US" dirty="0"/>
              <a:t>, rub and roll the swab. </a:t>
            </a:r>
            <a:endParaRPr lang="en-US" dirty="0" smtClean="0"/>
          </a:p>
          <a:p>
            <a:r>
              <a:rPr lang="en-US" dirty="0" smtClean="0"/>
              <a:t>Leave </a:t>
            </a:r>
            <a:r>
              <a:rPr lang="en-US" dirty="0"/>
              <a:t>the swab in place for several seconds to absorb secretions before removing.</a:t>
            </a:r>
          </a:p>
        </p:txBody>
      </p:sp>
    </p:spTree>
    <p:extLst>
      <p:ext uri="{BB962C8B-B14F-4D97-AF65-F5344CB8AC3E}">
        <p14:creationId xmlns:p14="http://schemas.microsoft.com/office/powerpoint/2010/main" val="1504175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0" t="28200" r="29250" b="8200"/>
          <a:stretch/>
        </p:blipFill>
        <p:spPr bwMode="auto">
          <a:xfrm>
            <a:off x="914400" y="1676400"/>
            <a:ext cx="7406640"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574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500" dirty="0"/>
              <a:t>Place NP and OP swabs immediately into a sterile vial containing 2 ml of viral transport media without antibiotics</a:t>
            </a:r>
            <a:r>
              <a:rPr lang="en-US" sz="2500" dirty="0" smtClean="0"/>
              <a:t>.</a:t>
            </a:r>
          </a:p>
          <a:p>
            <a:endParaRPr lang="en-US" dirty="0" smtClean="0"/>
          </a:p>
        </p:txBody>
      </p:sp>
    </p:spTree>
    <p:extLst>
      <p:ext uri="{BB962C8B-B14F-4D97-AF65-F5344CB8AC3E}">
        <p14:creationId xmlns:p14="http://schemas.microsoft.com/office/powerpoint/2010/main" val="3322821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Commenting on specimen quality</a:t>
            </a:r>
          </a:p>
        </p:txBody>
      </p:sp>
      <p:sp>
        <p:nvSpPr>
          <p:cNvPr id="3" name="Content Placeholder 2"/>
          <p:cNvSpPr>
            <a:spLocks noGrp="1"/>
          </p:cNvSpPr>
          <p:nvPr>
            <p:ph idx="1"/>
          </p:nvPr>
        </p:nvSpPr>
        <p:spPr/>
        <p:txBody>
          <a:bodyPr>
            <a:normAutofit fontScale="77500" lnSpcReduction="20000"/>
          </a:bodyPr>
          <a:lstStyle/>
          <a:p>
            <a:r>
              <a:rPr lang="en-US" dirty="0"/>
              <a:t>Rejection criteria?</a:t>
            </a:r>
          </a:p>
          <a:p>
            <a:endParaRPr lang="en-US" dirty="0" smtClean="0"/>
          </a:p>
          <a:p>
            <a:r>
              <a:rPr lang="en-US" dirty="0" smtClean="0"/>
              <a:t>The Lab </a:t>
            </a:r>
            <a:r>
              <a:rPr lang="en-US" dirty="0"/>
              <a:t>should have in place systems to manage poor-quality specimens submitted for testing. </a:t>
            </a:r>
            <a:endParaRPr lang="en-US" dirty="0" smtClean="0"/>
          </a:p>
          <a:p>
            <a:endParaRPr lang="en-US" dirty="0" smtClean="0"/>
          </a:p>
          <a:p>
            <a:r>
              <a:rPr lang="en-US" dirty="0" smtClean="0"/>
              <a:t>Macroscopic </a:t>
            </a:r>
            <a:r>
              <a:rPr lang="en-US" dirty="0"/>
              <a:t>and microscopic analyses are used to determine whether the sample submitted is </a:t>
            </a:r>
            <a:r>
              <a:rPr lang="en-US" dirty="0" smtClean="0"/>
              <a:t>unlikely to </a:t>
            </a:r>
            <a:r>
              <a:rPr lang="en-US" dirty="0"/>
              <a:t>yield useful clinical information. </a:t>
            </a:r>
            <a:endParaRPr lang="en-US" dirty="0" smtClean="0"/>
          </a:p>
          <a:p>
            <a:endParaRPr lang="en-US" dirty="0" smtClean="0"/>
          </a:p>
          <a:p>
            <a:r>
              <a:rPr lang="en-US" dirty="0" smtClean="0"/>
              <a:t>Poor </a:t>
            </a:r>
            <a:r>
              <a:rPr lang="en-US" dirty="0"/>
              <a:t>samples should be rejected or re-collected, or, </a:t>
            </a:r>
            <a:endParaRPr lang="en-US" dirty="0" smtClean="0"/>
          </a:p>
          <a:p>
            <a:pPr lvl="1"/>
            <a:r>
              <a:rPr lang="en-US" dirty="0" smtClean="0"/>
              <a:t>at </a:t>
            </a:r>
            <a:r>
              <a:rPr lang="en-US" dirty="0"/>
              <a:t>a minimum, a comment should be added to the laboratory report.</a:t>
            </a:r>
          </a:p>
        </p:txBody>
      </p:sp>
    </p:spTree>
    <p:extLst>
      <p:ext uri="{BB962C8B-B14F-4D97-AF65-F5344CB8AC3E}">
        <p14:creationId xmlns:p14="http://schemas.microsoft.com/office/powerpoint/2010/main" val="34348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Sputum Quality</a:t>
            </a:r>
            <a:endParaRPr lang="en-US" dirty="0"/>
          </a:p>
        </p:txBody>
      </p:sp>
      <p:sp>
        <p:nvSpPr>
          <p:cNvPr id="3" name="Content Placeholder 2"/>
          <p:cNvSpPr>
            <a:spLocks noGrp="1"/>
          </p:cNvSpPr>
          <p:nvPr>
            <p:ph idx="1"/>
          </p:nvPr>
        </p:nvSpPr>
        <p:spPr/>
        <p:txBody>
          <a:bodyPr/>
          <a:lstStyle/>
          <a:p>
            <a:r>
              <a:rPr lang="en-US" dirty="0" smtClean="0"/>
              <a:t>Macroscopic appearance</a:t>
            </a:r>
          </a:p>
          <a:p>
            <a:endParaRPr lang="en-US" dirty="0"/>
          </a:p>
          <a:p>
            <a:r>
              <a:rPr lang="en-US" dirty="0" smtClean="0"/>
              <a:t>Microscopic appearance</a:t>
            </a:r>
          </a:p>
          <a:p>
            <a:pPr lvl="1"/>
            <a:r>
              <a:rPr lang="en-US" dirty="0" smtClean="0"/>
              <a:t>Q score</a:t>
            </a:r>
            <a:endParaRPr lang="en-US" dirty="0"/>
          </a:p>
        </p:txBody>
      </p:sp>
    </p:spTree>
    <p:extLst>
      <p:ext uri="{BB962C8B-B14F-4D97-AF65-F5344CB8AC3E}">
        <p14:creationId xmlns:p14="http://schemas.microsoft.com/office/powerpoint/2010/main" val="1993535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120" t="24208" r="15149" b="7649"/>
          <a:stretch/>
        </p:blipFill>
        <p:spPr bwMode="auto">
          <a:xfrm>
            <a:off x="990600" y="14785"/>
            <a:ext cx="6781800" cy="688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13" t="23927" r="12463" b="15485"/>
          <a:stretch/>
        </p:blipFill>
        <p:spPr bwMode="auto">
          <a:xfrm>
            <a:off x="13648" y="609600"/>
            <a:ext cx="9171295" cy="590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97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Phase</a:t>
            </a:r>
            <a:endParaRPr lang="en-US" dirty="0"/>
          </a:p>
        </p:txBody>
      </p:sp>
      <p:sp>
        <p:nvSpPr>
          <p:cNvPr id="3" name="Content Placeholder 2"/>
          <p:cNvSpPr>
            <a:spLocks noGrp="1"/>
          </p:cNvSpPr>
          <p:nvPr>
            <p:ph idx="1"/>
          </p:nvPr>
        </p:nvSpPr>
        <p:spPr>
          <a:xfrm>
            <a:off x="457200" y="1600200"/>
            <a:ext cx="8382000" cy="5029200"/>
          </a:xfrm>
        </p:spPr>
        <p:txBody>
          <a:bodyPr>
            <a:normAutofit fontScale="77500" lnSpcReduction="20000"/>
          </a:bodyPr>
          <a:lstStyle/>
          <a:p>
            <a:r>
              <a:rPr lang="en-US" dirty="0" smtClean="0"/>
              <a:t>Fluid </a:t>
            </a:r>
            <a:r>
              <a:rPr lang="en-US" dirty="0"/>
              <a:t>or Tissue Sample </a:t>
            </a:r>
          </a:p>
          <a:p>
            <a:endParaRPr lang="en-US" dirty="0" smtClean="0"/>
          </a:p>
          <a:p>
            <a:r>
              <a:rPr lang="en-US" dirty="0" smtClean="0"/>
              <a:t>Gram </a:t>
            </a:r>
            <a:r>
              <a:rPr lang="en-US" dirty="0"/>
              <a:t>Stain </a:t>
            </a:r>
            <a:r>
              <a:rPr lang="en-US" dirty="0" smtClean="0"/>
              <a:t>- Bacteria </a:t>
            </a:r>
            <a:r>
              <a:rPr lang="en-US" dirty="0"/>
              <a:t>present? If so, Gram - or + </a:t>
            </a:r>
          </a:p>
          <a:p>
            <a:endParaRPr lang="en-US" dirty="0" smtClean="0"/>
          </a:p>
          <a:p>
            <a:pPr lvl="1"/>
            <a:r>
              <a:rPr lang="en-US" dirty="0" smtClean="0"/>
              <a:t>Results </a:t>
            </a:r>
            <a:r>
              <a:rPr lang="en-US" dirty="0"/>
              <a:t>in minutes </a:t>
            </a:r>
          </a:p>
          <a:p>
            <a:endParaRPr lang="en-US" dirty="0"/>
          </a:p>
          <a:p>
            <a:r>
              <a:rPr lang="en-US" dirty="0"/>
              <a:t>Sample incubated in culture </a:t>
            </a:r>
            <a:r>
              <a:rPr lang="en-US" dirty="0" smtClean="0"/>
              <a:t>media - </a:t>
            </a:r>
            <a:r>
              <a:rPr lang="en-US" dirty="0"/>
              <a:t>Usually 24-72 hours for growth </a:t>
            </a:r>
          </a:p>
          <a:p>
            <a:endParaRPr lang="en-US" dirty="0"/>
          </a:p>
          <a:p>
            <a:r>
              <a:rPr lang="en-US" dirty="0"/>
              <a:t>Biochemical testing to determine the organism </a:t>
            </a:r>
            <a:r>
              <a:rPr lang="en-US" dirty="0" smtClean="0"/>
              <a:t>- Minutes </a:t>
            </a:r>
            <a:r>
              <a:rPr lang="en-US" dirty="0"/>
              <a:t>to 24 hours </a:t>
            </a:r>
          </a:p>
          <a:p>
            <a:endParaRPr lang="en-US" dirty="0"/>
          </a:p>
          <a:p>
            <a:r>
              <a:rPr lang="en-US" dirty="0"/>
              <a:t>Susceptibility </a:t>
            </a:r>
            <a:r>
              <a:rPr lang="en-US" dirty="0" smtClean="0"/>
              <a:t>testing - </a:t>
            </a:r>
            <a:r>
              <a:rPr lang="en-US" dirty="0"/>
              <a:t>Another 24-48 hours</a:t>
            </a:r>
          </a:p>
          <a:p>
            <a:endParaRPr lang="en-US" dirty="0"/>
          </a:p>
          <a:p>
            <a:endParaRPr lang="en-US" dirty="0"/>
          </a:p>
        </p:txBody>
      </p:sp>
    </p:spTree>
    <p:extLst>
      <p:ext uri="{BB962C8B-B14F-4D97-AF65-F5344CB8AC3E}">
        <p14:creationId xmlns:p14="http://schemas.microsoft.com/office/powerpoint/2010/main" val="579660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Traditional Culture Methods </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PROBLEMS </a:t>
            </a:r>
            <a:endParaRPr lang="en-US" dirty="0"/>
          </a:p>
          <a:p>
            <a:r>
              <a:rPr lang="en-US" dirty="0"/>
              <a:t>Usually takes ~ 48 - 72 hours </a:t>
            </a:r>
          </a:p>
          <a:p>
            <a:pPr lvl="1"/>
            <a:r>
              <a:rPr lang="en-US" dirty="0"/>
              <a:t>Requires a sufficient number of </a:t>
            </a:r>
            <a:r>
              <a:rPr lang="en-US" dirty="0" smtClean="0"/>
              <a:t>bacteria; Often </a:t>
            </a:r>
            <a:r>
              <a:rPr lang="en-US" dirty="0"/>
              <a:t>not possible if antibiotics given prior </a:t>
            </a:r>
          </a:p>
          <a:p>
            <a:pPr lvl="1"/>
            <a:endParaRPr lang="en-US" dirty="0"/>
          </a:p>
          <a:p>
            <a:r>
              <a:rPr lang="en-US" dirty="0"/>
              <a:t>May be difficult in mixed infections </a:t>
            </a:r>
          </a:p>
          <a:p>
            <a:endParaRPr lang="en-US" dirty="0" smtClean="0"/>
          </a:p>
          <a:p>
            <a:r>
              <a:rPr lang="en-US" dirty="0" smtClean="0"/>
              <a:t>Fastidious </a:t>
            </a:r>
            <a:r>
              <a:rPr lang="en-US" dirty="0"/>
              <a:t>organisms won’t grow or require specialized media </a:t>
            </a:r>
          </a:p>
          <a:p>
            <a:pPr lvl="1"/>
            <a:r>
              <a:rPr lang="en-US" dirty="0"/>
              <a:t>Viral, Fungal, and Mycobacterial cultures technically more difficult </a:t>
            </a:r>
          </a:p>
          <a:p>
            <a:pPr lvl="1"/>
            <a:r>
              <a:rPr lang="en-US" dirty="0"/>
              <a:t>take longer (up to 6 weeks)</a:t>
            </a:r>
          </a:p>
          <a:p>
            <a:pPr lvl="1"/>
            <a:endParaRPr lang="en-US" dirty="0"/>
          </a:p>
          <a:p>
            <a:endParaRPr lang="en-US" dirty="0"/>
          </a:p>
        </p:txBody>
      </p:sp>
    </p:spTree>
    <p:extLst>
      <p:ext uri="{BB962C8B-B14F-4D97-AF65-F5344CB8AC3E}">
        <p14:creationId xmlns:p14="http://schemas.microsoft.com/office/powerpoint/2010/main" val="203118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diagnostics and testing</a:t>
            </a:r>
          </a:p>
        </p:txBody>
      </p:sp>
      <p:sp>
        <p:nvSpPr>
          <p:cNvPr id="3" name="Content Placeholder 2"/>
          <p:cNvSpPr>
            <a:spLocks noGrp="1"/>
          </p:cNvSpPr>
          <p:nvPr>
            <p:ph idx="1"/>
          </p:nvPr>
        </p:nvSpPr>
        <p:spPr>
          <a:xfrm>
            <a:off x="457200" y="1600200"/>
            <a:ext cx="8382000" cy="5029200"/>
          </a:xfrm>
        </p:spPr>
        <p:txBody>
          <a:bodyPr>
            <a:normAutofit fontScale="70000" lnSpcReduction="20000"/>
          </a:bodyPr>
          <a:lstStyle/>
          <a:p>
            <a:r>
              <a:rPr lang="en-US" dirty="0" smtClean="0"/>
              <a:t>Speed </a:t>
            </a:r>
            <a:r>
              <a:rPr lang="en-US" dirty="0"/>
              <a:t>of diagnostic testing </a:t>
            </a:r>
            <a:r>
              <a:rPr lang="en-US" dirty="0" smtClean="0"/>
              <a:t>is </a:t>
            </a:r>
            <a:r>
              <a:rPr lang="en-US" dirty="0"/>
              <a:t>a key factor in effective antimicrobial stewardship. </a:t>
            </a:r>
            <a:endParaRPr lang="en-US" dirty="0" smtClean="0"/>
          </a:p>
          <a:p>
            <a:endParaRPr lang="en-US" dirty="0" smtClean="0"/>
          </a:p>
          <a:p>
            <a:r>
              <a:rPr lang="en-US" dirty="0" smtClean="0"/>
              <a:t>Typical </a:t>
            </a:r>
            <a:r>
              <a:rPr lang="en-US" dirty="0"/>
              <a:t>turnaround time using traditional microbiological testing methods is </a:t>
            </a:r>
            <a:r>
              <a:rPr lang="en-US" dirty="0" smtClean="0"/>
              <a:t>72 </a:t>
            </a:r>
            <a:r>
              <a:rPr lang="en-US" dirty="0"/>
              <a:t>to </a:t>
            </a:r>
            <a:r>
              <a:rPr lang="en-US" dirty="0" smtClean="0"/>
              <a:t>120 </a:t>
            </a:r>
            <a:r>
              <a:rPr lang="en-US" dirty="0"/>
              <a:t>hours </a:t>
            </a:r>
            <a:endParaRPr lang="en-US" dirty="0" smtClean="0"/>
          </a:p>
          <a:p>
            <a:endParaRPr lang="en-US" dirty="0"/>
          </a:p>
          <a:p>
            <a:r>
              <a:rPr lang="en-US" dirty="0" smtClean="0"/>
              <a:t>Key </a:t>
            </a:r>
            <a:r>
              <a:rPr lang="en-US" dirty="0"/>
              <a:t>goals of antimicrobial stewardship can be achieved through faster and more accurate diagnostic testing</a:t>
            </a:r>
            <a:r>
              <a:rPr lang="en-US" dirty="0" smtClean="0"/>
              <a:t>—</a:t>
            </a:r>
          </a:p>
          <a:p>
            <a:pPr lvl="1"/>
            <a:r>
              <a:rPr lang="en-US" dirty="0" smtClean="0"/>
              <a:t>reducing </a:t>
            </a:r>
            <a:r>
              <a:rPr lang="en-US" dirty="0"/>
              <a:t>time to appropriate antibiotics, </a:t>
            </a:r>
            <a:endParaRPr lang="en-US" dirty="0" smtClean="0"/>
          </a:p>
          <a:p>
            <a:pPr lvl="1"/>
            <a:r>
              <a:rPr lang="en-US" dirty="0" smtClean="0"/>
              <a:t>reducing </a:t>
            </a:r>
            <a:r>
              <a:rPr lang="en-US" dirty="0"/>
              <a:t>unnecessary use of antibiotics, and </a:t>
            </a:r>
            <a:endParaRPr lang="en-US" dirty="0" smtClean="0"/>
          </a:p>
          <a:p>
            <a:pPr lvl="1"/>
            <a:r>
              <a:rPr lang="en-US" dirty="0" smtClean="0"/>
              <a:t>informing </a:t>
            </a:r>
            <a:r>
              <a:rPr lang="en-US" dirty="0"/>
              <a:t>decisions regarding antibiotic de-escalation or discontinuation </a:t>
            </a:r>
            <a:endParaRPr lang="en-US" dirty="0" smtClean="0"/>
          </a:p>
          <a:p>
            <a:pPr lvl="1"/>
            <a:endParaRPr lang="en-US" dirty="0"/>
          </a:p>
          <a:p>
            <a:endParaRPr lang="en-US" dirty="0"/>
          </a:p>
          <a:p>
            <a:r>
              <a:rPr lang="en-US" dirty="0" smtClean="0"/>
              <a:t>Speeding </a:t>
            </a:r>
            <a:r>
              <a:rPr lang="en-US" dirty="0"/>
              <a:t>up diagnostic testing is a central theme in recent policy initiatives to combat </a:t>
            </a:r>
            <a:r>
              <a:rPr lang="en-US" dirty="0" smtClean="0"/>
              <a:t>AMR. </a:t>
            </a:r>
            <a:endParaRPr lang="en-US" dirty="0"/>
          </a:p>
        </p:txBody>
      </p:sp>
    </p:spTree>
    <p:extLst>
      <p:ext uri="{BB962C8B-B14F-4D97-AF65-F5344CB8AC3E}">
        <p14:creationId xmlns:p14="http://schemas.microsoft.com/office/powerpoint/2010/main" val="2818897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Expanding </a:t>
            </a:r>
            <a:r>
              <a:rPr lang="en-US" dirty="0"/>
              <a:t>to a global One Health perspective, the World Health Organization (WHO) 2015 Global Action Plan on Antimicrobial Resistance (WHO 2015) highlighted the need for “effective, rapid, low-cost diagnostic tools...for guiding optimal use of antibiotics in human and animal medicine.” </a:t>
            </a:r>
            <a:endParaRPr lang="en-US" dirty="0" smtClean="0"/>
          </a:p>
          <a:p>
            <a:endParaRPr lang="en-US" dirty="0"/>
          </a:p>
          <a:p>
            <a:r>
              <a:rPr lang="en-US" dirty="0" smtClean="0"/>
              <a:t>The </a:t>
            </a:r>
            <a:r>
              <a:rPr lang="en-US" dirty="0"/>
              <a:t>WHO plan calls for rapid diagnostics to be “easily integrated into clinical, pharmacy and veterinary practices” and for “affordable, point-of-care diagnostic tools to inform health practitioners and veterinarians of the susceptibility of the pathogens to available antibiotics.” </a:t>
            </a:r>
          </a:p>
        </p:txBody>
      </p:sp>
    </p:spTree>
    <p:extLst>
      <p:ext uri="{BB962C8B-B14F-4D97-AF65-F5344CB8AC3E}">
        <p14:creationId xmlns:p14="http://schemas.microsoft.com/office/powerpoint/2010/main" val="2649090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Rapid </a:t>
            </a:r>
            <a:r>
              <a:rPr lang="en-US" dirty="0"/>
              <a:t>Antigen Tests </a:t>
            </a:r>
            <a:endParaRPr lang="en-US" dirty="0" smtClean="0"/>
          </a:p>
          <a:p>
            <a:r>
              <a:rPr lang="en-US" dirty="0" smtClean="0"/>
              <a:t>Group </a:t>
            </a:r>
            <a:r>
              <a:rPr lang="en-US" dirty="0"/>
              <a:t>A Streptococcus </a:t>
            </a:r>
            <a:endParaRPr lang="en-US" dirty="0" smtClean="0"/>
          </a:p>
          <a:p>
            <a:pPr lvl="1"/>
            <a:r>
              <a:rPr lang="en-US" dirty="0" smtClean="0"/>
              <a:t>Sensitivity/Specificity 86</a:t>
            </a:r>
            <a:r>
              <a:rPr lang="en-US" dirty="0"/>
              <a:t>%/92% in children, 91%/93% in adults</a:t>
            </a:r>
            <a:r>
              <a:rPr lang="en-US" sz="1600" dirty="0"/>
              <a:t>1 </a:t>
            </a:r>
          </a:p>
          <a:p>
            <a:r>
              <a:rPr lang="it-IT" sz="3600" dirty="0"/>
              <a:t>Influenza EIA </a:t>
            </a:r>
            <a:endParaRPr lang="it-IT" sz="3600" dirty="0" smtClean="0"/>
          </a:p>
          <a:p>
            <a:pPr lvl="1"/>
            <a:r>
              <a:rPr lang="it-IT" dirty="0" smtClean="0"/>
              <a:t>Sensitivity/Specificity </a:t>
            </a:r>
            <a:r>
              <a:rPr lang="it-IT" dirty="0"/>
              <a:t>50-70%/90-95%</a:t>
            </a:r>
            <a:r>
              <a:rPr lang="it-IT" sz="1800" dirty="0"/>
              <a:t>2 </a:t>
            </a:r>
          </a:p>
          <a:p>
            <a:pPr lvl="1"/>
            <a:endParaRPr lang="en-US" dirty="0"/>
          </a:p>
          <a:p>
            <a:endParaRPr lang="en-US" sz="3600" dirty="0" smtClean="0"/>
          </a:p>
          <a:p>
            <a:pPr marL="0" indent="0">
              <a:buNone/>
            </a:pPr>
            <a:r>
              <a:rPr lang="en-US" sz="3600" dirty="0" smtClean="0"/>
              <a:t>Serology </a:t>
            </a:r>
          </a:p>
          <a:p>
            <a:r>
              <a:rPr lang="en-US" dirty="0" smtClean="0"/>
              <a:t>Measurement </a:t>
            </a:r>
            <a:r>
              <a:rPr lang="en-US" dirty="0"/>
              <a:t>of host antibodies to a suspected pathogen </a:t>
            </a:r>
          </a:p>
          <a:p>
            <a:r>
              <a:rPr lang="en-US" dirty="0"/>
              <a:t>Lack sensitivity &amp; specificity </a:t>
            </a:r>
          </a:p>
          <a:p>
            <a:r>
              <a:rPr lang="en-US" dirty="0"/>
              <a:t>Requires 1 - 2 weeks to get results, 8-10 weeks for </a:t>
            </a:r>
            <a:r>
              <a:rPr lang="en-US" dirty="0" smtClean="0"/>
              <a:t>diagnosis</a:t>
            </a:r>
          </a:p>
          <a:p>
            <a:pPr marL="0" indent="0">
              <a:buNone/>
            </a:pPr>
            <a:endParaRPr lang="en-US" sz="2600" dirty="0"/>
          </a:p>
          <a:p>
            <a:pPr marL="0" indent="0">
              <a:buNone/>
            </a:pPr>
            <a:endParaRPr lang="en-US" sz="2600" dirty="0" smtClean="0"/>
          </a:p>
          <a:p>
            <a:pPr marL="0" indent="0">
              <a:buNone/>
            </a:pPr>
            <a:r>
              <a:rPr lang="en-US" sz="2600" dirty="0" smtClean="0"/>
              <a:t>1</a:t>
            </a:r>
            <a:r>
              <a:rPr lang="en-US" sz="2600" i="1" dirty="0" smtClean="0"/>
              <a:t>PLoS </a:t>
            </a:r>
            <a:r>
              <a:rPr lang="en-US" sz="2600" i="1" dirty="0"/>
              <a:t>One </a:t>
            </a:r>
            <a:r>
              <a:rPr lang="en-US" sz="2600" dirty="0"/>
              <a:t>9(11):e111727, 2014 </a:t>
            </a:r>
          </a:p>
          <a:p>
            <a:pPr marL="0" indent="0">
              <a:buNone/>
            </a:pPr>
            <a:r>
              <a:rPr lang="en-US" sz="2900" dirty="0"/>
              <a:t>2</a:t>
            </a:r>
            <a:r>
              <a:rPr lang="en-US" sz="2900" i="1" dirty="0"/>
              <a:t>www.cdc.gov/flu/professionals/diagnosis/</a:t>
            </a:r>
            <a:r>
              <a:rPr lang="en-US" sz="2900" i="1" dirty="0" err="1"/>
              <a:t>rapidclin</a:t>
            </a:r>
            <a:endParaRPr lang="en-US" sz="2900" dirty="0"/>
          </a:p>
        </p:txBody>
      </p:sp>
    </p:spTree>
    <p:extLst>
      <p:ext uri="{BB962C8B-B14F-4D97-AF65-F5344CB8AC3E}">
        <p14:creationId xmlns:p14="http://schemas.microsoft.com/office/powerpoint/2010/main" val="837545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Molecular/Proteomics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Various newer tests/technologies </a:t>
            </a:r>
            <a:r>
              <a:rPr lang="en-US" dirty="0"/>
              <a:t>available </a:t>
            </a:r>
            <a:endParaRPr lang="en-US" dirty="0" smtClean="0"/>
          </a:p>
          <a:p>
            <a:r>
              <a:rPr lang="en-US" dirty="0" smtClean="0"/>
              <a:t>Urinary </a:t>
            </a:r>
            <a:r>
              <a:rPr lang="en-US" dirty="0"/>
              <a:t>Antigens </a:t>
            </a:r>
            <a:endParaRPr lang="en-US" dirty="0" smtClean="0"/>
          </a:p>
          <a:p>
            <a:pPr lvl="1"/>
            <a:r>
              <a:rPr lang="en-US" i="1" dirty="0" smtClean="0"/>
              <a:t>Legionella</a:t>
            </a:r>
            <a:r>
              <a:rPr lang="en-US" i="1" dirty="0"/>
              <a:t>, S </a:t>
            </a:r>
            <a:r>
              <a:rPr lang="en-US" i="1" dirty="0" err="1"/>
              <a:t>pneumoniae</a:t>
            </a:r>
            <a:r>
              <a:rPr lang="en-US" i="1" dirty="0"/>
              <a:t> </a:t>
            </a:r>
            <a:endParaRPr lang="en-US" dirty="0"/>
          </a:p>
          <a:p>
            <a:r>
              <a:rPr lang="en-US" dirty="0"/>
              <a:t>Influenza A/B, RSV antigens </a:t>
            </a:r>
          </a:p>
          <a:p>
            <a:r>
              <a:rPr lang="en-US" dirty="0"/>
              <a:t>Polymerase chain reaction (PCR) </a:t>
            </a:r>
          </a:p>
          <a:p>
            <a:r>
              <a:rPr lang="en-US" dirty="0"/>
              <a:t>Multiplex PCR </a:t>
            </a:r>
          </a:p>
          <a:p>
            <a:r>
              <a:rPr lang="en-US" dirty="0"/>
              <a:t>Nanoparticle Probe Technology </a:t>
            </a:r>
          </a:p>
          <a:p>
            <a:r>
              <a:rPr lang="en-US" dirty="0"/>
              <a:t>Peptide Nucleic Acid Fluorescent In Situ Hybridization (PNA FISH) </a:t>
            </a:r>
          </a:p>
          <a:p>
            <a:r>
              <a:rPr lang="en-US" dirty="0"/>
              <a:t>Matrix-Assisted Laser Desorption/Ionization Time-of-Flight Mass Spectrometry (MALDI-TOF MS)</a:t>
            </a:r>
          </a:p>
          <a:p>
            <a:endParaRPr lang="en-US" dirty="0"/>
          </a:p>
          <a:p>
            <a:endParaRPr lang="en-US" dirty="0"/>
          </a:p>
        </p:txBody>
      </p:sp>
    </p:spTree>
    <p:extLst>
      <p:ext uri="{BB962C8B-B14F-4D97-AF65-F5344CB8AC3E}">
        <p14:creationId xmlns:p14="http://schemas.microsoft.com/office/powerpoint/2010/main" val="3622080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77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329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Increasingly, results of molecular and advanced phenotypic methods (for example, </a:t>
            </a:r>
            <a:r>
              <a:rPr lang="en-US" dirty="0" smtClean="0"/>
              <a:t>MALDI-TOF) </a:t>
            </a:r>
            <a:r>
              <a:rPr lang="en-US" dirty="0"/>
              <a:t>can be provided within hours, which significantly improves early treatment decisions. </a:t>
            </a:r>
            <a:endParaRPr lang="en-US" dirty="0" smtClean="0"/>
          </a:p>
          <a:p>
            <a:endParaRPr lang="en-US" dirty="0"/>
          </a:p>
          <a:p>
            <a:r>
              <a:rPr lang="en-US" dirty="0" smtClean="0"/>
              <a:t>Direct </a:t>
            </a:r>
            <a:r>
              <a:rPr lang="en-US" dirty="0"/>
              <a:t>susceptibility testing may be performed </a:t>
            </a:r>
            <a:r>
              <a:rPr lang="en-US" dirty="0" smtClean="0"/>
              <a:t>on </a:t>
            </a:r>
            <a:r>
              <a:rPr lang="en-US" dirty="0"/>
              <a:t>positive blood culture samples, providing preliminary information to guide management 24–48 hours earlier than the final </a:t>
            </a:r>
            <a:r>
              <a:rPr lang="en-US" dirty="0" smtClean="0"/>
              <a:t>result</a:t>
            </a:r>
          </a:p>
          <a:p>
            <a:endParaRPr lang="en-US" dirty="0"/>
          </a:p>
          <a:p>
            <a:r>
              <a:rPr lang="en-US" dirty="0"/>
              <a:t>All of the laboratory processes, from specimen transport and analytical workflow to result reporting, should be </a:t>
            </a:r>
            <a:r>
              <a:rPr lang="en-US" dirty="0" err="1"/>
              <a:t>optimised</a:t>
            </a:r>
            <a:r>
              <a:rPr lang="en-US" dirty="0"/>
              <a:t> to reduce the time taken for the information to be available to influence clinical care.</a:t>
            </a:r>
          </a:p>
        </p:txBody>
      </p:sp>
    </p:spTree>
    <p:extLst>
      <p:ext uri="{BB962C8B-B14F-4D97-AF65-F5344CB8AC3E}">
        <p14:creationId xmlns:p14="http://schemas.microsoft.com/office/powerpoint/2010/main" val="98051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Antimicrobial Susceptibility Reporting</a:t>
            </a:r>
          </a:p>
        </p:txBody>
      </p:sp>
      <p:sp>
        <p:nvSpPr>
          <p:cNvPr id="3" name="Content Placeholder 2"/>
          <p:cNvSpPr>
            <a:spLocks noGrp="1"/>
          </p:cNvSpPr>
          <p:nvPr>
            <p:ph idx="1"/>
          </p:nvPr>
        </p:nvSpPr>
        <p:spPr/>
        <p:txBody>
          <a:bodyPr>
            <a:normAutofit/>
          </a:bodyPr>
          <a:lstStyle/>
          <a:p>
            <a:r>
              <a:rPr lang="en-US" sz="2400" dirty="0" smtClean="0"/>
              <a:t>Final </a:t>
            </a:r>
            <a:r>
              <a:rPr lang="en-US" sz="2400" dirty="0"/>
              <a:t>step of reporting results is crucial in the process of susceptibility testing </a:t>
            </a:r>
            <a:endParaRPr lang="en-US" sz="2400" dirty="0" smtClean="0"/>
          </a:p>
          <a:p>
            <a:endParaRPr lang="en-US" sz="2400" dirty="0" smtClean="0"/>
          </a:p>
          <a:p>
            <a:r>
              <a:rPr lang="en-US" sz="2400" dirty="0" smtClean="0"/>
              <a:t>Necessary </a:t>
            </a:r>
            <a:r>
              <a:rPr lang="en-US" sz="2400" dirty="0"/>
              <a:t>so that empiric antimicrobial therapy can be narrowed </a:t>
            </a:r>
            <a:r>
              <a:rPr lang="en-US" sz="2400" dirty="0" smtClean="0"/>
              <a:t>appropriately</a:t>
            </a:r>
          </a:p>
          <a:p>
            <a:endParaRPr lang="en-US" sz="2400" dirty="0" smtClean="0"/>
          </a:p>
          <a:p>
            <a:r>
              <a:rPr lang="en-US" sz="2400" dirty="0" smtClean="0"/>
              <a:t>Patient-specific </a:t>
            </a:r>
            <a:r>
              <a:rPr lang="en-US" sz="2400" dirty="0"/>
              <a:t>information that confirms the absence of pathogens enables physicians to discontinue antimicrobials </a:t>
            </a:r>
            <a:r>
              <a:rPr lang="en-US" sz="2400" dirty="0" smtClean="0"/>
              <a:t>entirely</a:t>
            </a:r>
          </a:p>
          <a:p>
            <a:endParaRPr lang="en-US" sz="2400" dirty="0" smtClean="0"/>
          </a:p>
          <a:p>
            <a:endParaRPr lang="en-US" sz="2400" dirty="0"/>
          </a:p>
        </p:txBody>
      </p:sp>
    </p:spTree>
    <p:extLst>
      <p:ext uri="{BB962C8B-B14F-4D97-AF65-F5344CB8AC3E}">
        <p14:creationId xmlns:p14="http://schemas.microsoft.com/office/powerpoint/2010/main" val="3815758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447800"/>
            <a:ext cx="8534400" cy="5257800"/>
          </a:xfrm>
        </p:spPr>
        <p:txBody>
          <a:bodyPr>
            <a:normAutofit/>
          </a:bodyPr>
          <a:lstStyle/>
          <a:p>
            <a:r>
              <a:rPr lang="en-US" sz="2400" dirty="0" smtClean="0"/>
              <a:t>Cascade </a:t>
            </a:r>
            <a:r>
              <a:rPr lang="en-US" sz="2400" dirty="0"/>
              <a:t>or selective reporting can be used to promote the judicious use of </a:t>
            </a:r>
            <a:r>
              <a:rPr lang="en-US" sz="2400" dirty="0" smtClean="0"/>
              <a:t>antimicrobials</a:t>
            </a:r>
          </a:p>
          <a:p>
            <a:endParaRPr lang="en-US" sz="2400" dirty="0" smtClean="0"/>
          </a:p>
          <a:p>
            <a:r>
              <a:rPr lang="en-US" sz="2400" dirty="0" smtClean="0"/>
              <a:t>Algorithm-driven </a:t>
            </a:r>
            <a:r>
              <a:rPr lang="en-US" sz="2400" dirty="0"/>
              <a:t>reports that provide only a limited number of tested antimicrobial susceptibilities based on </a:t>
            </a:r>
            <a:endParaRPr lang="en-US" sz="2400" dirty="0" smtClean="0"/>
          </a:p>
          <a:p>
            <a:pPr lvl="1"/>
            <a:r>
              <a:rPr lang="en-US" sz="2000" dirty="0" smtClean="0"/>
              <a:t>formulary </a:t>
            </a:r>
            <a:r>
              <a:rPr lang="en-US" sz="2000" dirty="0"/>
              <a:t>availability, </a:t>
            </a:r>
            <a:endParaRPr lang="en-US" sz="2000" dirty="0" smtClean="0"/>
          </a:p>
          <a:p>
            <a:pPr lvl="1"/>
            <a:r>
              <a:rPr lang="en-US" sz="2000" dirty="0" smtClean="0"/>
              <a:t>local </a:t>
            </a:r>
            <a:r>
              <a:rPr lang="en-US" sz="2000" dirty="0"/>
              <a:t>cumulative susceptibilities, and </a:t>
            </a:r>
            <a:endParaRPr lang="en-US" sz="2000" dirty="0" smtClean="0"/>
          </a:p>
          <a:p>
            <a:pPr lvl="1"/>
            <a:r>
              <a:rPr lang="en-US" sz="2000" dirty="0" smtClean="0"/>
              <a:t>cost </a:t>
            </a:r>
            <a:r>
              <a:rPr lang="en-US" sz="2000" dirty="0"/>
              <a:t>for isolates with no or low levels of resistance and </a:t>
            </a:r>
            <a:endParaRPr lang="en-US" sz="2000" dirty="0" smtClean="0"/>
          </a:p>
          <a:p>
            <a:pPr lvl="1"/>
            <a:r>
              <a:rPr lang="en-US" sz="2000" dirty="0" smtClean="0"/>
              <a:t>reporting </a:t>
            </a:r>
            <a:r>
              <a:rPr lang="en-US" sz="2000" dirty="0"/>
              <a:t>of susceptibility to broader-spectrum drugs only when isolates are resistant to drugs in the first “cascade.” </a:t>
            </a:r>
            <a:endParaRPr lang="en-US" sz="2000" dirty="0" smtClean="0"/>
          </a:p>
          <a:p>
            <a:endParaRPr lang="en-US" sz="2400" dirty="0" smtClean="0"/>
          </a:p>
          <a:p>
            <a:r>
              <a:rPr lang="en-US" sz="2400" dirty="0" smtClean="0"/>
              <a:t>Clear </a:t>
            </a:r>
            <a:r>
              <a:rPr lang="en-US" sz="2400" dirty="0"/>
              <a:t>and concise messages on patient reports may be useful to guide therapy</a:t>
            </a:r>
          </a:p>
        </p:txBody>
      </p:sp>
    </p:spTree>
    <p:extLst>
      <p:ext uri="{BB962C8B-B14F-4D97-AF65-F5344CB8AC3E}">
        <p14:creationId xmlns:p14="http://schemas.microsoft.com/office/powerpoint/2010/main" val="219930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Communication Is Key</a:t>
            </a:r>
          </a:p>
        </p:txBody>
      </p:sp>
      <p:sp>
        <p:nvSpPr>
          <p:cNvPr id="3" name="Content Placeholder 2"/>
          <p:cNvSpPr>
            <a:spLocks noGrp="1"/>
          </p:cNvSpPr>
          <p:nvPr>
            <p:ph idx="1"/>
          </p:nvPr>
        </p:nvSpPr>
        <p:spPr/>
        <p:txBody>
          <a:bodyPr>
            <a:normAutofit fontScale="70000" lnSpcReduction="20000"/>
          </a:bodyPr>
          <a:lstStyle/>
          <a:p>
            <a:r>
              <a:rPr lang="en-US" dirty="0"/>
              <a:t>Effective communication between the clinical microbiology laboratory and prescribing physicians is essential for optimizing antimicrobial regimens and delivering safe patient </a:t>
            </a:r>
            <a:r>
              <a:rPr lang="en-US" dirty="0" smtClean="0"/>
              <a:t>care</a:t>
            </a:r>
          </a:p>
          <a:p>
            <a:endParaRPr lang="en-US" dirty="0" smtClean="0"/>
          </a:p>
          <a:p>
            <a:r>
              <a:rPr lang="en-US" dirty="0" smtClean="0"/>
              <a:t>Several </a:t>
            </a:r>
            <a:r>
              <a:rPr lang="en-US" dirty="0"/>
              <a:t>forms, including verbal and written test results </a:t>
            </a:r>
            <a:r>
              <a:rPr lang="en-US" dirty="0" smtClean="0"/>
              <a:t>reporting</a:t>
            </a:r>
          </a:p>
          <a:p>
            <a:endParaRPr lang="en-US" dirty="0" smtClean="0"/>
          </a:p>
          <a:p>
            <a:r>
              <a:rPr lang="en-US" dirty="0" smtClean="0"/>
              <a:t>It </a:t>
            </a:r>
            <a:r>
              <a:rPr lang="en-US" dirty="0"/>
              <a:t>is imperative that reporting be timely, clear, understandable, and accessible to prescribing physicians. </a:t>
            </a:r>
            <a:endParaRPr lang="en-US" dirty="0" smtClean="0"/>
          </a:p>
          <a:p>
            <a:endParaRPr lang="en-US" dirty="0" smtClean="0"/>
          </a:p>
          <a:p>
            <a:r>
              <a:rPr lang="en-US" dirty="0" smtClean="0"/>
              <a:t>Laboratories </a:t>
            </a:r>
            <a:r>
              <a:rPr lang="en-US" dirty="0"/>
              <a:t>should have procedures in place to ensure effective communication, and these procedures should be reviewed and updated regularly.</a:t>
            </a:r>
          </a:p>
        </p:txBody>
      </p:sp>
    </p:spTree>
    <p:extLst>
      <p:ext uri="{BB962C8B-B14F-4D97-AF65-F5344CB8AC3E}">
        <p14:creationId xmlns:p14="http://schemas.microsoft.com/office/powerpoint/2010/main" val="40001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Cumulative Antimicrobial Susceptibility Report</a:t>
            </a:r>
            <a:endParaRPr lang="en-US" dirty="0"/>
          </a:p>
        </p:txBody>
      </p:sp>
      <p:sp>
        <p:nvSpPr>
          <p:cNvPr id="3" name="Content Placeholder 2"/>
          <p:cNvSpPr>
            <a:spLocks noGrp="1"/>
          </p:cNvSpPr>
          <p:nvPr>
            <p:ph idx="1"/>
          </p:nvPr>
        </p:nvSpPr>
        <p:spPr/>
        <p:txBody>
          <a:bodyPr>
            <a:normAutofit fontScale="85000" lnSpcReduction="10000"/>
          </a:bodyPr>
          <a:lstStyle/>
          <a:p>
            <a:r>
              <a:rPr lang="en-US" sz="2400" dirty="0" err="1" smtClean="0"/>
              <a:t>Antibiograms</a:t>
            </a:r>
            <a:endParaRPr lang="en-US" sz="2400" dirty="0" smtClean="0"/>
          </a:p>
          <a:p>
            <a:endParaRPr lang="en-US" sz="2400" dirty="0" smtClean="0"/>
          </a:p>
          <a:p>
            <a:r>
              <a:rPr lang="en-US" sz="2400" dirty="0" smtClean="0"/>
              <a:t>Empiric therapy </a:t>
            </a:r>
          </a:p>
          <a:p>
            <a:pPr lvl="1"/>
            <a:r>
              <a:rPr lang="en-US" sz="2000" dirty="0" smtClean="0"/>
              <a:t>should be broad enough to cover the pathogens that are most likely to be involved. </a:t>
            </a:r>
          </a:p>
          <a:p>
            <a:endParaRPr lang="en-US" sz="2400" dirty="0" smtClean="0"/>
          </a:p>
          <a:p>
            <a:r>
              <a:rPr lang="en-US" sz="2400" dirty="0" smtClean="0"/>
              <a:t>Especially important for certain infections such as bacteremia, </a:t>
            </a:r>
          </a:p>
          <a:p>
            <a:pPr lvl="1"/>
            <a:r>
              <a:rPr lang="en-US" sz="2000" dirty="0" smtClean="0"/>
              <a:t>clear data that patients have a greater chance of survival if their empiric antimicrobial regimen covers their infecting pathogen. </a:t>
            </a:r>
          </a:p>
          <a:p>
            <a:endParaRPr lang="en-US" sz="2400" dirty="0" smtClean="0"/>
          </a:p>
          <a:p>
            <a:r>
              <a:rPr lang="en-US" sz="2400" dirty="0" smtClean="0"/>
              <a:t>Unnecessarily broad empiric therapy also carries risks</a:t>
            </a:r>
          </a:p>
          <a:p>
            <a:pPr lvl="1"/>
            <a:r>
              <a:rPr lang="en-US" sz="2000" dirty="0" smtClean="0"/>
              <a:t>increase in the incidence of adverse drug events, </a:t>
            </a:r>
          </a:p>
          <a:p>
            <a:pPr lvl="1"/>
            <a:r>
              <a:rPr lang="en-US" sz="2000" dirty="0" smtClean="0"/>
              <a:t>acquisition of Clostridium </a:t>
            </a:r>
            <a:r>
              <a:rPr lang="en-US" sz="2000" dirty="0" err="1" smtClean="0"/>
              <a:t>difficile</a:t>
            </a:r>
            <a:r>
              <a:rPr lang="en-US" sz="2000" dirty="0" smtClean="0"/>
              <a:t> infection, </a:t>
            </a:r>
          </a:p>
          <a:p>
            <a:pPr lvl="1"/>
            <a:r>
              <a:rPr lang="en-US" sz="2000" dirty="0" smtClean="0"/>
              <a:t>development of antimicrobial resistance, and </a:t>
            </a:r>
          </a:p>
          <a:p>
            <a:pPr lvl="1"/>
            <a:r>
              <a:rPr lang="en-US" sz="2000" dirty="0" smtClean="0"/>
              <a:t>increased healthcare costs</a:t>
            </a:r>
          </a:p>
          <a:p>
            <a:endParaRPr lang="en-US" dirty="0"/>
          </a:p>
        </p:txBody>
      </p:sp>
    </p:spTree>
    <p:extLst>
      <p:ext uri="{BB962C8B-B14F-4D97-AF65-F5344CB8AC3E}">
        <p14:creationId xmlns:p14="http://schemas.microsoft.com/office/powerpoint/2010/main" val="275791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Cumulative Antimicrobial Susceptibility Report</a:t>
            </a:r>
          </a:p>
        </p:txBody>
      </p:sp>
      <p:sp>
        <p:nvSpPr>
          <p:cNvPr id="3" name="Content Placeholder 2"/>
          <p:cNvSpPr>
            <a:spLocks noGrp="1"/>
          </p:cNvSpPr>
          <p:nvPr>
            <p:ph idx="1"/>
          </p:nvPr>
        </p:nvSpPr>
        <p:spPr/>
        <p:txBody>
          <a:bodyPr>
            <a:noAutofit/>
          </a:bodyPr>
          <a:lstStyle/>
          <a:p>
            <a:pPr marL="0" indent="0">
              <a:buNone/>
            </a:pPr>
            <a:r>
              <a:rPr lang="en-US" sz="2400" dirty="0" err="1" smtClean="0"/>
              <a:t>Antibiograms</a:t>
            </a:r>
            <a:endParaRPr lang="en-US" sz="2400" dirty="0" smtClean="0"/>
          </a:p>
          <a:p>
            <a:r>
              <a:rPr lang="en-US" sz="2400" dirty="0"/>
              <a:t>helping prescribers select effective therapy when culture results are pending, </a:t>
            </a:r>
            <a:endParaRPr lang="en-US" sz="2400" dirty="0" smtClean="0"/>
          </a:p>
          <a:p>
            <a:r>
              <a:rPr lang="en-US" sz="2400" dirty="0" smtClean="0"/>
              <a:t>informing local </a:t>
            </a:r>
            <a:r>
              <a:rPr lang="en-US" sz="2400" dirty="0"/>
              <a:t>guidelines for empirical </a:t>
            </a:r>
            <a:r>
              <a:rPr lang="en-US" sz="2400" dirty="0" smtClean="0"/>
              <a:t>treatment</a:t>
            </a:r>
          </a:p>
          <a:p>
            <a:r>
              <a:rPr lang="en-US" sz="2400" dirty="0" smtClean="0"/>
              <a:t>updating perioperative </a:t>
            </a:r>
            <a:r>
              <a:rPr lang="en-US" sz="2400" dirty="0"/>
              <a:t>prophylaxis recommendations, </a:t>
            </a:r>
            <a:endParaRPr lang="en-US" sz="2400" dirty="0" smtClean="0"/>
          </a:p>
          <a:p>
            <a:r>
              <a:rPr lang="en-US" sz="2400" dirty="0" smtClean="0"/>
              <a:t>providing </a:t>
            </a:r>
            <a:r>
              <a:rPr lang="en-US" sz="2400" dirty="0"/>
              <a:t>a rationale for antimicrobial formulary selection, </a:t>
            </a:r>
            <a:endParaRPr lang="en-US" sz="2400" dirty="0" smtClean="0"/>
          </a:p>
          <a:p>
            <a:r>
              <a:rPr lang="en-US" sz="2400" dirty="0" smtClean="0"/>
              <a:t>surveying </a:t>
            </a:r>
            <a:r>
              <a:rPr lang="en-US" sz="2400" dirty="0"/>
              <a:t>local resistance and benchmarking, </a:t>
            </a:r>
            <a:endParaRPr lang="en-US" sz="2400" dirty="0" smtClean="0"/>
          </a:p>
          <a:p>
            <a:r>
              <a:rPr lang="en-US" sz="2400" dirty="0" smtClean="0"/>
              <a:t>identifying </a:t>
            </a:r>
            <a:r>
              <a:rPr lang="en-US" sz="2400" dirty="0"/>
              <a:t>targets for stewardship interventions and best </a:t>
            </a:r>
            <a:r>
              <a:rPr lang="en-US" sz="2400" dirty="0" smtClean="0"/>
              <a:t>practices</a:t>
            </a:r>
          </a:p>
          <a:p>
            <a:r>
              <a:rPr lang="en-US" sz="2400" dirty="0" smtClean="0"/>
              <a:t>providing </a:t>
            </a:r>
            <a:r>
              <a:rPr lang="en-US" sz="2400" dirty="0"/>
              <a:t>the context for new drug susceptibility testing results.</a:t>
            </a:r>
          </a:p>
        </p:txBody>
      </p:sp>
    </p:spTree>
    <p:extLst>
      <p:ext uri="{BB962C8B-B14F-4D97-AF65-F5344CB8AC3E}">
        <p14:creationId xmlns:p14="http://schemas.microsoft.com/office/powerpoint/2010/main" val="243557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97" t="18883" r="31618" b="18118"/>
          <a:stretch/>
        </p:blipFill>
        <p:spPr bwMode="auto">
          <a:xfrm>
            <a:off x="779929" y="1438834"/>
            <a:ext cx="7557248" cy="48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66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50" t="18800" r="36125" b="10001"/>
          <a:stretch/>
        </p:blipFill>
        <p:spPr bwMode="auto">
          <a:xfrm>
            <a:off x="1905000" y="533399"/>
            <a:ext cx="4648200" cy="618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379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28599"/>
            <a:ext cx="5105400" cy="6637021"/>
          </a:xfrm>
        </p:spPr>
      </p:pic>
    </p:spTree>
    <p:extLst>
      <p:ext uri="{BB962C8B-B14F-4D97-AF65-F5344CB8AC3E}">
        <p14:creationId xmlns:p14="http://schemas.microsoft.com/office/powerpoint/2010/main" val="240960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749" t="15600" r="31251" b="8400"/>
          <a:stretch/>
        </p:blipFill>
        <p:spPr bwMode="auto">
          <a:xfrm>
            <a:off x="1737360" y="30480"/>
            <a:ext cx="5418060" cy="659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807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t>Suboptimal antimicrobial usage often stems from </a:t>
            </a:r>
            <a:endParaRPr lang="en-US" sz="2800" dirty="0" smtClean="0"/>
          </a:p>
          <a:p>
            <a:pPr lvl="1"/>
            <a:r>
              <a:rPr lang="en-US" sz="2400" dirty="0" smtClean="0"/>
              <a:t>inappropriate </a:t>
            </a:r>
            <a:r>
              <a:rPr lang="en-US" sz="2400" dirty="0"/>
              <a:t>interpretation or use of microbiological test </a:t>
            </a:r>
            <a:r>
              <a:rPr lang="en-US" sz="2400" dirty="0" smtClean="0"/>
              <a:t>results </a:t>
            </a:r>
          </a:p>
          <a:p>
            <a:pPr lvl="1"/>
            <a:r>
              <a:rPr lang="en-US" sz="2400" dirty="0" smtClean="0"/>
              <a:t>lack </a:t>
            </a:r>
            <a:r>
              <a:rPr lang="en-US" sz="2400" dirty="0"/>
              <a:t>of a microbiologically confirmed diagnosis, </a:t>
            </a:r>
            <a:endParaRPr lang="en-US" sz="2400" dirty="0" smtClean="0"/>
          </a:p>
          <a:p>
            <a:pPr lvl="1"/>
            <a:r>
              <a:rPr lang="en-US" sz="2400" dirty="0" smtClean="0"/>
              <a:t>laboratory </a:t>
            </a:r>
            <a:r>
              <a:rPr lang="en-US" sz="2400" dirty="0"/>
              <a:t>test errors, </a:t>
            </a:r>
            <a:endParaRPr lang="en-US" sz="2400" dirty="0" smtClean="0"/>
          </a:p>
          <a:p>
            <a:pPr lvl="1"/>
            <a:r>
              <a:rPr lang="en-US" sz="2400" dirty="0" smtClean="0"/>
              <a:t>failure </a:t>
            </a:r>
            <a:r>
              <a:rPr lang="en-US" sz="2400" dirty="0"/>
              <a:t>to submit appropriate specimens for culture, </a:t>
            </a:r>
            <a:endParaRPr lang="en-US" sz="2400" dirty="0" smtClean="0"/>
          </a:p>
          <a:p>
            <a:pPr lvl="1"/>
            <a:r>
              <a:rPr lang="en-US" sz="2400" dirty="0" smtClean="0"/>
              <a:t>misuse </a:t>
            </a:r>
            <a:r>
              <a:rPr lang="en-US" sz="2400" dirty="0"/>
              <a:t>of microbiology resources, and </a:t>
            </a:r>
            <a:endParaRPr lang="en-US" sz="2400" dirty="0" smtClean="0"/>
          </a:p>
          <a:p>
            <a:pPr lvl="1"/>
            <a:r>
              <a:rPr lang="en-US" sz="2400" dirty="0" smtClean="0"/>
              <a:t>a </a:t>
            </a:r>
            <a:r>
              <a:rPr lang="en-US" sz="2400" dirty="0"/>
              <a:t>general overreliance on empirical antimicrobial therapy with attendant disregard of microbiological results.</a:t>
            </a:r>
          </a:p>
        </p:txBody>
      </p:sp>
    </p:spTree>
    <p:extLst>
      <p:ext uri="{BB962C8B-B14F-4D97-AF65-F5344CB8AC3E}">
        <p14:creationId xmlns:p14="http://schemas.microsoft.com/office/powerpoint/2010/main" val="568961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50" t="19000" r="32500" b="6400"/>
          <a:stretch/>
        </p:blipFill>
        <p:spPr bwMode="auto">
          <a:xfrm>
            <a:off x="1737360" y="76200"/>
            <a:ext cx="5334000" cy="686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759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AMS</a:t>
            </a:r>
            <a:endParaRPr lang="en-US" dirty="0"/>
          </a:p>
        </p:txBody>
      </p:sp>
      <p:sp>
        <p:nvSpPr>
          <p:cNvPr id="3" name="Content Placeholder 2"/>
          <p:cNvSpPr>
            <a:spLocks noGrp="1"/>
          </p:cNvSpPr>
          <p:nvPr>
            <p:ph idx="1"/>
          </p:nvPr>
        </p:nvSpPr>
        <p:spPr/>
        <p:txBody>
          <a:bodyPr>
            <a:normAutofit/>
          </a:bodyPr>
          <a:lstStyle/>
          <a:p>
            <a:r>
              <a:rPr lang="en-US" sz="2400" dirty="0" smtClean="0"/>
              <a:t>A </a:t>
            </a:r>
            <a:r>
              <a:rPr lang="en-US" sz="2400" dirty="0"/>
              <a:t>bundle of interventions to promote and ensure the optimal use of antimicrobial treatment “that results in the best clinical outcome for the treatment or prevention of infection, with minimal toxicity to the patient and minimal impact on subsequent resistance</a:t>
            </a:r>
            <a:r>
              <a:rPr lang="en-US" sz="2400" dirty="0" smtClean="0"/>
              <a:t>”</a:t>
            </a:r>
          </a:p>
          <a:p>
            <a:endParaRPr lang="en-US" sz="2400" dirty="0" smtClean="0"/>
          </a:p>
          <a:p>
            <a:r>
              <a:rPr lang="en-US" sz="2400" dirty="0" smtClean="0"/>
              <a:t>Antimicrobial </a:t>
            </a:r>
            <a:r>
              <a:rPr lang="en-US" sz="2400" dirty="0"/>
              <a:t>stewardship programs (ASPs) aid physicians in </a:t>
            </a:r>
            <a:endParaRPr lang="en-US" sz="2400" dirty="0" smtClean="0"/>
          </a:p>
          <a:p>
            <a:pPr lvl="1"/>
            <a:r>
              <a:rPr lang="en-US" sz="2000" dirty="0" smtClean="0"/>
              <a:t>providing </a:t>
            </a:r>
            <a:r>
              <a:rPr lang="en-US" sz="2000" dirty="0"/>
              <a:t>optimal antimicrobial therapy to their patients, </a:t>
            </a:r>
            <a:endParaRPr lang="en-US" sz="2000" dirty="0" smtClean="0"/>
          </a:p>
          <a:p>
            <a:pPr lvl="1"/>
            <a:r>
              <a:rPr lang="en-US" sz="2000" dirty="0" smtClean="0"/>
              <a:t>prescribing </a:t>
            </a:r>
            <a:r>
              <a:rPr lang="en-US" sz="2000" dirty="0"/>
              <a:t>the right antimicrobial regimen to the right patient for the right period of </a:t>
            </a:r>
            <a:r>
              <a:rPr lang="en-US" sz="2000" dirty="0" smtClean="0"/>
              <a:t>time </a:t>
            </a:r>
          </a:p>
          <a:p>
            <a:pPr lvl="1"/>
            <a:r>
              <a:rPr lang="en-US" sz="2000" dirty="0" smtClean="0"/>
              <a:t>avoiding </a:t>
            </a:r>
            <a:r>
              <a:rPr lang="en-US" sz="2000" dirty="0"/>
              <a:t>unnecessary antimicrobial use. </a:t>
            </a:r>
            <a:endParaRPr lang="en-US" sz="2000" dirty="0" smtClean="0"/>
          </a:p>
          <a:p>
            <a:pPr lvl="1"/>
            <a:endParaRPr lang="en-US" sz="2000" dirty="0" smtClean="0"/>
          </a:p>
        </p:txBody>
      </p:sp>
    </p:spTree>
    <p:extLst>
      <p:ext uri="{BB962C8B-B14F-4D97-AF65-F5344CB8AC3E}">
        <p14:creationId xmlns:p14="http://schemas.microsoft.com/office/powerpoint/2010/main" val="1288050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29771</TotalTime>
  <Words>3125</Words>
  <Application>Microsoft Office PowerPoint</Application>
  <PresentationFormat>On-screen Show (4:3)</PresentationFormat>
  <Paragraphs>351</Paragraphs>
  <Slides>47</Slides>
  <Notes>22</Notes>
  <HiddenSlides>3</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Role of Laboratory in AMS: Quality Samples for Quality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AMS</vt:lpstr>
      <vt:lpstr>AMS TEAM</vt:lpstr>
      <vt:lpstr>Microbiology laboratories </vt:lpstr>
      <vt:lpstr>PowerPoint Presentation</vt:lpstr>
      <vt:lpstr>Diagnostic Stewardship</vt:lpstr>
      <vt:lpstr>PowerPoint Presentation</vt:lpstr>
      <vt:lpstr>PowerPoint Presentation</vt:lpstr>
      <vt:lpstr>Guidance in the Pre-analytic Phase</vt:lpstr>
      <vt:lpstr>Choice of Tests</vt:lpstr>
      <vt:lpstr>PowerPoint Presentation</vt:lpstr>
      <vt:lpstr>Biomarkers</vt:lpstr>
      <vt:lpstr>PowerPoint Presentation</vt:lpstr>
      <vt:lpstr>PowerPoint Presentation</vt:lpstr>
      <vt:lpstr>Specimen Collection And Transport</vt:lpstr>
      <vt:lpstr>PowerPoint Presentation</vt:lpstr>
      <vt:lpstr>PowerPoint Presentation</vt:lpstr>
      <vt:lpstr>Sputum</vt:lpstr>
      <vt:lpstr>PowerPoint Presentation</vt:lpstr>
      <vt:lpstr>PowerPoint Presentation</vt:lpstr>
      <vt:lpstr>Oropharyngeal (OP) and Nasopharyngeal (NP) Swabs</vt:lpstr>
      <vt:lpstr>PowerPoint Presentation</vt:lpstr>
      <vt:lpstr>PowerPoint Presentation</vt:lpstr>
      <vt:lpstr>Commenting on specimen quality</vt:lpstr>
      <vt:lpstr>Assessing Sputum Quality</vt:lpstr>
      <vt:lpstr>PowerPoint Presentation</vt:lpstr>
      <vt:lpstr>Analytical Phase</vt:lpstr>
      <vt:lpstr>Traditional Culture Methods </vt:lpstr>
      <vt:lpstr>Rapid diagnostics and testing</vt:lpstr>
      <vt:lpstr>PowerPoint Presentation</vt:lpstr>
      <vt:lpstr>PowerPoint Presentation</vt:lpstr>
      <vt:lpstr>Molecular/Proteomics</vt:lpstr>
      <vt:lpstr>PowerPoint Presentation</vt:lpstr>
      <vt:lpstr>Antimicrobial Susceptibility Reporting</vt:lpstr>
      <vt:lpstr>PowerPoint Presentation</vt:lpstr>
      <vt:lpstr>Communication Is Key</vt:lpstr>
      <vt:lpstr>Cumulative Antimicrobial Susceptibility Report</vt:lpstr>
      <vt:lpstr>Cumulative Antimicrobial Susceptibility Report</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43</cp:revision>
  <dcterms:created xsi:type="dcterms:W3CDTF">2018-08-06T06:56:30Z</dcterms:created>
  <dcterms:modified xsi:type="dcterms:W3CDTF">2018-11-27T03:39:03Z</dcterms:modified>
</cp:coreProperties>
</file>