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6"/>
  </p:notesMasterIdLst>
  <p:sldIdLst>
    <p:sldId id="256" r:id="rId2"/>
    <p:sldId id="257" r:id="rId3"/>
    <p:sldId id="273" r:id="rId4"/>
    <p:sldId id="269" r:id="rId5"/>
    <p:sldId id="280" r:id="rId6"/>
    <p:sldId id="258" r:id="rId7"/>
    <p:sldId id="275" r:id="rId8"/>
    <p:sldId id="276" r:id="rId9"/>
    <p:sldId id="279" r:id="rId10"/>
    <p:sldId id="277" r:id="rId11"/>
    <p:sldId id="274" r:id="rId12"/>
    <p:sldId id="278" r:id="rId13"/>
    <p:sldId id="262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38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Edward\Documents\Book1%20safet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Graph showing SLIPTA checklist sub clauses scores at baseline and exit audit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Sheet1!$F$3</c:f>
              <c:strCache>
                <c:ptCount val="1"/>
                <c:pt idx="0">
                  <c:v>Baseline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Sheet1!$E$4:$E$24</c:f>
              <c:strCache>
                <c:ptCount val="21"/>
                <c:pt idx="0">
                  <c:v>Clause 12.1</c:v>
                </c:pt>
                <c:pt idx="1">
                  <c:v>Clause 12.2</c:v>
                </c:pt>
                <c:pt idx="2">
                  <c:v>Clause 12.3</c:v>
                </c:pt>
                <c:pt idx="3">
                  <c:v>Clause 12.4</c:v>
                </c:pt>
                <c:pt idx="4">
                  <c:v>Clause 12.5</c:v>
                </c:pt>
                <c:pt idx="5">
                  <c:v>Clause 12.6</c:v>
                </c:pt>
                <c:pt idx="6">
                  <c:v>Clause 12.7</c:v>
                </c:pt>
                <c:pt idx="7">
                  <c:v>Clause 12.8</c:v>
                </c:pt>
                <c:pt idx="8">
                  <c:v>Clause 12.9</c:v>
                </c:pt>
                <c:pt idx="9">
                  <c:v>Clause 12.10</c:v>
                </c:pt>
                <c:pt idx="10">
                  <c:v>Clause 12.11</c:v>
                </c:pt>
                <c:pt idx="11">
                  <c:v>Clause 12.12</c:v>
                </c:pt>
                <c:pt idx="12">
                  <c:v>Clause 12.13</c:v>
                </c:pt>
                <c:pt idx="13">
                  <c:v>Clause 12.14</c:v>
                </c:pt>
                <c:pt idx="14">
                  <c:v>Clause 12.15</c:v>
                </c:pt>
                <c:pt idx="15">
                  <c:v>Clause 12.16</c:v>
                </c:pt>
                <c:pt idx="16">
                  <c:v>Clause 12.17</c:v>
                </c:pt>
                <c:pt idx="17">
                  <c:v>Clause 12.18</c:v>
                </c:pt>
                <c:pt idx="18">
                  <c:v>Clause 12.19</c:v>
                </c:pt>
                <c:pt idx="19">
                  <c:v>Clause 12.20</c:v>
                </c:pt>
                <c:pt idx="20">
                  <c:v>Clause 12.21</c:v>
                </c:pt>
              </c:strCache>
            </c:strRef>
          </c:cat>
          <c:val>
            <c:numRef>
              <c:f>Sheet1!$F$4:$F$24</c:f>
              <c:numCache>
                <c:formatCode>General</c:formatCode>
                <c:ptCount val="2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Sheet1!$G$3</c:f>
              <c:strCache>
                <c:ptCount val="1"/>
                <c:pt idx="0">
                  <c:v>Audit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Sheet1!$E$4:$E$24</c:f>
              <c:strCache>
                <c:ptCount val="21"/>
                <c:pt idx="0">
                  <c:v>Clause 12.1</c:v>
                </c:pt>
                <c:pt idx="1">
                  <c:v>Clause 12.2</c:v>
                </c:pt>
                <c:pt idx="2">
                  <c:v>Clause 12.3</c:v>
                </c:pt>
                <c:pt idx="3">
                  <c:v>Clause 12.4</c:v>
                </c:pt>
                <c:pt idx="4">
                  <c:v>Clause 12.5</c:v>
                </c:pt>
                <c:pt idx="5">
                  <c:v>Clause 12.6</c:v>
                </c:pt>
                <c:pt idx="6">
                  <c:v>Clause 12.7</c:v>
                </c:pt>
                <c:pt idx="7">
                  <c:v>Clause 12.8</c:v>
                </c:pt>
                <c:pt idx="8">
                  <c:v>Clause 12.9</c:v>
                </c:pt>
                <c:pt idx="9">
                  <c:v>Clause 12.10</c:v>
                </c:pt>
                <c:pt idx="10">
                  <c:v>Clause 12.11</c:v>
                </c:pt>
                <c:pt idx="11">
                  <c:v>Clause 12.12</c:v>
                </c:pt>
                <c:pt idx="12">
                  <c:v>Clause 12.13</c:v>
                </c:pt>
                <c:pt idx="13">
                  <c:v>Clause 12.14</c:v>
                </c:pt>
                <c:pt idx="14">
                  <c:v>Clause 12.15</c:v>
                </c:pt>
                <c:pt idx="15">
                  <c:v>Clause 12.16</c:v>
                </c:pt>
                <c:pt idx="16">
                  <c:v>Clause 12.17</c:v>
                </c:pt>
                <c:pt idx="17">
                  <c:v>Clause 12.18</c:v>
                </c:pt>
                <c:pt idx="18">
                  <c:v>Clause 12.19</c:v>
                </c:pt>
                <c:pt idx="19">
                  <c:v>Clause 12.20</c:v>
                </c:pt>
                <c:pt idx="20">
                  <c:v>Clause 12.21</c:v>
                </c:pt>
              </c:strCache>
            </c:strRef>
          </c:cat>
          <c:val>
            <c:numRef>
              <c:f>Sheet1!$G$4:$G$24</c:f>
              <c:numCache>
                <c:formatCode>General</c:formatCode>
                <c:ptCount val="2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0</c:v>
                </c:pt>
                <c:pt idx="17">
                  <c:v>2</c:v>
                </c:pt>
                <c:pt idx="18">
                  <c:v>2</c:v>
                </c:pt>
                <c:pt idx="19">
                  <c:v>0</c:v>
                </c:pt>
                <c:pt idx="20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Sheet1!$H$3</c:f>
              <c:strCache>
                <c:ptCount val="1"/>
                <c:pt idx="0">
                  <c:v>Audit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Sheet1!$E$4:$E$24</c:f>
              <c:strCache>
                <c:ptCount val="21"/>
                <c:pt idx="0">
                  <c:v>Clause 12.1</c:v>
                </c:pt>
                <c:pt idx="1">
                  <c:v>Clause 12.2</c:v>
                </c:pt>
                <c:pt idx="2">
                  <c:v>Clause 12.3</c:v>
                </c:pt>
                <c:pt idx="3">
                  <c:v>Clause 12.4</c:v>
                </c:pt>
                <c:pt idx="4">
                  <c:v>Clause 12.5</c:v>
                </c:pt>
                <c:pt idx="5">
                  <c:v>Clause 12.6</c:v>
                </c:pt>
                <c:pt idx="6">
                  <c:v>Clause 12.7</c:v>
                </c:pt>
                <c:pt idx="7">
                  <c:v>Clause 12.8</c:v>
                </c:pt>
                <c:pt idx="8">
                  <c:v>Clause 12.9</c:v>
                </c:pt>
                <c:pt idx="9">
                  <c:v>Clause 12.10</c:v>
                </c:pt>
                <c:pt idx="10">
                  <c:v>Clause 12.11</c:v>
                </c:pt>
                <c:pt idx="11">
                  <c:v>Clause 12.12</c:v>
                </c:pt>
                <c:pt idx="12">
                  <c:v>Clause 12.13</c:v>
                </c:pt>
                <c:pt idx="13">
                  <c:v>Clause 12.14</c:v>
                </c:pt>
                <c:pt idx="14">
                  <c:v>Clause 12.15</c:v>
                </c:pt>
                <c:pt idx="15">
                  <c:v>Clause 12.16</c:v>
                </c:pt>
                <c:pt idx="16">
                  <c:v>Clause 12.17</c:v>
                </c:pt>
                <c:pt idx="17">
                  <c:v>Clause 12.18</c:v>
                </c:pt>
                <c:pt idx="18">
                  <c:v>Clause 12.19</c:v>
                </c:pt>
                <c:pt idx="19">
                  <c:v>Clause 12.20</c:v>
                </c:pt>
                <c:pt idx="20">
                  <c:v>Clause 12.21</c:v>
                </c:pt>
              </c:strCache>
            </c:strRef>
          </c:cat>
          <c:val>
            <c:numRef>
              <c:f>Sheet1!$H$4:$H$24</c:f>
              <c:numCache>
                <c:formatCode>General</c:formatCode>
                <c:ptCount val="2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3</c:v>
                </c:pt>
                <c:pt idx="14">
                  <c:v>1</c:v>
                </c:pt>
                <c:pt idx="15">
                  <c:v>2</c:v>
                </c:pt>
                <c:pt idx="16">
                  <c:v>0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Sheet1!$I$3</c:f>
              <c:strCache>
                <c:ptCount val="1"/>
                <c:pt idx="0">
                  <c:v>Exit Audit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Sheet1!$E$4:$E$24</c:f>
              <c:strCache>
                <c:ptCount val="21"/>
                <c:pt idx="0">
                  <c:v>Clause 12.1</c:v>
                </c:pt>
                <c:pt idx="1">
                  <c:v>Clause 12.2</c:v>
                </c:pt>
                <c:pt idx="2">
                  <c:v>Clause 12.3</c:v>
                </c:pt>
                <c:pt idx="3">
                  <c:v>Clause 12.4</c:v>
                </c:pt>
                <c:pt idx="4">
                  <c:v>Clause 12.5</c:v>
                </c:pt>
                <c:pt idx="5">
                  <c:v>Clause 12.6</c:v>
                </c:pt>
                <c:pt idx="6">
                  <c:v>Clause 12.7</c:v>
                </c:pt>
                <c:pt idx="7">
                  <c:v>Clause 12.8</c:v>
                </c:pt>
                <c:pt idx="8">
                  <c:v>Clause 12.9</c:v>
                </c:pt>
                <c:pt idx="9">
                  <c:v>Clause 12.10</c:v>
                </c:pt>
                <c:pt idx="10">
                  <c:v>Clause 12.11</c:v>
                </c:pt>
                <c:pt idx="11">
                  <c:v>Clause 12.12</c:v>
                </c:pt>
                <c:pt idx="12">
                  <c:v>Clause 12.13</c:v>
                </c:pt>
                <c:pt idx="13">
                  <c:v>Clause 12.14</c:v>
                </c:pt>
                <c:pt idx="14">
                  <c:v>Clause 12.15</c:v>
                </c:pt>
                <c:pt idx="15">
                  <c:v>Clause 12.16</c:v>
                </c:pt>
                <c:pt idx="16">
                  <c:v>Clause 12.17</c:v>
                </c:pt>
                <c:pt idx="17">
                  <c:v>Clause 12.18</c:v>
                </c:pt>
                <c:pt idx="18">
                  <c:v>Clause 12.19</c:v>
                </c:pt>
                <c:pt idx="19">
                  <c:v>Clause 12.20</c:v>
                </c:pt>
                <c:pt idx="20">
                  <c:v>Clause 12.21</c:v>
                </c:pt>
              </c:strCache>
            </c:strRef>
          </c:cat>
          <c:val>
            <c:numRef>
              <c:f>Sheet1!$I$4:$I$24</c:f>
              <c:numCache>
                <c:formatCode>General</c:formatCode>
                <c:ptCount val="2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Sheet1!$J$3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Sheet1!$E$4:$E$24</c:f>
              <c:strCache>
                <c:ptCount val="21"/>
                <c:pt idx="0">
                  <c:v>Clause 12.1</c:v>
                </c:pt>
                <c:pt idx="1">
                  <c:v>Clause 12.2</c:v>
                </c:pt>
                <c:pt idx="2">
                  <c:v>Clause 12.3</c:v>
                </c:pt>
                <c:pt idx="3">
                  <c:v>Clause 12.4</c:v>
                </c:pt>
                <c:pt idx="4">
                  <c:v>Clause 12.5</c:v>
                </c:pt>
                <c:pt idx="5">
                  <c:v>Clause 12.6</c:v>
                </c:pt>
                <c:pt idx="6">
                  <c:v>Clause 12.7</c:v>
                </c:pt>
                <c:pt idx="7">
                  <c:v>Clause 12.8</c:v>
                </c:pt>
                <c:pt idx="8">
                  <c:v>Clause 12.9</c:v>
                </c:pt>
                <c:pt idx="9">
                  <c:v>Clause 12.10</c:v>
                </c:pt>
                <c:pt idx="10">
                  <c:v>Clause 12.11</c:v>
                </c:pt>
                <c:pt idx="11">
                  <c:v>Clause 12.12</c:v>
                </c:pt>
                <c:pt idx="12">
                  <c:v>Clause 12.13</c:v>
                </c:pt>
                <c:pt idx="13">
                  <c:v>Clause 12.14</c:v>
                </c:pt>
                <c:pt idx="14">
                  <c:v>Clause 12.15</c:v>
                </c:pt>
                <c:pt idx="15">
                  <c:v>Clause 12.16</c:v>
                </c:pt>
                <c:pt idx="16">
                  <c:v>Clause 12.17</c:v>
                </c:pt>
                <c:pt idx="17">
                  <c:v>Clause 12.18</c:v>
                </c:pt>
                <c:pt idx="18">
                  <c:v>Clause 12.19</c:v>
                </c:pt>
                <c:pt idx="19">
                  <c:v>Clause 12.20</c:v>
                </c:pt>
                <c:pt idx="20">
                  <c:v>Clause 12.21</c:v>
                </c:pt>
              </c:strCache>
            </c:strRef>
          </c:cat>
          <c:val>
            <c:numRef>
              <c:f>Sheet1!$J$4:$J$24</c:f>
              <c:numCache>
                <c:formatCode>General</c:formatCode>
                <c:ptCount val="2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8917104"/>
        <c:axId val="958927984"/>
      </c:barChart>
      <c:catAx>
        <c:axId val="95891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927984"/>
        <c:crosses val="autoZero"/>
        <c:auto val="1"/>
        <c:lblAlgn val="ctr"/>
        <c:lblOffset val="100"/>
        <c:noMultiLvlLbl val="0"/>
      </c:catAx>
      <c:valAx>
        <c:axId val="95892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91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Safety Audit</a:t>
            </a:r>
            <a:r>
              <a:rPr lang="en-US" baseline="0" dirty="0" smtClean="0"/>
              <a:t> </a:t>
            </a:r>
            <a:r>
              <a:rPr lang="en-US" baseline="0" dirty="0"/>
              <a:t>Trends</a:t>
            </a:r>
            <a:endParaRPr lang="en-US" dirty="0"/>
          </a:p>
        </c:rich>
      </c:tx>
      <c:layout>
        <c:manualLayout>
          <c:xMode val="edge"/>
          <c:yMode val="edge"/>
          <c:x val="0.44232724617645075"/>
          <c:y val="1.1790714812085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trendline>
            <c:spPr>
              <a:ln w="22225" cap="rnd">
                <a:solidFill>
                  <a:srgbClr val="FF0000"/>
                </a:solidFill>
                <a:prstDash val="sysDot"/>
                <a:headEnd w="sm" len="sm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Sheet1!$M$3:$M$6</c:f>
              <c:strCache>
                <c:ptCount val="4"/>
                <c:pt idx="0">
                  <c:v>Baseline</c:v>
                </c:pt>
                <c:pt idx="1">
                  <c:v>Audit 1(Jan 2017)</c:v>
                </c:pt>
                <c:pt idx="2">
                  <c:v>Audit 2(March 2017)</c:v>
                </c:pt>
                <c:pt idx="3">
                  <c:v>Exit Audit(August 2017)</c:v>
                </c:pt>
              </c:strCache>
            </c:strRef>
          </c:cat>
          <c:val>
            <c:numRef>
              <c:f>Sheet1!$O$3:$O$6</c:f>
              <c:numCache>
                <c:formatCode>General</c:formatCode>
                <c:ptCount val="4"/>
                <c:pt idx="0">
                  <c:v>60</c:v>
                </c:pt>
                <c:pt idx="1">
                  <c:v>77</c:v>
                </c:pt>
                <c:pt idx="2">
                  <c:v>88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8927440"/>
        <c:axId val="9589176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Sheet1!$M$3:$M$6</c15:sqref>
                        </c15:formulaRef>
                      </c:ext>
                    </c:extLst>
                    <c:strCache>
                      <c:ptCount val="4"/>
                      <c:pt idx="0">
                        <c:v>Baseline</c:v>
                      </c:pt>
                      <c:pt idx="1">
                        <c:v>Audit 1(Jan 2017)</c:v>
                      </c:pt>
                      <c:pt idx="2">
                        <c:v>Audit 2(March 2017)</c:v>
                      </c:pt>
                      <c:pt idx="3">
                        <c:v>Exit Audit(August 2017)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Sheet1!$N$3:$N$6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Chart>
      <c:catAx>
        <c:axId val="95892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917648"/>
        <c:crosses val="autoZero"/>
        <c:auto val="1"/>
        <c:lblAlgn val="ctr"/>
        <c:lblOffset val="100"/>
        <c:noMultiLvlLbl val="0"/>
      </c:catAx>
      <c:valAx>
        <c:axId val="95891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92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9B919-FC55-4004-8F62-4C8F74D23608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F8455-E979-41F2-97A7-4C99520B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5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F8455-E979-41F2-97A7-4C99520B77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1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8CF-5EAC-44F3-9519-E071F15413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0B2057B-5BBD-4244-AC93-1AC5196C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4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8CF-5EAC-44F3-9519-E071F15413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B2057B-5BBD-4244-AC93-1AC5196C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6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8CF-5EAC-44F3-9519-E071F15413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B2057B-5BBD-4244-AC93-1AC5196CD40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985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8CF-5EAC-44F3-9519-E071F15413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B2057B-5BBD-4244-AC93-1AC5196C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8CF-5EAC-44F3-9519-E071F15413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B2057B-5BBD-4244-AC93-1AC5196CD40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111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8CF-5EAC-44F3-9519-E071F15413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B2057B-5BBD-4244-AC93-1AC5196C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86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8CF-5EAC-44F3-9519-E071F15413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057B-5BBD-4244-AC93-1AC5196C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0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8CF-5EAC-44F3-9519-E071F15413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057B-5BBD-4244-AC93-1AC5196C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3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8CF-5EAC-44F3-9519-E071F15413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057B-5BBD-4244-AC93-1AC5196C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9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8CF-5EAC-44F3-9519-E071F15413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B2057B-5BBD-4244-AC93-1AC5196C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8CF-5EAC-44F3-9519-E071F15413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B2057B-5BBD-4244-AC93-1AC5196C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3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8CF-5EAC-44F3-9519-E071F15413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B2057B-5BBD-4244-AC93-1AC5196C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2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8CF-5EAC-44F3-9519-E071F15413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057B-5BBD-4244-AC93-1AC5196C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5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8CF-5EAC-44F3-9519-E071F15413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057B-5BBD-4244-AC93-1AC5196C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8CF-5EAC-44F3-9519-E071F15413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2057B-5BBD-4244-AC93-1AC5196C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2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18CF-5EAC-44F3-9519-E071F15413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B2057B-5BBD-4244-AC93-1AC5196C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6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E18CF-5EAC-44F3-9519-E071F15413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B2057B-5BBD-4244-AC93-1AC5196CD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2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dgaredwards85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dreads.com/author/show/289513.Benjamin_Frankli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dreads.com/author/show/289513.Benjamin_Frankli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2530" y="353998"/>
            <a:ext cx="9833316" cy="168940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Baskerville Old Face" panose="02020602080505020303" pitchFamily="18" charset="0"/>
              </a:rPr>
              <a:t>LABORATORY SAFETY AUDITS A GAME CHANGER IN INFECTION PREVENTION AND CONTROL</a:t>
            </a:r>
            <a:endParaRPr lang="en-US" sz="3600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499651"/>
            <a:ext cx="9253017" cy="1166191"/>
          </a:xfrm>
        </p:spPr>
        <p:txBody>
          <a:bodyPr>
            <a:normAutofit fontScale="55000" lnSpcReduction="20000"/>
          </a:bodyPr>
          <a:lstStyle/>
          <a:p>
            <a:r>
              <a:rPr lang="en-US" sz="2400" b="1" dirty="0" smtClean="0">
                <a:latin typeface="Baskerville Old Face" panose="02020602080505020303" pitchFamily="18" charset="0"/>
              </a:rPr>
              <a:t> </a:t>
            </a:r>
            <a:r>
              <a:rPr lang="en-US" sz="2900" b="1" dirty="0" smtClean="0">
                <a:latin typeface="Baskerville Old Face" panose="02020602080505020303" pitchFamily="18" charset="0"/>
              </a:rPr>
              <a:t>Green Hills Hotel-</a:t>
            </a:r>
            <a:r>
              <a:rPr lang="en-US" sz="2900" b="1" dirty="0" err="1" smtClean="0">
                <a:latin typeface="Baskerville Old Face" panose="02020602080505020303" pitchFamily="18" charset="0"/>
              </a:rPr>
              <a:t>Nyeri</a:t>
            </a:r>
            <a:r>
              <a:rPr lang="en-US" sz="2900" b="1" dirty="0" smtClean="0">
                <a:latin typeface="Baskerville Old Face" panose="02020602080505020303" pitchFamily="18" charset="0"/>
              </a:rPr>
              <a:t>   </a:t>
            </a:r>
            <a:endParaRPr lang="en-US" sz="2900" b="1" dirty="0">
              <a:latin typeface="Baskerville Old Face" panose="02020602080505020303" pitchFamily="18" charset="0"/>
            </a:endParaRPr>
          </a:p>
          <a:p>
            <a:r>
              <a:rPr lang="en-US" sz="2200" b="1" dirty="0" smtClean="0">
                <a:latin typeface="Baskerville Old Face" panose="02020602080505020303" pitchFamily="18" charset="0"/>
              </a:rPr>
              <a:t>DATE: </a:t>
            </a:r>
            <a:r>
              <a:rPr lang="en-US" sz="2600" b="1" dirty="0" smtClean="0">
                <a:latin typeface="Baskerville Old Face" panose="02020602080505020303" pitchFamily="18" charset="0"/>
              </a:rPr>
              <a:t>29</a:t>
            </a:r>
            <a:r>
              <a:rPr lang="en-US" sz="2600" b="1" baseline="30000" dirty="0" smtClean="0">
                <a:latin typeface="Baskerville Old Face" panose="02020602080505020303" pitchFamily="18" charset="0"/>
              </a:rPr>
              <a:t>th</a:t>
            </a:r>
            <a:r>
              <a:rPr lang="en-US" sz="2600" b="1" dirty="0" smtClean="0">
                <a:latin typeface="Baskerville Old Face" panose="02020602080505020303" pitchFamily="18" charset="0"/>
              </a:rPr>
              <a:t> November 2018</a:t>
            </a:r>
            <a:endParaRPr lang="en-US" sz="2600" b="1" dirty="0">
              <a:latin typeface="Baskerville Old Face" panose="02020602080505020303" pitchFamily="18" charset="0"/>
            </a:endParaRPr>
          </a:p>
          <a:p>
            <a:endParaRPr lang="en-US" sz="2200" b="1" dirty="0" smtClean="0"/>
          </a:p>
          <a:p>
            <a:r>
              <a:rPr lang="en-US" b="1" dirty="0" smtClean="0"/>
              <a:t>														</a:t>
            </a:r>
            <a:endParaRPr lang="en-US" sz="2800" b="1" dirty="0">
              <a:latin typeface="Baskerville Old Face" panose="02020602080505020303" pitchFamily="18" charset="0"/>
            </a:endParaRPr>
          </a:p>
          <a:p>
            <a:endParaRPr lang="en-US" sz="2400" b="1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2530" y="2696308"/>
            <a:ext cx="10227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Authors</a:t>
            </a:r>
            <a:r>
              <a:rPr lang="en-US" sz="2000" dirty="0" smtClean="0"/>
              <a:t>:</a:t>
            </a:r>
            <a:r>
              <a:rPr lang="en-GB" sz="2000" b="1" dirty="0" smtClean="0"/>
              <a:t> Edward </a:t>
            </a:r>
            <a:r>
              <a:rPr lang="en-GB" sz="2000" b="1" dirty="0" err="1" smtClean="0"/>
              <a:t>Oula</a:t>
            </a:r>
            <a:r>
              <a:rPr lang="en-GB" sz="2000" b="1" dirty="0" smtClean="0"/>
              <a:t> A</a:t>
            </a:r>
            <a:r>
              <a:rPr lang="en-GB" sz="2000" b="1" baseline="30000" dirty="0" smtClean="0"/>
              <a:t>1</a:t>
            </a:r>
            <a:r>
              <a:rPr lang="en-GB" sz="2000" dirty="0"/>
              <a:t>., </a:t>
            </a:r>
            <a:r>
              <a:rPr lang="en-GB" sz="2000" dirty="0" err="1" smtClean="0"/>
              <a:t>Caren</a:t>
            </a:r>
            <a:r>
              <a:rPr lang="en-GB" sz="2000" dirty="0" smtClean="0"/>
              <a:t> </a:t>
            </a:r>
            <a:r>
              <a:rPr lang="en-GB" sz="2000" dirty="0" err="1" smtClean="0"/>
              <a:t>Sigei</a:t>
            </a:r>
            <a:r>
              <a:rPr lang="en-GB" sz="2000" dirty="0" smtClean="0"/>
              <a:t> A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.</a:t>
            </a:r>
          </a:p>
          <a:p>
            <a:endParaRPr lang="en-US" sz="2000" dirty="0"/>
          </a:p>
          <a:p>
            <a:r>
              <a:rPr lang="en-US" sz="2000" baseline="30000" dirty="0" smtClean="0"/>
              <a:t>1</a:t>
            </a:r>
            <a:r>
              <a:rPr lang="en-US" sz="2000" dirty="0" smtClean="0"/>
              <a:t>Ahero </a:t>
            </a:r>
            <a:r>
              <a:rPr lang="en-US" sz="2000" dirty="0"/>
              <a:t>C</a:t>
            </a:r>
            <a:r>
              <a:rPr lang="en-US" sz="2000" dirty="0" smtClean="0"/>
              <a:t>ounty </a:t>
            </a:r>
            <a:r>
              <a:rPr lang="en-US" sz="2000" dirty="0"/>
              <a:t>H</a:t>
            </a:r>
            <a:r>
              <a:rPr lang="en-US" sz="2000" dirty="0" smtClean="0"/>
              <a:t>ospital Laboratory, </a:t>
            </a:r>
            <a:r>
              <a:rPr lang="en-GB" sz="2000" baseline="30000" dirty="0" smtClean="0"/>
              <a:t>2</a:t>
            </a:r>
            <a:r>
              <a:rPr lang="en-US" sz="2000" dirty="0" smtClean="0"/>
              <a:t>Ahero </a:t>
            </a:r>
            <a:r>
              <a:rPr lang="en-US" sz="2000" dirty="0"/>
              <a:t>C</a:t>
            </a:r>
            <a:r>
              <a:rPr lang="en-US" sz="2000" dirty="0" smtClean="0"/>
              <a:t>ounty </a:t>
            </a:r>
            <a:r>
              <a:rPr lang="en-US" sz="2000" dirty="0"/>
              <a:t>H</a:t>
            </a:r>
            <a:r>
              <a:rPr lang="en-US" sz="2000" dirty="0" smtClean="0"/>
              <a:t>ospital </a:t>
            </a:r>
            <a:r>
              <a:rPr lang="en-US" sz="2000" dirty="0"/>
              <a:t>L</a:t>
            </a:r>
            <a:r>
              <a:rPr lang="en-US" sz="2000" dirty="0" smtClean="0"/>
              <a:t>aboratory </a:t>
            </a:r>
            <a:r>
              <a:rPr lang="en-US" sz="2000" dirty="0"/>
              <a:t>S</a:t>
            </a:r>
            <a:r>
              <a:rPr lang="en-US" sz="2000" dirty="0" smtClean="0"/>
              <a:t>afety Office.</a:t>
            </a:r>
          </a:p>
          <a:p>
            <a:endParaRPr lang="en-US" sz="2000" dirty="0"/>
          </a:p>
          <a:p>
            <a:r>
              <a:rPr lang="en-GB" sz="2000" b="1" dirty="0" smtClean="0"/>
              <a:t> </a:t>
            </a:r>
            <a:r>
              <a:rPr lang="en-GB" sz="2000" b="1" dirty="0"/>
              <a:t>A</a:t>
            </a:r>
            <a:r>
              <a:rPr lang="en-GB" sz="2000" b="1" baseline="30000" dirty="0"/>
              <a:t>1</a:t>
            </a:r>
            <a:r>
              <a:rPr lang="en-US" sz="2000" dirty="0" smtClean="0"/>
              <a:t> Laboratory Quality Manager; 0726705475; </a:t>
            </a:r>
            <a:r>
              <a:rPr lang="en-US" sz="2000" b="1" u="sng" dirty="0" smtClean="0">
                <a:hlinkClick r:id="rId2"/>
              </a:rPr>
              <a:t>edgaredwards85@gmail.com</a:t>
            </a:r>
            <a:endParaRPr lang="en-US" sz="2000" b="1" u="sng" dirty="0" smtClean="0"/>
          </a:p>
          <a:p>
            <a:r>
              <a:rPr lang="en-GB" sz="2000" dirty="0" smtClean="0"/>
              <a:t> A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Laboratory Safety Officer;   0724381574;    </a:t>
            </a:r>
            <a:r>
              <a:rPr lang="en-US" sz="2000" b="1" u="sng" dirty="0" smtClean="0">
                <a:hlinkClick r:id="rId2"/>
              </a:rPr>
              <a:t>carensigei@gmail.com</a:t>
            </a:r>
            <a:r>
              <a:rPr lang="en-GB" sz="2000" dirty="0" smtClean="0"/>
              <a:t> </a:t>
            </a:r>
            <a:endParaRPr lang="en-US" sz="2000" b="1" u="sng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04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5771"/>
          </a:xfrm>
        </p:spPr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89606"/>
              </p:ext>
            </p:extLst>
          </p:nvPr>
        </p:nvGraphicFramePr>
        <p:xfrm>
          <a:off x="576776" y="1294228"/>
          <a:ext cx="11403190" cy="5528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71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94"/>
              </p:ext>
            </p:extLst>
          </p:nvPr>
        </p:nvGraphicFramePr>
        <p:xfrm>
          <a:off x="1736725" y="1603375"/>
          <a:ext cx="9767888" cy="430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5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Pictorials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559" y="2051006"/>
            <a:ext cx="2086441" cy="474945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532" y="2051006"/>
            <a:ext cx="1890027" cy="4749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5232" y="3256071"/>
            <a:ext cx="4749457" cy="2311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4542" y="3316550"/>
            <a:ext cx="4749457" cy="2190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99" y="3165116"/>
            <a:ext cx="4749460" cy="24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43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004" y="414248"/>
            <a:ext cx="8911687" cy="106286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822" y="1266092"/>
            <a:ext cx="10691445" cy="559190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900" dirty="0" smtClean="0">
                <a:solidFill>
                  <a:schemeClr val="tx1"/>
                </a:solidFill>
                <a:latin typeface="+mj-lt"/>
              </a:rPr>
              <a:t>Properly conducted safety audits helps in identification of NCs resulting into improvement of laboratory’s IPC</a:t>
            </a:r>
            <a:endParaRPr lang="en-US" sz="3900" dirty="0">
              <a:solidFill>
                <a:schemeClr val="tx1"/>
              </a:solidFill>
              <a:latin typeface="+mj-lt"/>
            </a:endParaRPr>
          </a:p>
          <a:p>
            <a:r>
              <a:rPr lang="en-US" sz="3900" dirty="0" smtClean="0">
                <a:solidFill>
                  <a:schemeClr val="tx1"/>
                </a:solidFill>
                <a:latin typeface="+mj-lt"/>
              </a:rPr>
              <a:t>Safety audits impacts positively on  performance of other assessments i.e. SIMS,KENAS </a:t>
            </a:r>
            <a:endParaRPr lang="en-US" sz="3900" dirty="0">
              <a:solidFill>
                <a:schemeClr val="tx1"/>
              </a:solidFill>
              <a:latin typeface="+mj-lt"/>
            </a:endParaRPr>
          </a:p>
          <a:p>
            <a:r>
              <a:rPr lang="en-US" sz="3900" dirty="0" smtClean="0">
                <a:solidFill>
                  <a:schemeClr val="tx1"/>
                </a:solidFill>
                <a:latin typeface="+mj-lt"/>
              </a:rPr>
              <a:t>Periodic safety audits should be cascaded and embraced by other hospital departments.</a:t>
            </a:r>
            <a:endParaRPr lang="en-US" sz="3900" dirty="0">
              <a:solidFill>
                <a:schemeClr val="tx1"/>
              </a:solidFill>
              <a:latin typeface="+mj-lt"/>
            </a:endParaRPr>
          </a:p>
          <a:p>
            <a:r>
              <a:rPr lang="en-US" sz="3900" dirty="0">
                <a:solidFill>
                  <a:schemeClr val="tx1"/>
                </a:solidFill>
                <a:latin typeface="+mj-lt"/>
              </a:rPr>
              <a:t>“An ounce of prevention is worth a pound of cure.” ― </a:t>
            </a:r>
            <a:r>
              <a:rPr lang="en-US" sz="3900" b="1" dirty="0">
                <a:solidFill>
                  <a:schemeClr val="tx1"/>
                </a:solidFill>
                <a:latin typeface="+mj-lt"/>
                <a:hlinkClick r:id="rId2"/>
              </a:rPr>
              <a:t>Benjamin Franklin</a:t>
            </a:r>
            <a:endParaRPr lang="en-US" sz="39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108" y="1547446"/>
            <a:ext cx="10027504" cy="436377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Ahero County Hospital Management </a:t>
            </a:r>
            <a:endParaRPr lang="en-US" sz="3600" dirty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Ahero County Hospital Lab staff</a:t>
            </a:r>
          </a:p>
          <a:p>
            <a:r>
              <a:rPr lang="en-US" sz="3600" dirty="0" smtClean="0">
                <a:latin typeface="+mj-lt"/>
              </a:rPr>
              <a:t>GIS QMS Mentors</a:t>
            </a:r>
          </a:p>
        </p:txBody>
      </p:sp>
    </p:spTree>
    <p:extLst>
      <p:ext uri="{BB962C8B-B14F-4D97-AF65-F5344CB8AC3E}">
        <p14:creationId xmlns:p14="http://schemas.microsoft.com/office/powerpoint/2010/main" val="17370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809" y="236104"/>
            <a:ext cx="9619090" cy="1473426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dirty="0" smtClean="0">
                <a:latin typeface="Cambria" panose="02040503050406030204" pitchFamily="18" charset="0"/>
                <a:cs typeface="Arial" panose="020B0604020202020204" pitchFamily="34" charset="0"/>
              </a:rPr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505243"/>
            <a:ext cx="10586498" cy="5253366"/>
          </a:xfrm>
        </p:spPr>
        <p:txBody>
          <a:bodyPr>
            <a:normAutofit/>
          </a:bodyPr>
          <a:lstStyle/>
          <a:p>
            <a:r>
              <a:rPr lang="en-US" sz="3600" dirty="0"/>
              <a:t>Facility and biosafety is one of the quality system essentials envisaged in the Kenya Quality Manual for medical laboratories. </a:t>
            </a:r>
          </a:p>
          <a:p>
            <a:r>
              <a:rPr lang="en-US" sz="3600" dirty="0" smtClean="0"/>
              <a:t>Safety audit is a fundamental requirement of ISO 15190 standard clause 7.3.1 and section 12 of WHO SLIPTA checklist clause 12.0</a:t>
            </a:r>
          </a:p>
          <a:p>
            <a:pPr lvl="2"/>
            <a:r>
              <a:rPr lang="en-US" sz="3200" dirty="0" smtClean="0"/>
              <a:t>The standard stipulates that a safety program  shall be audited at least annually.</a:t>
            </a:r>
            <a:endParaRPr lang="en-US" sz="3200" dirty="0"/>
          </a:p>
          <a:p>
            <a:pPr marL="1314450" lvl="3" indent="0">
              <a:buNone/>
            </a:pPr>
            <a:endParaRPr lang="en-US" sz="2400" dirty="0"/>
          </a:p>
          <a:p>
            <a:endParaRPr lang="en-US" sz="2800" b="1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279" y="624110"/>
            <a:ext cx="9808334" cy="1280890"/>
          </a:xfrm>
        </p:spPr>
        <p:txBody>
          <a:bodyPr/>
          <a:lstStyle/>
          <a:p>
            <a:r>
              <a:rPr lang="en-US" dirty="0" smtClean="0"/>
              <a:t>Background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469" y="1322363"/>
            <a:ext cx="10520595" cy="534572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ISO 15189 Clause 4.14 </a:t>
            </a:r>
            <a:r>
              <a:rPr lang="en-US" sz="3600" dirty="0"/>
              <a:t>further stipulate that a lab shall conduct internal audits at planned intervals to identify nonconforming activities and institute </a:t>
            </a:r>
            <a:r>
              <a:rPr lang="en-US" sz="3600" dirty="0" smtClean="0"/>
              <a:t>CAPAs. </a:t>
            </a:r>
            <a:endParaRPr lang="en-US" sz="3600" dirty="0"/>
          </a:p>
          <a:p>
            <a:r>
              <a:rPr lang="en-US" sz="3600" dirty="0" smtClean="0"/>
              <a:t>Requirements of National policy guideline on IPC can effectively be assessed using </a:t>
            </a:r>
            <a:r>
              <a:rPr lang="en-US" sz="3600" dirty="0"/>
              <a:t>Section </a:t>
            </a:r>
            <a:r>
              <a:rPr lang="en-US" sz="3600" dirty="0" smtClean="0"/>
              <a:t>12 </a:t>
            </a:r>
            <a:r>
              <a:rPr lang="en-US" sz="3600" dirty="0"/>
              <a:t>of WHO </a:t>
            </a:r>
            <a:r>
              <a:rPr lang="en-US" sz="3600" dirty="0" smtClean="0"/>
              <a:t>SLIPTA </a:t>
            </a:r>
            <a:r>
              <a:rPr lang="en-US" sz="3600" dirty="0"/>
              <a:t>checklist for clinical and public health laboratories. </a:t>
            </a:r>
          </a:p>
          <a:p>
            <a:pPr marL="457200" lvl="1" inden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821" y="239151"/>
            <a:ext cx="9705792" cy="168812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Problem Statement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535" y="1055077"/>
            <a:ext cx="11099409" cy="56552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r>
              <a:rPr lang="en-US" sz="3900" dirty="0" smtClean="0"/>
              <a:t>Baseline </a:t>
            </a:r>
            <a:r>
              <a:rPr lang="en-US" sz="3900" dirty="0"/>
              <a:t>safety audit indicated low scores in this section. </a:t>
            </a:r>
          </a:p>
          <a:p>
            <a:r>
              <a:rPr lang="en-US" sz="3900" dirty="0"/>
              <a:t>The lab embarked on this </a:t>
            </a:r>
            <a:r>
              <a:rPr lang="en-US" sz="3900" dirty="0" smtClean="0"/>
              <a:t>study </a:t>
            </a:r>
            <a:r>
              <a:rPr lang="en-US" sz="3900" dirty="0"/>
              <a:t>to ensure compliance with this section requirement with the ultimate goal of improving safety, infection prevention and control</a:t>
            </a:r>
            <a:r>
              <a:rPr lang="en-US" sz="39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61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874" y="1505243"/>
            <a:ext cx="11179125" cy="4405979"/>
          </a:xfrm>
        </p:spPr>
        <p:txBody>
          <a:bodyPr>
            <a:normAutofit/>
          </a:bodyPr>
          <a:lstStyle/>
          <a:p>
            <a:pPr lvl="0">
              <a:buClr>
                <a:srgbClr val="353535"/>
              </a:buClr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 improve facility and safety section scores of WHO SLIPTA assessment checklist to 95% and improve general laboratory’s safety.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6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5044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03" y="1304143"/>
            <a:ext cx="11071274" cy="5420214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study was based on the DMAIC(Define, Measure, Analyse, Improve, Control) model of quality improvement.</a:t>
            </a:r>
          </a:p>
          <a:p>
            <a:r>
              <a:rPr lang="en-GB" sz="3600" dirty="0"/>
              <a:t> The </a:t>
            </a:r>
            <a:r>
              <a:rPr lang="en-GB" sz="3600" dirty="0" smtClean="0"/>
              <a:t>lab </a:t>
            </a:r>
            <a:r>
              <a:rPr lang="en-GB" sz="3600" dirty="0"/>
              <a:t>conducted baseline safety audit using section </a:t>
            </a:r>
            <a:r>
              <a:rPr lang="en-GB" sz="3600" dirty="0" smtClean="0"/>
              <a:t>12 </a:t>
            </a:r>
            <a:r>
              <a:rPr lang="en-GB" sz="3600" dirty="0"/>
              <a:t>of the WHO SLIPTA assessment checklist.</a:t>
            </a:r>
          </a:p>
          <a:p>
            <a:r>
              <a:rPr lang="en-GB" sz="3600" dirty="0"/>
              <a:t>Action plan with strict timelines were developed with the primary goal being closing the gaps identified during the audit. </a:t>
            </a:r>
          </a:p>
          <a:p>
            <a:pPr lvl="1"/>
            <a:endParaRPr lang="en-US" sz="2200" dirty="0" smtClean="0">
              <a:latin typeface="+mj-lt"/>
            </a:endParaRPr>
          </a:p>
          <a:p>
            <a:endParaRPr lang="en-US" sz="2400" b="1" u="sng" dirty="0" smtClean="0">
              <a:solidFill>
                <a:schemeClr val="tx1"/>
              </a:solidFill>
              <a:latin typeface="Baskerville Old Face" panose="02020602080505020303" pitchFamily="18" charset="0"/>
              <a:hlinkClick r:id="rId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05907"/>
          </a:xfrm>
        </p:spPr>
        <p:txBody>
          <a:bodyPr/>
          <a:lstStyle/>
          <a:p>
            <a:r>
              <a:rPr lang="en-US" dirty="0" smtClean="0"/>
              <a:t>Methodology cont’d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145" y="1630017"/>
            <a:ext cx="10930597" cy="5009933"/>
          </a:xfrm>
        </p:spPr>
        <p:txBody>
          <a:bodyPr/>
          <a:lstStyle/>
          <a:p>
            <a:r>
              <a:rPr lang="en-US" sz="3600" dirty="0" smtClean="0"/>
              <a:t>Lab </a:t>
            </a:r>
            <a:r>
              <a:rPr lang="en-US" sz="3600" dirty="0"/>
              <a:t>management appointed a safety focal person whose primary role was to spearhead closure of the nonconformities. </a:t>
            </a:r>
          </a:p>
          <a:p>
            <a:r>
              <a:rPr lang="en-US" sz="3600" dirty="0" smtClean="0"/>
              <a:t>Three </a:t>
            </a:r>
            <a:r>
              <a:rPr lang="en-US" sz="3600" dirty="0"/>
              <a:t>follow up audits </a:t>
            </a:r>
            <a:r>
              <a:rPr lang="en-US" sz="3600" dirty="0" smtClean="0"/>
              <a:t>were </a:t>
            </a:r>
            <a:r>
              <a:rPr lang="en-US" sz="3600" dirty="0"/>
              <a:t>conducted at an interval of one, three and four months respectively.</a:t>
            </a:r>
          </a:p>
          <a:p>
            <a:pPr marL="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32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531340"/>
            <a:ext cx="8911687" cy="1272745"/>
          </a:xfrm>
        </p:spPr>
        <p:txBody>
          <a:bodyPr>
            <a:normAutofit/>
          </a:bodyPr>
          <a:lstStyle/>
          <a:p>
            <a:r>
              <a:rPr lang="en-US" dirty="0" smtClean="0"/>
              <a:t>Gaps at 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211" y="1322363"/>
            <a:ext cx="10930597" cy="53316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600" dirty="0"/>
              <a:t>No MSDS for all chemicals </a:t>
            </a:r>
            <a:r>
              <a:rPr lang="en-US" sz="3600" dirty="0" smtClean="0"/>
              <a:t> used in </a:t>
            </a:r>
            <a:r>
              <a:rPr lang="en-US" sz="3600" dirty="0"/>
              <a:t>the laboratory</a:t>
            </a:r>
          </a:p>
          <a:p>
            <a:r>
              <a:rPr lang="en-US" sz="3600" dirty="0"/>
              <a:t>First aid kit, spill kit and eye wash stations are not available.</a:t>
            </a:r>
          </a:p>
          <a:p>
            <a:r>
              <a:rPr lang="en-US" sz="3600" dirty="0"/>
              <a:t>No evidence of staff having been vaccinated against hepatitis.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37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931" y="525637"/>
            <a:ext cx="9617832" cy="1280890"/>
          </a:xfrm>
        </p:spPr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1507524"/>
            <a:ext cx="9945858" cy="5076156"/>
          </a:xfrm>
        </p:spPr>
        <p:txBody>
          <a:bodyPr>
            <a:normAutofit/>
          </a:bodyPr>
          <a:lstStyle/>
          <a:p>
            <a:pPr lvl="0">
              <a:buClr>
                <a:srgbClr val="353535"/>
              </a:buClr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No evidence of support staff(sample riders and cleaners) being trained on biosafety</a:t>
            </a:r>
          </a:p>
          <a:p>
            <a:pPr lvl="0">
              <a:buClr>
                <a:srgbClr val="353535"/>
              </a:buClr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Improper waste </a:t>
            </a:r>
            <a:r>
              <a:rPr 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segregation</a:t>
            </a:r>
            <a:endParaRPr lang="en-US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353535"/>
              </a:buClr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Absence of fire fighting equipment and fire </a:t>
            </a:r>
            <a:r>
              <a:rPr 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drills</a:t>
            </a:r>
          </a:p>
          <a:p>
            <a:pPr lvl="0">
              <a:buClr>
                <a:srgbClr val="353535"/>
              </a:buClr>
            </a:pPr>
            <a:r>
              <a:rPr 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Servicing and certification of biosafety cabinet not prompt</a:t>
            </a:r>
            <a:endParaRPr lang="en-US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9462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1047</TotalTime>
  <Words>476</Words>
  <Application>Microsoft Office PowerPoint</Application>
  <PresentationFormat>Widescreen</PresentationFormat>
  <Paragraphs>64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Baskerville Old Face</vt:lpstr>
      <vt:lpstr>Calibri</vt:lpstr>
      <vt:lpstr>Cambria</vt:lpstr>
      <vt:lpstr>Century Gothic</vt:lpstr>
      <vt:lpstr>Wingdings 3</vt:lpstr>
      <vt:lpstr>Wisp</vt:lpstr>
      <vt:lpstr>LABORATORY SAFETY AUDITS A GAME CHANGER IN INFECTION PREVENTION AND CONTROL</vt:lpstr>
      <vt:lpstr> Background </vt:lpstr>
      <vt:lpstr>Background cont’d</vt:lpstr>
      <vt:lpstr> Problem Statement </vt:lpstr>
      <vt:lpstr>Objective </vt:lpstr>
      <vt:lpstr>Methodology</vt:lpstr>
      <vt:lpstr>Methodology cont’d </vt:lpstr>
      <vt:lpstr>Gaps at Baseline</vt:lpstr>
      <vt:lpstr>Cont’d</vt:lpstr>
      <vt:lpstr>Results </vt:lpstr>
      <vt:lpstr>Results</vt:lpstr>
      <vt:lpstr>Pictorials </vt:lpstr>
      <vt:lpstr>Conclusion</vt:lpstr>
      <vt:lpstr>Acknowledgement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Arthy</dc:creator>
  <cp:lastModifiedBy>Edward</cp:lastModifiedBy>
  <cp:revision>88</cp:revision>
  <dcterms:created xsi:type="dcterms:W3CDTF">2017-10-04T03:30:56Z</dcterms:created>
  <dcterms:modified xsi:type="dcterms:W3CDTF">2018-11-29T09:49:34Z</dcterms:modified>
</cp:coreProperties>
</file>