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76" r:id="rId19"/>
    <p:sldMasterId id="2147483888" r:id="rId20"/>
  </p:sldMasterIdLst>
  <p:sldIdLst>
    <p:sldId id="305" r:id="rId21"/>
    <p:sldId id="286" r:id="rId22"/>
    <p:sldId id="285" r:id="rId23"/>
    <p:sldId id="289" r:id="rId24"/>
    <p:sldId id="287" r:id="rId25"/>
    <p:sldId id="288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3" r:id="rId39"/>
    <p:sldId id="259" r:id="rId40"/>
    <p:sldId id="258" r:id="rId41"/>
    <p:sldId id="261" r:id="rId42"/>
    <p:sldId id="262" r:id="rId43"/>
    <p:sldId id="257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304" r:id="rId53"/>
    <p:sldId id="30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'Colistin inj'!$C$2</c:f>
              <c:strCache>
                <c:ptCount val="1"/>
                <c:pt idx="0">
                  <c:v>Total DDDs of Colistin  dispensed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numRef>
              <c:f>'Colistin inj'!$B$3:$B$24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'Colistin inj'!$C$3:$C$24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115.33333333333333</c:v>
                </c:pt>
                <c:pt idx="3">
                  <c:v>29</c:v>
                </c:pt>
                <c:pt idx="4">
                  <c:v>16.666666666666668</c:v>
                </c:pt>
                <c:pt idx="5">
                  <c:v>23</c:v>
                </c:pt>
                <c:pt idx="6">
                  <c:v>32</c:v>
                </c:pt>
                <c:pt idx="7">
                  <c:v>14.333333333333334</c:v>
                </c:pt>
                <c:pt idx="8">
                  <c:v>89.666666666666671</c:v>
                </c:pt>
                <c:pt idx="9">
                  <c:v>8</c:v>
                </c:pt>
                <c:pt idx="10">
                  <c:v>17.333333333333332</c:v>
                </c:pt>
                <c:pt idx="11">
                  <c:v>41</c:v>
                </c:pt>
                <c:pt idx="12">
                  <c:v>0</c:v>
                </c:pt>
                <c:pt idx="13">
                  <c:v>10</c:v>
                </c:pt>
                <c:pt idx="14">
                  <c:v>9</c:v>
                </c:pt>
                <c:pt idx="15">
                  <c:v>0</c:v>
                </c:pt>
                <c:pt idx="16">
                  <c:v>30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13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1-4E35-89A4-DC870A386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284736"/>
        <c:axId val="127286272"/>
        <c:axId val="0"/>
      </c:bar3DChart>
      <c:dateAx>
        <c:axId val="1272847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286272"/>
        <c:crosses val="autoZero"/>
        <c:auto val="1"/>
        <c:lblOffset val="100"/>
        <c:baseTimeUnit val="months"/>
      </c:dateAx>
      <c:valAx>
        <c:axId val="12728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28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prst="slope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'Imipenem- Cilastatin inj'!$C$2</c:f>
              <c:strCache>
                <c:ptCount val="1"/>
                <c:pt idx="0">
                  <c:v>Total DDDs of Imipenem Dispensed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'Imipenem- Cilastatin inj'!$B$3:$B$24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'Imipenem- Cilastatin inj'!$C$3:$C$24</c:f>
              <c:numCache>
                <c:formatCode>General</c:formatCode>
                <c:ptCount val="22"/>
                <c:pt idx="0">
                  <c:v>90.25</c:v>
                </c:pt>
                <c:pt idx="1">
                  <c:v>51</c:v>
                </c:pt>
                <c:pt idx="2">
                  <c:v>99.75</c:v>
                </c:pt>
                <c:pt idx="3">
                  <c:v>47.25</c:v>
                </c:pt>
                <c:pt idx="4">
                  <c:v>75</c:v>
                </c:pt>
                <c:pt idx="5">
                  <c:v>29.5</c:v>
                </c:pt>
                <c:pt idx="6">
                  <c:v>92.75</c:v>
                </c:pt>
                <c:pt idx="7">
                  <c:v>46.5</c:v>
                </c:pt>
                <c:pt idx="8">
                  <c:v>56.25</c:v>
                </c:pt>
                <c:pt idx="9">
                  <c:v>85.5</c:v>
                </c:pt>
                <c:pt idx="10">
                  <c:v>73.75</c:v>
                </c:pt>
                <c:pt idx="11">
                  <c:v>46</c:v>
                </c:pt>
                <c:pt idx="12">
                  <c:v>32.25</c:v>
                </c:pt>
                <c:pt idx="13">
                  <c:v>56.25</c:v>
                </c:pt>
                <c:pt idx="14">
                  <c:v>55.75</c:v>
                </c:pt>
                <c:pt idx="15">
                  <c:v>74.5</c:v>
                </c:pt>
                <c:pt idx="16">
                  <c:v>29.25</c:v>
                </c:pt>
                <c:pt idx="17">
                  <c:v>34.5</c:v>
                </c:pt>
                <c:pt idx="18">
                  <c:v>44</c:v>
                </c:pt>
                <c:pt idx="19">
                  <c:v>15.75</c:v>
                </c:pt>
                <c:pt idx="20">
                  <c:v>27.75</c:v>
                </c:pt>
                <c:pt idx="2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C-4010-8F63-53D585838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674624"/>
        <c:axId val="209676160"/>
        <c:axId val="0"/>
      </c:bar3DChart>
      <c:dateAx>
        <c:axId val="2096746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76160"/>
        <c:crosses val="autoZero"/>
        <c:auto val="1"/>
        <c:lblOffset val="100"/>
        <c:baseTimeUnit val="months"/>
      </c:dateAx>
      <c:valAx>
        <c:axId val="20967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7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prst="angle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'Piperaacillin-Tazobactam inj'!$C$2</c:f>
              <c:strCache>
                <c:ptCount val="1"/>
                <c:pt idx="0">
                  <c:v>Total DDDs of Piperacillin Dispensed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'Piperaacillin-Tazobactam inj'!$B$3:$B$24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'Piperaacillin-Tazobactam inj'!$C$3:$C$24</c:f>
              <c:numCache>
                <c:formatCode>General</c:formatCode>
                <c:ptCount val="22"/>
                <c:pt idx="0">
                  <c:v>140.14285714285714</c:v>
                </c:pt>
                <c:pt idx="1">
                  <c:v>234</c:v>
                </c:pt>
                <c:pt idx="2">
                  <c:v>144.96428571428572</c:v>
                </c:pt>
                <c:pt idx="3">
                  <c:v>169.71428571428572</c:v>
                </c:pt>
                <c:pt idx="4">
                  <c:v>156.53571428571428</c:v>
                </c:pt>
                <c:pt idx="5">
                  <c:v>132.10714285714286</c:v>
                </c:pt>
                <c:pt idx="6">
                  <c:v>287.03571428571428</c:v>
                </c:pt>
                <c:pt idx="7">
                  <c:v>234.32142857142858</c:v>
                </c:pt>
                <c:pt idx="8">
                  <c:v>131.14285714285714</c:v>
                </c:pt>
                <c:pt idx="9">
                  <c:v>197.35714285714286</c:v>
                </c:pt>
                <c:pt idx="10">
                  <c:v>173.89285714285714</c:v>
                </c:pt>
                <c:pt idx="11">
                  <c:v>156.21428571428572</c:v>
                </c:pt>
                <c:pt idx="12">
                  <c:v>253.92857142857142</c:v>
                </c:pt>
                <c:pt idx="13">
                  <c:v>305.03571428571428</c:v>
                </c:pt>
                <c:pt idx="14">
                  <c:v>159.42857142857142</c:v>
                </c:pt>
                <c:pt idx="15">
                  <c:v>315</c:v>
                </c:pt>
                <c:pt idx="16">
                  <c:v>245.25</c:v>
                </c:pt>
                <c:pt idx="17">
                  <c:v>213.75</c:v>
                </c:pt>
                <c:pt idx="18">
                  <c:v>581.14285714285711</c:v>
                </c:pt>
                <c:pt idx="19">
                  <c:v>320.14285714285717</c:v>
                </c:pt>
                <c:pt idx="20">
                  <c:v>245.57142857142858</c:v>
                </c:pt>
                <c:pt idx="21">
                  <c:v>207.32142857142858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9-42E8-9727-8794D5BD0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890304"/>
        <c:axId val="210367232"/>
        <c:axId val="0"/>
      </c:bar3DChart>
      <c:dateAx>
        <c:axId val="2098903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67232"/>
        <c:crosses val="autoZero"/>
        <c:auto val="1"/>
        <c:lblOffset val="100"/>
        <c:baseTimeUnit val="months"/>
      </c:dateAx>
      <c:valAx>
        <c:axId val="21036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9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w="165100" prst="coolSlant"/>
      <a:bevelB w="165100" prst="coolSlant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'Meropenem inj'!$C$2</c:f>
              <c:strCache>
                <c:ptCount val="1"/>
                <c:pt idx="0">
                  <c:v>Total DDDs of Meropenem Dispensed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'Meropenem inj'!$B$3:$B$24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'Meropenem inj'!$C$3:$C$24</c:f>
              <c:numCache>
                <c:formatCode>General</c:formatCode>
                <c:ptCount val="22"/>
                <c:pt idx="0">
                  <c:v>672.25</c:v>
                </c:pt>
                <c:pt idx="1">
                  <c:v>642.25</c:v>
                </c:pt>
                <c:pt idx="2">
                  <c:v>794.75</c:v>
                </c:pt>
                <c:pt idx="3">
                  <c:v>649.25</c:v>
                </c:pt>
                <c:pt idx="4">
                  <c:v>608.75</c:v>
                </c:pt>
                <c:pt idx="5">
                  <c:v>637.25</c:v>
                </c:pt>
                <c:pt idx="6">
                  <c:v>724</c:v>
                </c:pt>
                <c:pt idx="7">
                  <c:v>460.25</c:v>
                </c:pt>
                <c:pt idx="8">
                  <c:v>360.5</c:v>
                </c:pt>
                <c:pt idx="9">
                  <c:v>747</c:v>
                </c:pt>
                <c:pt idx="10">
                  <c:v>455.75</c:v>
                </c:pt>
                <c:pt idx="11">
                  <c:v>481</c:v>
                </c:pt>
                <c:pt idx="12">
                  <c:v>715.25</c:v>
                </c:pt>
                <c:pt idx="13">
                  <c:v>454</c:v>
                </c:pt>
                <c:pt idx="14">
                  <c:v>479.75</c:v>
                </c:pt>
                <c:pt idx="15">
                  <c:v>658.5</c:v>
                </c:pt>
                <c:pt idx="16">
                  <c:v>725.5</c:v>
                </c:pt>
                <c:pt idx="17">
                  <c:v>456.75</c:v>
                </c:pt>
                <c:pt idx="18">
                  <c:v>558.75</c:v>
                </c:pt>
                <c:pt idx="19">
                  <c:v>391.5</c:v>
                </c:pt>
                <c:pt idx="20">
                  <c:v>491.25</c:v>
                </c:pt>
                <c:pt idx="21">
                  <c:v>629.25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7-4609-B208-7DB888AD0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229120"/>
        <c:axId val="210230656"/>
        <c:axId val="0"/>
      </c:bar3DChart>
      <c:dateAx>
        <c:axId val="210229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30656"/>
        <c:crosses val="autoZero"/>
        <c:auto val="1"/>
        <c:lblOffset val="100"/>
        <c:baseTimeUnit val="months"/>
      </c:dateAx>
      <c:valAx>
        <c:axId val="21023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2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w="101600" prst="riblet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'Cefepime inj'!$C$2</c:f>
              <c:strCache>
                <c:ptCount val="1"/>
                <c:pt idx="0">
                  <c:v>Total DDDs of Cefepime Dispensed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'Cefepime inj'!$B$3:$B$24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'Cefepime inj'!$C$3:$C$24</c:f>
              <c:numCache>
                <c:formatCode>General</c:formatCode>
                <c:ptCount val="22"/>
                <c:pt idx="0">
                  <c:v>20</c:v>
                </c:pt>
                <c:pt idx="1">
                  <c:v>54</c:v>
                </c:pt>
                <c:pt idx="2">
                  <c:v>133.5</c:v>
                </c:pt>
                <c:pt idx="3">
                  <c:v>104.5</c:v>
                </c:pt>
                <c:pt idx="4">
                  <c:v>12</c:v>
                </c:pt>
                <c:pt idx="5">
                  <c:v>137</c:v>
                </c:pt>
                <c:pt idx="6">
                  <c:v>55</c:v>
                </c:pt>
                <c:pt idx="7">
                  <c:v>49</c:v>
                </c:pt>
                <c:pt idx="8">
                  <c:v>28</c:v>
                </c:pt>
                <c:pt idx="9">
                  <c:v>35</c:v>
                </c:pt>
                <c:pt idx="10">
                  <c:v>17</c:v>
                </c:pt>
                <c:pt idx="11">
                  <c:v>14</c:v>
                </c:pt>
                <c:pt idx="12">
                  <c:v>181</c:v>
                </c:pt>
                <c:pt idx="13">
                  <c:v>93</c:v>
                </c:pt>
                <c:pt idx="14">
                  <c:v>39</c:v>
                </c:pt>
                <c:pt idx="15">
                  <c:v>58</c:v>
                </c:pt>
                <c:pt idx="16">
                  <c:v>39</c:v>
                </c:pt>
                <c:pt idx="17">
                  <c:v>58</c:v>
                </c:pt>
                <c:pt idx="18">
                  <c:v>13.5</c:v>
                </c:pt>
                <c:pt idx="19">
                  <c:v>10.5</c:v>
                </c:pt>
                <c:pt idx="20">
                  <c:v>48.5</c:v>
                </c:pt>
                <c:pt idx="21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5-4A6D-9DED-2926F81E8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629376"/>
        <c:axId val="210630912"/>
        <c:axId val="0"/>
      </c:bar3DChart>
      <c:dateAx>
        <c:axId val="21062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630912"/>
        <c:crosses val="autoZero"/>
        <c:auto val="1"/>
        <c:lblOffset val="100"/>
        <c:baseTimeUnit val="months"/>
      </c:dateAx>
      <c:valAx>
        <c:axId val="21063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62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prst="slope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'Ceftazidime inj'!$C$2</c:f>
              <c:strCache>
                <c:ptCount val="1"/>
                <c:pt idx="0">
                  <c:v>Total DDDs of Ceftazidime  Dispensed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'Ceftazidime inj'!$B$3:$B$24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'Ceftazidime inj'!$C$3:$C$24</c:f>
              <c:numCache>
                <c:formatCode>General</c:formatCode>
                <c:ptCount val="22"/>
                <c:pt idx="0">
                  <c:v>47.75</c:v>
                </c:pt>
                <c:pt idx="1">
                  <c:v>16.25</c:v>
                </c:pt>
                <c:pt idx="2">
                  <c:v>25.25</c:v>
                </c:pt>
                <c:pt idx="3">
                  <c:v>11.25</c:v>
                </c:pt>
                <c:pt idx="4">
                  <c:v>57.75</c:v>
                </c:pt>
                <c:pt idx="5">
                  <c:v>1</c:v>
                </c:pt>
                <c:pt idx="6">
                  <c:v>12.5</c:v>
                </c:pt>
                <c:pt idx="7">
                  <c:v>15.5</c:v>
                </c:pt>
                <c:pt idx="8">
                  <c:v>28.5</c:v>
                </c:pt>
                <c:pt idx="9">
                  <c:v>16</c:v>
                </c:pt>
                <c:pt idx="10">
                  <c:v>21.75</c:v>
                </c:pt>
                <c:pt idx="11">
                  <c:v>15</c:v>
                </c:pt>
                <c:pt idx="12">
                  <c:v>35.25</c:v>
                </c:pt>
                <c:pt idx="13">
                  <c:v>4.75</c:v>
                </c:pt>
                <c:pt idx="14">
                  <c:v>30.75</c:v>
                </c:pt>
                <c:pt idx="15">
                  <c:v>9.25</c:v>
                </c:pt>
                <c:pt idx="16">
                  <c:v>10</c:v>
                </c:pt>
                <c:pt idx="17">
                  <c:v>4.25</c:v>
                </c:pt>
                <c:pt idx="18">
                  <c:v>14.5</c:v>
                </c:pt>
                <c:pt idx="19">
                  <c:v>9.25</c:v>
                </c:pt>
                <c:pt idx="20">
                  <c:v>4</c:v>
                </c:pt>
                <c:pt idx="21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BF-4878-A155-F6AFDF979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840960"/>
        <c:axId val="211240064"/>
        <c:axId val="0"/>
      </c:bar3DChart>
      <c:dateAx>
        <c:axId val="2108409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40064"/>
        <c:crosses val="autoZero"/>
        <c:auto val="1"/>
        <c:lblOffset val="100"/>
        <c:baseTimeUnit val="months"/>
      </c:dateAx>
      <c:valAx>
        <c:axId val="21124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4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prst="convex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Linezolid!$C$2</c:f>
              <c:strCache>
                <c:ptCount val="1"/>
                <c:pt idx="0">
                  <c:v>Total DDDs of Linezolid dispensed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Linezolid!$B$3:$B$24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Linezolid!$C$3:$C$24</c:f>
              <c:numCache>
                <c:formatCode>General</c:formatCode>
                <c:ptCount val="22"/>
                <c:pt idx="0">
                  <c:v>9.5</c:v>
                </c:pt>
                <c:pt idx="1">
                  <c:v>57.5</c:v>
                </c:pt>
                <c:pt idx="2">
                  <c:v>6</c:v>
                </c:pt>
                <c:pt idx="3">
                  <c:v>6.5</c:v>
                </c:pt>
                <c:pt idx="4">
                  <c:v>58.5</c:v>
                </c:pt>
                <c:pt idx="5">
                  <c:v>15.5</c:v>
                </c:pt>
                <c:pt idx="6">
                  <c:v>20.5</c:v>
                </c:pt>
                <c:pt idx="7">
                  <c:v>60</c:v>
                </c:pt>
                <c:pt idx="8">
                  <c:v>21.5</c:v>
                </c:pt>
                <c:pt idx="9">
                  <c:v>39</c:v>
                </c:pt>
                <c:pt idx="10">
                  <c:v>28</c:v>
                </c:pt>
                <c:pt idx="11">
                  <c:v>34</c:v>
                </c:pt>
                <c:pt idx="12">
                  <c:v>31.5</c:v>
                </c:pt>
                <c:pt idx="13">
                  <c:v>20.5</c:v>
                </c:pt>
                <c:pt idx="14">
                  <c:v>84</c:v>
                </c:pt>
                <c:pt idx="15">
                  <c:v>98.5</c:v>
                </c:pt>
                <c:pt idx="16">
                  <c:v>74</c:v>
                </c:pt>
                <c:pt idx="17">
                  <c:v>10.5</c:v>
                </c:pt>
                <c:pt idx="18">
                  <c:v>14.5</c:v>
                </c:pt>
                <c:pt idx="19">
                  <c:v>11.5</c:v>
                </c:pt>
                <c:pt idx="20">
                  <c:v>0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D-44A2-9716-08D7C0E3E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036224"/>
        <c:axId val="208037760"/>
        <c:axId val="0"/>
      </c:bar3DChart>
      <c:dateAx>
        <c:axId val="208036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37760"/>
        <c:crosses val="autoZero"/>
        <c:auto val="1"/>
        <c:lblOffset val="100"/>
        <c:baseTimeUnit val="months"/>
      </c:dateAx>
      <c:valAx>
        <c:axId val="20803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3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w="101600" prst="riblet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526016"/>
        <c:axId val="127527552"/>
        <c:axId val="0"/>
      </c:bar3DChart>
      <c:catAx>
        <c:axId val="1275260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27552"/>
        <c:crosses val="autoZero"/>
        <c:auto val="1"/>
        <c:lblAlgn val="ctr"/>
        <c:lblOffset val="100"/>
        <c:noMultiLvlLbl val="1"/>
      </c:catAx>
      <c:valAx>
        <c:axId val="12752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2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DDDs of Teicoplanin dispensed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412729658792647E-2"/>
          <c:y val="0.17634259259259263"/>
          <c:w val="0.90286351706036749"/>
          <c:h val="0.644268372703412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'Teicoplanin inj'!$C$2</c:f>
              <c:strCache>
                <c:ptCount val="1"/>
                <c:pt idx="0">
                  <c:v>Total DDDs of Teicoplanindispensed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'Teicoplanin inj'!$B$3:$B$24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'Teicoplanin inj'!$C$3:$C$24</c:f>
              <c:numCache>
                <c:formatCode>General</c:formatCode>
                <c:ptCount val="22"/>
                <c:pt idx="0">
                  <c:v>9</c:v>
                </c:pt>
                <c:pt idx="1">
                  <c:v>1</c:v>
                </c:pt>
                <c:pt idx="2">
                  <c:v>24.5</c:v>
                </c:pt>
                <c:pt idx="3">
                  <c:v>28.5</c:v>
                </c:pt>
                <c:pt idx="4">
                  <c:v>9</c:v>
                </c:pt>
                <c:pt idx="5">
                  <c:v>11</c:v>
                </c:pt>
                <c:pt idx="6">
                  <c:v>36</c:v>
                </c:pt>
                <c:pt idx="7">
                  <c:v>29.5</c:v>
                </c:pt>
                <c:pt idx="8">
                  <c:v>29.5</c:v>
                </c:pt>
                <c:pt idx="9">
                  <c:v>18.5</c:v>
                </c:pt>
                <c:pt idx="10">
                  <c:v>0.5</c:v>
                </c:pt>
                <c:pt idx="11">
                  <c:v>11</c:v>
                </c:pt>
                <c:pt idx="12">
                  <c:v>4</c:v>
                </c:pt>
                <c:pt idx="13">
                  <c:v>19.5</c:v>
                </c:pt>
                <c:pt idx="14">
                  <c:v>10</c:v>
                </c:pt>
                <c:pt idx="15">
                  <c:v>4</c:v>
                </c:pt>
                <c:pt idx="16">
                  <c:v>6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9-49E8-9659-32B268A23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371072"/>
        <c:axId val="208385152"/>
        <c:axId val="0"/>
      </c:bar3DChart>
      <c:dateAx>
        <c:axId val="208371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385152"/>
        <c:crosses val="autoZero"/>
        <c:auto val="1"/>
        <c:lblOffset val="100"/>
        <c:baseTimeUnit val="months"/>
      </c:dateAx>
      <c:valAx>
        <c:axId val="2083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37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'Tygecycline inj'!$C$2</c:f>
              <c:strCache>
                <c:ptCount val="1"/>
                <c:pt idx="0">
                  <c:v>Total DDDs of Tygecycline  dispensed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'Tygecycline inj'!$B$3:$B$24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'Tygecycline inj'!$C$3:$C$24</c:f>
              <c:numCache>
                <c:formatCode>General</c:formatCode>
                <c:ptCount val="22"/>
                <c:pt idx="0">
                  <c:v>0</c:v>
                </c:pt>
                <c:pt idx="1">
                  <c:v>16</c:v>
                </c:pt>
                <c:pt idx="2">
                  <c:v>17</c:v>
                </c:pt>
                <c:pt idx="3">
                  <c:v>4</c:v>
                </c:pt>
                <c:pt idx="4">
                  <c:v>25.5</c:v>
                </c:pt>
                <c:pt idx="5">
                  <c:v>8</c:v>
                </c:pt>
                <c:pt idx="6">
                  <c:v>29</c:v>
                </c:pt>
                <c:pt idx="7">
                  <c:v>47</c:v>
                </c:pt>
                <c:pt idx="8">
                  <c:v>5</c:v>
                </c:pt>
                <c:pt idx="9">
                  <c:v>0</c:v>
                </c:pt>
                <c:pt idx="10">
                  <c:v>23.5</c:v>
                </c:pt>
                <c:pt idx="11">
                  <c:v>6</c:v>
                </c:pt>
                <c:pt idx="12">
                  <c:v>12.5</c:v>
                </c:pt>
                <c:pt idx="13">
                  <c:v>17</c:v>
                </c:pt>
                <c:pt idx="14">
                  <c:v>0</c:v>
                </c:pt>
                <c:pt idx="15">
                  <c:v>15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F-409F-B1FB-09E8A468B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128256"/>
        <c:axId val="208216064"/>
        <c:axId val="0"/>
      </c:bar3DChart>
      <c:dateAx>
        <c:axId val="208128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16064"/>
        <c:crosses val="autoZero"/>
        <c:auto val="1"/>
        <c:lblOffset val="100"/>
        <c:baseTimeUnit val="months"/>
      </c:dateAx>
      <c:valAx>
        <c:axId val="20821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2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'Caspofungin inj'!$C$2</c:f>
              <c:strCache>
                <c:ptCount val="1"/>
                <c:pt idx="0">
                  <c:v>Total DDDs of Caspofungin  dispensed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'Caspofungin inj'!$B$3:$B$24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'Caspofungin inj'!$C$3:$C$24</c:f>
              <c:numCache>
                <c:formatCode>General</c:formatCode>
                <c:ptCount val="22"/>
                <c:pt idx="0">
                  <c:v>45.8</c:v>
                </c:pt>
                <c:pt idx="1">
                  <c:v>58.4</c:v>
                </c:pt>
                <c:pt idx="2">
                  <c:v>29.4</c:v>
                </c:pt>
                <c:pt idx="3">
                  <c:v>69.599999999999994</c:v>
                </c:pt>
                <c:pt idx="4">
                  <c:v>42.8</c:v>
                </c:pt>
                <c:pt idx="5">
                  <c:v>33.799999999999997</c:v>
                </c:pt>
                <c:pt idx="6">
                  <c:v>82</c:v>
                </c:pt>
                <c:pt idx="7">
                  <c:v>88</c:v>
                </c:pt>
                <c:pt idx="8">
                  <c:v>91.6</c:v>
                </c:pt>
                <c:pt idx="9">
                  <c:v>71.2</c:v>
                </c:pt>
                <c:pt idx="10">
                  <c:v>12.8</c:v>
                </c:pt>
                <c:pt idx="11">
                  <c:v>4.2</c:v>
                </c:pt>
                <c:pt idx="12">
                  <c:v>37</c:v>
                </c:pt>
                <c:pt idx="13">
                  <c:v>56.6</c:v>
                </c:pt>
                <c:pt idx="14">
                  <c:v>72.599999999999994</c:v>
                </c:pt>
                <c:pt idx="15">
                  <c:v>36.799999999999997</c:v>
                </c:pt>
                <c:pt idx="16">
                  <c:v>29</c:v>
                </c:pt>
                <c:pt idx="17">
                  <c:v>48.6</c:v>
                </c:pt>
                <c:pt idx="18">
                  <c:v>19</c:v>
                </c:pt>
                <c:pt idx="19">
                  <c:v>55.6</c:v>
                </c:pt>
                <c:pt idx="20">
                  <c:v>30.4</c:v>
                </c:pt>
                <c:pt idx="21">
                  <c:v>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A-4340-971F-D6545A433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585856"/>
        <c:axId val="208587392"/>
        <c:axId val="0"/>
      </c:bar3DChart>
      <c:dateAx>
        <c:axId val="2085858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87392"/>
        <c:crosses val="autoZero"/>
        <c:auto val="1"/>
        <c:lblOffset val="100"/>
        <c:baseTimeUnit val="months"/>
      </c:dateAx>
      <c:valAx>
        <c:axId val="20858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8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prst="slope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'Vancomycin inj'!$C$2</c:f>
              <c:strCache>
                <c:ptCount val="1"/>
                <c:pt idx="0">
                  <c:v>Total DDDs  of Vancomycin Dispensed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numRef>
              <c:f>'Vancomycin inj'!$B$3:$B$24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'Vancomycin inj'!$C$3:$C$24</c:f>
              <c:numCache>
                <c:formatCode>General</c:formatCode>
                <c:ptCount val="22"/>
                <c:pt idx="0">
                  <c:v>85</c:v>
                </c:pt>
                <c:pt idx="1">
                  <c:v>135.75</c:v>
                </c:pt>
                <c:pt idx="2">
                  <c:v>120.25</c:v>
                </c:pt>
                <c:pt idx="3">
                  <c:v>115.75</c:v>
                </c:pt>
                <c:pt idx="4">
                  <c:v>107.75</c:v>
                </c:pt>
                <c:pt idx="5">
                  <c:v>98.75</c:v>
                </c:pt>
                <c:pt idx="6">
                  <c:v>162</c:v>
                </c:pt>
                <c:pt idx="7">
                  <c:v>64.25</c:v>
                </c:pt>
                <c:pt idx="8">
                  <c:v>60.75</c:v>
                </c:pt>
                <c:pt idx="9">
                  <c:v>72.5</c:v>
                </c:pt>
                <c:pt idx="10">
                  <c:v>77</c:v>
                </c:pt>
                <c:pt idx="11">
                  <c:v>54.5</c:v>
                </c:pt>
                <c:pt idx="12">
                  <c:v>73</c:v>
                </c:pt>
                <c:pt idx="13">
                  <c:v>64.75</c:v>
                </c:pt>
                <c:pt idx="14">
                  <c:v>51.75</c:v>
                </c:pt>
                <c:pt idx="15">
                  <c:v>58.25</c:v>
                </c:pt>
                <c:pt idx="16">
                  <c:v>96</c:v>
                </c:pt>
                <c:pt idx="17">
                  <c:v>64.75</c:v>
                </c:pt>
                <c:pt idx="18">
                  <c:v>73</c:v>
                </c:pt>
                <c:pt idx="19">
                  <c:v>76.5</c:v>
                </c:pt>
                <c:pt idx="20">
                  <c:v>63.25</c:v>
                </c:pt>
                <c:pt idx="21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2-4A34-8605-AD7C42E37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859136"/>
        <c:axId val="208860672"/>
        <c:axId val="0"/>
      </c:bar3DChart>
      <c:dateAx>
        <c:axId val="2088591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60672"/>
        <c:crosses val="autoZero"/>
        <c:auto val="1"/>
        <c:lblOffset val="100"/>
        <c:baseTimeUnit val="months"/>
      </c:dateAx>
      <c:valAx>
        <c:axId val="20886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5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beve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'Doripenem inj'!$C$2</c:f>
              <c:strCache>
                <c:ptCount val="1"/>
                <c:pt idx="0">
                  <c:v>Total DDDs of Doripenem Dispensed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'Doripenem inj'!$B$3:$B$24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'Doripenem inj'!$C$3:$C$24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13.333333333333334</c:v>
                </c:pt>
                <c:pt idx="16">
                  <c:v>15.333333333333334</c:v>
                </c:pt>
                <c:pt idx="17">
                  <c:v>3.6666666666666665</c:v>
                </c:pt>
                <c:pt idx="18">
                  <c:v>3.3333333333333335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1-4172-8918-F8A5D44F5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119872"/>
        <c:axId val="209396096"/>
        <c:axId val="0"/>
      </c:bar3DChart>
      <c:dateAx>
        <c:axId val="2091198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96096"/>
        <c:crosses val="autoZero"/>
        <c:auto val="1"/>
        <c:lblOffset val="100"/>
        <c:baseTimeUnit val="months"/>
      </c:dateAx>
      <c:valAx>
        <c:axId val="20939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 prstMaterial="dkEdge">
      <a:bevelT prst="slope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'Ertapenem inj'!$C$2</c:f>
              <c:strCache>
                <c:ptCount val="1"/>
                <c:pt idx="0">
                  <c:v>Total DDDs of Ertapenem  Dispensed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'Ertapenem inj'!$B$3:$B$24</c:f>
              <c:numCache>
                <c:formatCode>mmm\-yy</c:formatCode>
                <c:ptCount val="2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</c:numCache>
            </c:numRef>
          </c:cat>
          <c:val>
            <c:numRef>
              <c:f>'Ertapenem inj'!$C$3:$C$24</c:f>
              <c:numCache>
                <c:formatCode>General</c:formatCode>
                <c:ptCount val="22"/>
                <c:pt idx="0">
                  <c:v>35</c:v>
                </c:pt>
                <c:pt idx="1">
                  <c:v>13</c:v>
                </c:pt>
                <c:pt idx="2">
                  <c:v>51</c:v>
                </c:pt>
                <c:pt idx="3">
                  <c:v>43</c:v>
                </c:pt>
                <c:pt idx="4">
                  <c:v>74</c:v>
                </c:pt>
                <c:pt idx="5">
                  <c:v>9</c:v>
                </c:pt>
                <c:pt idx="6">
                  <c:v>23</c:v>
                </c:pt>
                <c:pt idx="7">
                  <c:v>46</c:v>
                </c:pt>
                <c:pt idx="8">
                  <c:v>2</c:v>
                </c:pt>
                <c:pt idx="9">
                  <c:v>18</c:v>
                </c:pt>
                <c:pt idx="10">
                  <c:v>34</c:v>
                </c:pt>
                <c:pt idx="11">
                  <c:v>71</c:v>
                </c:pt>
                <c:pt idx="12">
                  <c:v>49</c:v>
                </c:pt>
                <c:pt idx="13">
                  <c:v>12</c:v>
                </c:pt>
                <c:pt idx="14">
                  <c:v>59</c:v>
                </c:pt>
                <c:pt idx="15">
                  <c:v>47</c:v>
                </c:pt>
                <c:pt idx="16">
                  <c:v>58</c:v>
                </c:pt>
                <c:pt idx="17">
                  <c:v>25</c:v>
                </c:pt>
                <c:pt idx="18">
                  <c:v>50</c:v>
                </c:pt>
                <c:pt idx="19">
                  <c:v>51</c:v>
                </c:pt>
                <c:pt idx="20">
                  <c:v>109</c:v>
                </c:pt>
                <c:pt idx="2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A-4F3B-A37C-C87016FA8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802752"/>
        <c:axId val="209804288"/>
        <c:axId val="0"/>
      </c:bar3DChart>
      <c:dateAx>
        <c:axId val="2098027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04288"/>
        <c:crosses val="autoZero"/>
        <c:auto val="1"/>
        <c:lblOffset val="100"/>
        <c:baseTimeUnit val="months"/>
      </c:dateAx>
      <c:valAx>
        <c:axId val="20980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0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 prstMaterial="matte">
      <a:bevelT w="101600" prst="riblet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CD2-0CB9-4226-B48E-4C3DBD5AAFC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026A-D61B-48A7-9E75-FAA1CFAA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CD2-0CB9-4226-B48E-4C3DBD5AAFC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026A-D61B-48A7-9E75-FAA1CFAA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8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04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953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234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409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657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40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937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937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987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0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CD2-0CB9-4226-B48E-4C3DBD5AAFC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026A-D61B-48A7-9E75-FAA1CFAA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17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502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569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742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945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420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044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847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738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914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9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ED8-0E75-4873-8823-C8371F67A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3D5-D7D3-40C5-B7BA-D3BE39C5F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446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417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015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266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299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00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688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864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898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937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32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ED8-0E75-4873-8823-C8371F67A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3D5-D7D3-40C5-B7BA-D3BE39C5F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471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320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666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737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348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987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917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755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642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767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5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ED8-0E75-4873-8823-C8371F67A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3D5-D7D3-40C5-B7BA-D3BE39C5F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367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779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972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005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025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176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58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750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379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270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4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ED8-0E75-4873-8823-C8371F67A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3D5-D7D3-40C5-B7BA-D3BE39C5F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510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827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554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903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951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852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283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115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473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58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2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ED8-0E75-4873-8823-C8371F67A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3D5-D7D3-40C5-B7BA-D3BE39C5F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18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504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177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42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725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252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850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218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653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938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42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ED8-0E75-4873-8823-C8371F67A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3D5-D7D3-40C5-B7BA-D3BE39C5F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4773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961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050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715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063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215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195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25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4489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98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2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ED8-0E75-4873-8823-C8371F67A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3D5-D7D3-40C5-B7BA-D3BE39C5F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141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2166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08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2514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484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16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68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4515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2473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158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08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ED8-0E75-4873-8823-C8371F67A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3D5-D7D3-40C5-B7BA-D3BE39C5F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416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779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613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761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417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769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9670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3752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6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3690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8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CD2-0CB9-4226-B48E-4C3DBD5AAFC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026A-D61B-48A7-9E75-FAA1CFAA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51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ED8-0E75-4873-8823-C8371F67A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3D5-D7D3-40C5-B7BA-D3BE39C5F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013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750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1702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8335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893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9556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2147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623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0047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286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21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ED8-0E75-4873-8823-C8371F67A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3D5-D7D3-40C5-B7BA-D3BE39C5F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7551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5334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04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102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0141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177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2349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1600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6762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916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2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ED8-0E75-4873-8823-C8371F67A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3D5-D7D3-40C5-B7BA-D3BE39C5F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8129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07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14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46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36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35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9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44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3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CD2-0CB9-4226-B48E-4C3DBD5AAFC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026A-D61B-48A7-9E75-FAA1CFAA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4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35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5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63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56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21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45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93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41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5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CD2-0CB9-4226-B48E-4C3DBD5AAFC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026A-D61B-48A7-9E75-FAA1CFAA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15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95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55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53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17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30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50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41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19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25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3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CD2-0CB9-4226-B48E-4C3DBD5AAFC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026A-D61B-48A7-9E75-FAA1CFAA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2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32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77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25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03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88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1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8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93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93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5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CD2-0CB9-4226-B48E-4C3DBD5AAFC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026A-D61B-48A7-9E75-FAA1CFAA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31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43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93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72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011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02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542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041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397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34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CD2-0CB9-4226-B48E-4C3DBD5AAFC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026A-D61B-48A7-9E75-FAA1CFAA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791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43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341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194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710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297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665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04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0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CD2-0CB9-4226-B48E-4C3DBD5AAFC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026A-D61B-48A7-9E75-FAA1CFAA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456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70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751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390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207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113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058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868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404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949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9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CD2-0CB9-4226-B48E-4C3DBD5AAFC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026A-D61B-48A7-9E75-FAA1CFAA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7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137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81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100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344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503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903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590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85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48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4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2CD2-0CB9-4226-B48E-4C3DBD5AAFC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026A-D61B-48A7-9E75-FAA1CFAA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2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3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2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4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5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4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7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0">
              <a:schemeClr val="accent1">
                <a:lumMod val="0"/>
                <a:lumOff val="100000"/>
              </a:schemeClr>
            </a:gs>
            <a:gs pos="3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AED8-0E75-4873-8823-C8371F67A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EB3D5-D7D3-40C5-B7BA-D3BE39C5F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8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5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6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4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7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1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1C8-E918-469D-BBA2-15D987D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AE73-A431-4366-A516-BA1F450F7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1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53" y="0"/>
            <a:ext cx="11983452" cy="3789947"/>
          </a:xfrm>
        </p:spPr>
        <p:txBody>
          <a:bodyPr>
            <a:noAutofit/>
          </a:bodyPr>
          <a:lstStyle/>
          <a:p>
            <a:r>
              <a:rPr lang="en-US" sz="6800" b="1" dirty="0">
                <a:latin typeface="+mn-lt"/>
              </a:rPr>
              <a:t>Challenges and opportunities for Antimicrobial Stewardship in our setting- The Pharmacist’s role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157" y="3926891"/>
            <a:ext cx="9144000" cy="2510004"/>
          </a:xfrm>
        </p:spPr>
        <p:txBody>
          <a:bodyPr>
            <a:noAutofit/>
          </a:bodyPr>
          <a:lstStyle/>
          <a:p>
            <a:r>
              <a:rPr lang="en-US" sz="4000" b="1" dirty="0"/>
              <a:t>Dr. Nath Arwa- Clinical Pharmacist</a:t>
            </a:r>
          </a:p>
          <a:p>
            <a:r>
              <a:rPr lang="en-US" sz="4000" b="1" dirty="0"/>
              <a:t>Aga Khan University Hospital, Nairobi</a:t>
            </a:r>
          </a:p>
          <a:p>
            <a:r>
              <a:rPr lang="en-US" sz="4000" b="1" dirty="0"/>
              <a:t>27</a:t>
            </a:r>
            <a:r>
              <a:rPr lang="en-US" sz="4000" b="1" baseline="30000" dirty="0"/>
              <a:t>th</a:t>
            </a:r>
            <a:r>
              <a:rPr lang="en-US" sz="4000" b="1" dirty="0"/>
              <a:t> November 2018, </a:t>
            </a:r>
            <a:r>
              <a:rPr lang="en-US" sz="4000" b="1" dirty="0" err="1"/>
              <a:t>Nyeri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8883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Currently….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antimicrobial  prescription audits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 education through  leaflets designed by the AST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Pharmacy Staff education through the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WhatsApp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forum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Antibiotic prophylaxis policy and guidelines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rug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valuation (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on going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Antimicrobial Stewardship policy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through the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Newsletter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Policy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 chart,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ABx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surgical prophylaxis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of hospital antimicrobial guidelines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Off-hour phone ID consultations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6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317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Restricted AMBs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070"/>
            <a:ext cx="12192000" cy="5376930"/>
          </a:xfrm>
        </p:spPr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 to restrict use of  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AMBs</a:t>
            </a: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interventions postponed till mid May 2018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from 15</a:t>
            </a:r>
            <a:r>
              <a:rPr lang="en-US" sz="3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2018</a:t>
            </a: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monitor use of category 1 Restricted AMBs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Category 2 to be monitored later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6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List of Category 1 &amp; 2 AMBs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0614"/>
            <a:ext cx="6019800" cy="5647386"/>
          </a:xfrm>
        </p:spPr>
        <p:txBody>
          <a:bodyPr/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Category 1: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Teicoplanin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Tigecycline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Linezolid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Caspofungin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Colistin (Polymixin 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Polymixin 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3492"/>
            <a:ext cx="6019800" cy="5634507"/>
          </a:xfrm>
        </p:spPr>
        <p:txBody>
          <a:bodyPr/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Category 2: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Meropenem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Imipenem/ cilastatin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Ertapenem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Doripenem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Ceftazidime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Cefepime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Piperacillin/ tazobactam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Vancomycin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Handling of Category 1 AMBs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0300"/>
            <a:ext cx="12192000" cy="572770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Rationale for prescribing mandatory -notes &amp; T-sheet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discuss rationale with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Physician on-call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 on-call may choose to call prescriber directly to discuss case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Prescriber can alternatively directly call ID on-call to discuss AMB options at the time of prescribing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On-call ID Physician shall advise accordingly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Dispensing for 48 hrs after sampling for C&amp;S/PCR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Rx lapses after 48 hrs- mandatory review with labs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allow room the opportunity to make a conscious decision to continue/ escalate/ de-escalate Tx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 Physician’s decision is final!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9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CP’s STAMP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12192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8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1699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Accomplishments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12192000" cy="58293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 antibiogram available (soft and hard copies)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Policies completed forwarded to Chief of staff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on 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partially implemented from 15</a:t>
            </a:r>
            <a:r>
              <a:rPr lang="en-US" sz="3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2018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 in the prescribing of category 1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Antibiotic prophylaxis guideline -from 9</a:t>
            </a:r>
            <a:r>
              <a:rPr lang="en-US" sz="3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July 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Duration- a challenge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Antimicrobial guidelines, 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policy and the antibiotic prophylaxis policy &amp; guidelines completed due for launching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Sepsis protocol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Accomplishments 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8192"/>
            <a:ext cx="12192000" cy="538980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ID Physicians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actively involved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Chief of staff has approved guidelines &amp; policies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Sensitized A&amp;E prescribers on rational prescribing and common drug-drug interactions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Fewer incidences of FQ- Antacid/ haematinic co-prescribing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705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Challenges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500"/>
            <a:ext cx="12192000" cy="57785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Unlike prescribers we don’t see the big picture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access to imaging results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bacteremia/ different focus other than blood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 in 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“hitting hard”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instead of basing on labs</a:t>
            </a: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Lack formal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training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of covering off 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working hours 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Rampant testing/ Tx of asymptomatic bacteriuria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Reluctance to 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De-escalate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uptake of “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to PO conversion”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Prescriber arrogance/ intimidation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7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Challenges contd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791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 consults will be a challenge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Certain divisions delayed in giving feedback during drafting of AMB guidelines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 nursing approach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Beta-D glucan test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Rampant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Caspofungin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in critical care areas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Prolonged prophylactic ABX use (OBS/ GYNE)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Rampant Levofloxacin use in OP (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Drug-resistant H. Pylori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Data collection laborious/ time consuming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AMB Rx reviews -retrospective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turnover at A&amp;E- locum prescribers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 for uptake of faster diagnostics (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T2Candida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T2Bacteria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12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Future plans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0766"/>
            <a:ext cx="12192000" cy="5557234"/>
          </a:xfrm>
        </p:spPr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 pharmacy training for the 2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Prospective audits with feedback ( Category 1 &amp; eventually 2 Restricted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guidelines to be launched and distributed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Surgical Prophylactic Antibiotics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 prevalence surveys for other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ABXs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9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 Rounded MT Bold" panose="020F0704030504030204" pitchFamily="34" charset="0"/>
              </a:rPr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222"/>
            <a:ext cx="12192000" cy="5286777"/>
          </a:xfrm>
        </p:spPr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information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Pharmacist’s role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AMS activities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Accomplishments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Colistin injection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7205576"/>
              </p:ext>
            </p:extLst>
          </p:nvPr>
        </p:nvGraphicFramePr>
        <p:xfrm>
          <a:off x="0" y="927270"/>
          <a:ext cx="6172200" cy="5960083"/>
        </p:xfrm>
        <a:graphic>
          <a:graphicData uri="http://schemas.openxmlformats.org/drawingml/2006/table">
            <a:tbl>
              <a:tblPr/>
              <a:tblGrid>
                <a:gridCol w="2762384">
                  <a:extLst>
                    <a:ext uri="{9D8B030D-6E8A-4147-A177-3AD203B41FA5}">
                      <a16:colId xmlns:a16="http://schemas.microsoft.com/office/drawing/2014/main" val="3784763540"/>
                    </a:ext>
                  </a:extLst>
                </a:gridCol>
                <a:gridCol w="3409816">
                  <a:extLst>
                    <a:ext uri="{9D8B030D-6E8A-4147-A177-3AD203B41FA5}">
                      <a16:colId xmlns:a16="http://schemas.microsoft.com/office/drawing/2014/main" val="4008343364"/>
                    </a:ext>
                  </a:extLst>
                </a:gridCol>
              </a:tblGrid>
              <a:tr h="711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of Colistin 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94861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90362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963627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501003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43570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568265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348761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446580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58263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06517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198841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151103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21708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435118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75080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158722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531071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713140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71642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616575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429726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611337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936581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8457440"/>
              </p:ext>
            </p:extLst>
          </p:nvPr>
        </p:nvGraphicFramePr>
        <p:xfrm>
          <a:off x="6172200" y="1042988"/>
          <a:ext cx="6019800" cy="581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469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Linezolid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5916433"/>
              </p:ext>
            </p:extLst>
          </p:nvPr>
        </p:nvGraphicFramePr>
        <p:xfrm>
          <a:off x="0" y="1017422"/>
          <a:ext cx="6172200" cy="5896216"/>
        </p:xfrm>
        <a:graphic>
          <a:graphicData uri="http://schemas.openxmlformats.org/drawingml/2006/table">
            <a:tbl>
              <a:tblPr/>
              <a:tblGrid>
                <a:gridCol w="2718034">
                  <a:extLst>
                    <a:ext uri="{9D8B030D-6E8A-4147-A177-3AD203B41FA5}">
                      <a16:colId xmlns:a16="http://schemas.microsoft.com/office/drawing/2014/main" val="3631702782"/>
                    </a:ext>
                  </a:extLst>
                </a:gridCol>
                <a:gridCol w="3454166">
                  <a:extLst>
                    <a:ext uri="{9D8B030D-6E8A-4147-A177-3AD203B41FA5}">
                      <a16:colId xmlns:a16="http://schemas.microsoft.com/office/drawing/2014/main" val="2665423274"/>
                    </a:ext>
                  </a:extLst>
                </a:gridCol>
              </a:tblGrid>
              <a:tr h="757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of Linezolid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078046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283668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15275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254871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490192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905125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025484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579166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631937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45180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65847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323857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939243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764823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392019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232527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62237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672023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88486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432696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758218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635413"/>
                  </a:ext>
                </a:extLst>
              </a:tr>
              <a:tr h="233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5514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0195579"/>
              </p:ext>
            </p:extLst>
          </p:nvPr>
        </p:nvGraphicFramePr>
        <p:xfrm>
          <a:off x="6172200" y="1146175"/>
          <a:ext cx="6019800" cy="571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2601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/>
              <a:t>Teicoplanin</a:t>
            </a:r>
            <a:r>
              <a:rPr lang="en-US" sz="6000" b="1" dirty="0"/>
              <a:t> injection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5594672"/>
              </p:ext>
            </p:extLst>
          </p:nvPr>
        </p:nvGraphicFramePr>
        <p:xfrm>
          <a:off x="0" y="992190"/>
          <a:ext cx="6172200" cy="5865808"/>
        </p:xfrm>
        <a:graphic>
          <a:graphicData uri="http://schemas.openxmlformats.org/drawingml/2006/table">
            <a:tbl>
              <a:tblPr/>
              <a:tblGrid>
                <a:gridCol w="2762384">
                  <a:extLst>
                    <a:ext uri="{9D8B030D-6E8A-4147-A177-3AD203B41FA5}">
                      <a16:colId xmlns:a16="http://schemas.microsoft.com/office/drawing/2014/main" val="2388765692"/>
                    </a:ext>
                  </a:extLst>
                </a:gridCol>
                <a:gridCol w="3409816">
                  <a:extLst>
                    <a:ext uri="{9D8B030D-6E8A-4147-A177-3AD203B41FA5}">
                      <a16:colId xmlns:a16="http://schemas.microsoft.com/office/drawing/2014/main" val="422409167"/>
                    </a:ext>
                  </a:extLst>
                </a:gridCol>
              </a:tblGrid>
              <a:tr h="902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of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Teicoplanin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367463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60443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834815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797061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95519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510915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246926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873166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836406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434015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391389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102165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744790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709390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511518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796220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484142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852174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356245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442831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014227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051626"/>
                  </a:ext>
                </a:extLst>
              </a:tr>
              <a:tr h="22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27902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8681151"/>
              </p:ext>
            </p:extLst>
          </p:nvPr>
        </p:nvGraphicFramePr>
        <p:xfrm>
          <a:off x="6172200" y="992188"/>
          <a:ext cx="6019800" cy="586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987219"/>
              </p:ext>
            </p:extLst>
          </p:nvPr>
        </p:nvGraphicFramePr>
        <p:xfrm>
          <a:off x="6272011" y="992187"/>
          <a:ext cx="5821251" cy="586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7675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sz="6000" b="1" dirty="0" err="1"/>
              <a:t>Tygecycline</a:t>
            </a:r>
            <a:r>
              <a:rPr lang="en-US" sz="6000" b="1" dirty="0"/>
              <a:t> injection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1739291"/>
              </p:ext>
            </p:extLst>
          </p:nvPr>
        </p:nvGraphicFramePr>
        <p:xfrm>
          <a:off x="0" y="1017437"/>
          <a:ext cx="6172200" cy="5840567"/>
        </p:xfrm>
        <a:graphic>
          <a:graphicData uri="http://schemas.openxmlformats.org/drawingml/2006/table">
            <a:tbl>
              <a:tblPr/>
              <a:tblGrid>
                <a:gridCol w="2718034">
                  <a:extLst>
                    <a:ext uri="{9D8B030D-6E8A-4147-A177-3AD203B41FA5}">
                      <a16:colId xmlns:a16="http://schemas.microsoft.com/office/drawing/2014/main" val="1919405922"/>
                    </a:ext>
                  </a:extLst>
                </a:gridCol>
                <a:gridCol w="3454166">
                  <a:extLst>
                    <a:ext uri="{9D8B030D-6E8A-4147-A177-3AD203B41FA5}">
                      <a16:colId xmlns:a16="http://schemas.microsoft.com/office/drawing/2014/main" val="705207096"/>
                    </a:ext>
                  </a:extLst>
                </a:gridCol>
              </a:tblGrid>
              <a:tr h="896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of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Tygecycline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56840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064040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493462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263467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261446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428271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647245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512528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76669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301299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445287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5078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66423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097818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570905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675439"/>
                  </a:ext>
                </a:extLst>
              </a:tr>
              <a:tr h="235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78372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975639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436086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591045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038284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122101"/>
                  </a:ext>
                </a:extLst>
              </a:tr>
              <a:tr h="22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0282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2578012"/>
              </p:ext>
            </p:extLst>
          </p:nvPr>
        </p:nvGraphicFramePr>
        <p:xfrm>
          <a:off x="6172200" y="1325563"/>
          <a:ext cx="601980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94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/>
              <a:t>Caspofungin</a:t>
            </a:r>
            <a:r>
              <a:rPr lang="en-US" sz="6000" b="1" dirty="0"/>
              <a:t> injection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7595512"/>
              </p:ext>
            </p:extLst>
          </p:nvPr>
        </p:nvGraphicFramePr>
        <p:xfrm>
          <a:off x="-1" y="1043192"/>
          <a:ext cx="5241701" cy="5814808"/>
        </p:xfrm>
        <a:graphic>
          <a:graphicData uri="http://schemas.openxmlformats.org/drawingml/2006/table">
            <a:tbl>
              <a:tblPr/>
              <a:tblGrid>
                <a:gridCol w="1481071">
                  <a:extLst>
                    <a:ext uri="{9D8B030D-6E8A-4147-A177-3AD203B41FA5}">
                      <a16:colId xmlns:a16="http://schemas.microsoft.com/office/drawing/2014/main" val="3199076713"/>
                    </a:ext>
                  </a:extLst>
                </a:gridCol>
                <a:gridCol w="3760630">
                  <a:extLst>
                    <a:ext uri="{9D8B030D-6E8A-4147-A177-3AD203B41FA5}">
                      <a16:colId xmlns:a16="http://schemas.microsoft.com/office/drawing/2014/main" val="3531863721"/>
                    </a:ext>
                  </a:extLst>
                </a:gridCol>
              </a:tblGrid>
              <a:tr h="67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of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Caspofungin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686258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533842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740993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683294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143584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300647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610357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5971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706811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684349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998880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03924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74106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73301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07870"/>
                  </a:ext>
                </a:extLst>
              </a:tr>
              <a:tr h="244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902133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271315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359820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615608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980907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834990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024211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600349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607707"/>
              </p:ext>
            </p:extLst>
          </p:nvPr>
        </p:nvGraphicFramePr>
        <p:xfrm>
          <a:off x="5241925" y="1043192"/>
          <a:ext cx="6950075" cy="581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363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sz="6000" b="1" dirty="0"/>
              <a:t>Vancomycin injection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3562774"/>
              </p:ext>
            </p:extLst>
          </p:nvPr>
        </p:nvGraphicFramePr>
        <p:xfrm>
          <a:off x="0" y="1171972"/>
          <a:ext cx="6053070" cy="5672706"/>
        </p:xfrm>
        <a:graphic>
          <a:graphicData uri="http://schemas.openxmlformats.org/drawingml/2006/table">
            <a:tbl>
              <a:tblPr/>
              <a:tblGrid>
                <a:gridCol w="2635351">
                  <a:extLst>
                    <a:ext uri="{9D8B030D-6E8A-4147-A177-3AD203B41FA5}">
                      <a16:colId xmlns:a16="http://schemas.microsoft.com/office/drawing/2014/main" val="1312508652"/>
                    </a:ext>
                  </a:extLst>
                </a:gridCol>
                <a:gridCol w="3417719">
                  <a:extLst>
                    <a:ext uri="{9D8B030D-6E8A-4147-A177-3AD203B41FA5}">
                      <a16:colId xmlns:a16="http://schemas.microsoft.com/office/drawing/2014/main" val="1110259639"/>
                    </a:ext>
                  </a:extLst>
                </a:gridCol>
              </a:tblGrid>
              <a:tr h="7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 of Vancomycin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74057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518479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482385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750590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462817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45825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029057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406935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715449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617657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242090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369337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573774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964642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043029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19711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779163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00616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818508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42969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243880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289995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569477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6479508"/>
              </p:ext>
            </p:extLst>
          </p:nvPr>
        </p:nvGraphicFramePr>
        <p:xfrm>
          <a:off x="6172200" y="1325563"/>
          <a:ext cx="601980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8342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sz="6000" b="1" dirty="0"/>
              <a:t>Doripenem injection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42038"/>
              </p:ext>
            </p:extLst>
          </p:nvPr>
        </p:nvGraphicFramePr>
        <p:xfrm>
          <a:off x="0" y="953042"/>
          <a:ext cx="6172200" cy="5904962"/>
        </p:xfrm>
        <a:graphic>
          <a:graphicData uri="http://schemas.openxmlformats.org/drawingml/2006/table">
            <a:tbl>
              <a:tblPr/>
              <a:tblGrid>
                <a:gridCol w="2621820">
                  <a:extLst>
                    <a:ext uri="{9D8B030D-6E8A-4147-A177-3AD203B41FA5}">
                      <a16:colId xmlns:a16="http://schemas.microsoft.com/office/drawing/2014/main" val="4289541541"/>
                    </a:ext>
                  </a:extLst>
                </a:gridCol>
                <a:gridCol w="3550380">
                  <a:extLst>
                    <a:ext uri="{9D8B030D-6E8A-4147-A177-3AD203B41FA5}">
                      <a16:colId xmlns:a16="http://schemas.microsoft.com/office/drawing/2014/main" val="421009466"/>
                    </a:ext>
                  </a:extLst>
                </a:gridCol>
              </a:tblGrid>
              <a:tr h="906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of Doripenem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67872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539716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857614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260835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483214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847457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958854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283491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392141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785014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524201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367547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794043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479290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831944"/>
                  </a:ext>
                </a:extLst>
              </a:tr>
              <a:tr h="23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20464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673287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912006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08589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1513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574652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040776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064560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2946837"/>
              </p:ext>
            </p:extLst>
          </p:nvPr>
        </p:nvGraphicFramePr>
        <p:xfrm>
          <a:off x="6172200" y="1325563"/>
          <a:ext cx="601980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6608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/>
              <a:t>Ertapenem</a:t>
            </a:r>
            <a:r>
              <a:rPr lang="en-US" sz="6000" b="1" dirty="0"/>
              <a:t> injection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7482786"/>
              </p:ext>
            </p:extLst>
          </p:nvPr>
        </p:nvGraphicFramePr>
        <p:xfrm>
          <a:off x="0" y="978801"/>
          <a:ext cx="6172200" cy="5801590"/>
        </p:xfrm>
        <a:graphic>
          <a:graphicData uri="http://schemas.openxmlformats.org/drawingml/2006/table">
            <a:tbl>
              <a:tblPr/>
              <a:tblGrid>
                <a:gridCol w="2794959">
                  <a:extLst>
                    <a:ext uri="{9D8B030D-6E8A-4147-A177-3AD203B41FA5}">
                      <a16:colId xmlns:a16="http://schemas.microsoft.com/office/drawing/2014/main" val="3002568034"/>
                    </a:ext>
                  </a:extLst>
                </a:gridCol>
                <a:gridCol w="3377241">
                  <a:extLst>
                    <a:ext uri="{9D8B030D-6E8A-4147-A177-3AD203B41FA5}">
                      <a16:colId xmlns:a16="http://schemas.microsoft.com/office/drawing/2014/main" val="1036340897"/>
                    </a:ext>
                  </a:extLst>
                </a:gridCol>
              </a:tblGrid>
              <a:tr h="887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of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Ertapenem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91377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410038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770425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382544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709910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73741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518249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896996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308879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09897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241639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801368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66402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984440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95352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306432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81928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752826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75545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49098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971157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63583"/>
                  </a:ext>
                </a:extLst>
              </a:tr>
              <a:tr h="22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00686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8370322"/>
              </p:ext>
            </p:extLst>
          </p:nvPr>
        </p:nvGraphicFramePr>
        <p:xfrm>
          <a:off x="6172200" y="1325563"/>
          <a:ext cx="601980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334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/>
              <a:t>Imipenem-Cilastatin</a:t>
            </a:r>
            <a:r>
              <a:rPr lang="en-US" sz="6000" b="1" dirty="0"/>
              <a:t> injection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9551332"/>
              </p:ext>
            </p:extLst>
          </p:nvPr>
        </p:nvGraphicFramePr>
        <p:xfrm>
          <a:off x="103031" y="1030309"/>
          <a:ext cx="5962918" cy="5791602"/>
        </p:xfrm>
        <a:graphic>
          <a:graphicData uri="http://schemas.openxmlformats.org/drawingml/2006/table">
            <a:tbl>
              <a:tblPr/>
              <a:tblGrid>
                <a:gridCol w="2700189">
                  <a:extLst>
                    <a:ext uri="{9D8B030D-6E8A-4147-A177-3AD203B41FA5}">
                      <a16:colId xmlns:a16="http://schemas.microsoft.com/office/drawing/2014/main" val="2451010728"/>
                    </a:ext>
                  </a:extLst>
                </a:gridCol>
                <a:gridCol w="3262729">
                  <a:extLst>
                    <a:ext uri="{9D8B030D-6E8A-4147-A177-3AD203B41FA5}">
                      <a16:colId xmlns:a16="http://schemas.microsoft.com/office/drawing/2014/main" val="145392785"/>
                    </a:ext>
                  </a:extLst>
                </a:gridCol>
              </a:tblGrid>
              <a:tr h="880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of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Imipenem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58982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550210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865335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168273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98505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783595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084996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832289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731912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069869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513191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652989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552808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491148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126936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7419"/>
                  </a:ext>
                </a:extLst>
              </a:tr>
              <a:tr h="231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22424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989773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454981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914704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641278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420436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713185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5360228"/>
              </p:ext>
            </p:extLst>
          </p:nvPr>
        </p:nvGraphicFramePr>
        <p:xfrm>
          <a:off x="6172200" y="1325563"/>
          <a:ext cx="601980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6708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Piperacillin-</a:t>
            </a:r>
            <a:r>
              <a:rPr lang="en-US" sz="6000" b="1" dirty="0" err="1"/>
              <a:t>Tazobactam</a:t>
            </a:r>
            <a:r>
              <a:rPr lang="en-US" sz="6000" b="1" dirty="0"/>
              <a:t> injection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3499532"/>
              </p:ext>
            </p:extLst>
          </p:nvPr>
        </p:nvGraphicFramePr>
        <p:xfrm>
          <a:off x="0" y="1017437"/>
          <a:ext cx="6172200" cy="5794100"/>
        </p:xfrm>
        <a:graphic>
          <a:graphicData uri="http://schemas.openxmlformats.org/drawingml/2006/table">
            <a:tbl>
              <a:tblPr/>
              <a:tblGrid>
                <a:gridCol w="2743199">
                  <a:extLst>
                    <a:ext uri="{9D8B030D-6E8A-4147-A177-3AD203B41FA5}">
                      <a16:colId xmlns:a16="http://schemas.microsoft.com/office/drawing/2014/main" val="3522091590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1174628044"/>
                    </a:ext>
                  </a:extLst>
                </a:gridCol>
              </a:tblGrid>
              <a:tr h="881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of Piperacillin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33798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140.142857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966963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00696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418525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371281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830555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23651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12120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53746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696760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027434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401338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933453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02731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49627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365174"/>
                  </a:ext>
                </a:extLst>
              </a:tr>
              <a:tr h="231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053305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02405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654816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252370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149300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857568"/>
                  </a:ext>
                </a:extLst>
              </a:tr>
              <a:tr h="22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21460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6273526"/>
              </p:ext>
            </p:extLst>
          </p:nvPr>
        </p:nvGraphicFramePr>
        <p:xfrm>
          <a:off x="6172200" y="1325563"/>
          <a:ext cx="601980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26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7826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27" y="0"/>
            <a:ext cx="445602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210" y="0"/>
            <a:ext cx="3201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4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/>
              <a:t>Meropenem</a:t>
            </a:r>
            <a:r>
              <a:rPr lang="en-US" sz="6000" b="1" dirty="0"/>
              <a:t> injection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7451869"/>
              </p:ext>
            </p:extLst>
          </p:nvPr>
        </p:nvGraphicFramePr>
        <p:xfrm>
          <a:off x="0" y="1043195"/>
          <a:ext cx="6172200" cy="5763109"/>
        </p:xfrm>
        <a:graphic>
          <a:graphicData uri="http://schemas.openxmlformats.org/drawingml/2006/table">
            <a:tbl>
              <a:tblPr/>
              <a:tblGrid>
                <a:gridCol w="2468880">
                  <a:extLst>
                    <a:ext uri="{9D8B030D-6E8A-4147-A177-3AD203B41FA5}">
                      <a16:colId xmlns:a16="http://schemas.microsoft.com/office/drawing/2014/main" val="4259662263"/>
                    </a:ext>
                  </a:extLst>
                </a:gridCol>
                <a:gridCol w="3703320">
                  <a:extLst>
                    <a:ext uri="{9D8B030D-6E8A-4147-A177-3AD203B41FA5}">
                      <a16:colId xmlns:a16="http://schemas.microsoft.com/office/drawing/2014/main" val="1392777908"/>
                    </a:ext>
                  </a:extLst>
                </a:gridCol>
              </a:tblGrid>
              <a:tr h="68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of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Meropenem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04064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145916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597552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518767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341850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959022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425045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41018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906472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688992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180056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698102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531802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724510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754965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779646"/>
                  </a:ext>
                </a:extLst>
              </a:tr>
              <a:tr h="239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132872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258073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008795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227551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521694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826974"/>
                  </a:ext>
                </a:extLst>
              </a:tr>
              <a:tr h="2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86784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0154172"/>
              </p:ext>
            </p:extLst>
          </p:nvPr>
        </p:nvGraphicFramePr>
        <p:xfrm>
          <a:off x="6172200" y="1325563"/>
          <a:ext cx="601980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396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sz="6000" b="1" dirty="0" err="1"/>
              <a:t>Cefepime</a:t>
            </a:r>
            <a:r>
              <a:rPr lang="en-US" sz="6000" b="1" dirty="0"/>
              <a:t> injection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7005268"/>
              </p:ext>
            </p:extLst>
          </p:nvPr>
        </p:nvGraphicFramePr>
        <p:xfrm>
          <a:off x="0" y="1081833"/>
          <a:ext cx="6172200" cy="5781616"/>
        </p:xfrm>
        <a:graphic>
          <a:graphicData uri="http://schemas.openxmlformats.org/drawingml/2006/table">
            <a:tbl>
              <a:tblPr/>
              <a:tblGrid>
                <a:gridCol w="2718034">
                  <a:extLst>
                    <a:ext uri="{9D8B030D-6E8A-4147-A177-3AD203B41FA5}">
                      <a16:colId xmlns:a16="http://schemas.microsoft.com/office/drawing/2014/main" val="1294463160"/>
                    </a:ext>
                  </a:extLst>
                </a:gridCol>
                <a:gridCol w="3454166">
                  <a:extLst>
                    <a:ext uri="{9D8B030D-6E8A-4147-A177-3AD203B41FA5}">
                      <a16:colId xmlns:a16="http://schemas.microsoft.com/office/drawing/2014/main" val="2659944732"/>
                    </a:ext>
                  </a:extLst>
                </a:gridCol>
              </a:tblGrid>
              <a:tr h="872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of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Cefepime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34367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335745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1101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060475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552046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098292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811765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696687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597049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094407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907850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643884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650652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434522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432529"/>
                  </a:ext>
                </a:extLst>
              </a:tr>
              <a:tr h="228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930179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933299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227100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698229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775443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532325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742622"/>
                  </a:ext>
                </a:extLst>
              </a:tr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08733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8498567"/>
              </p:ext>
            </p:extLst>
          </p:nvPr>
        </p:nvGraphicFramePr>
        <p:xfrm>
          <a:off x="6172200" y="1325563"/>
          <a:ext cx="601980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092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95"/>
            <a:ext cx="12192000" cy="1325563"/>
          </a:xfrm>
        </p:spPr>
        <p:txBody>
          <a:bodyPr/>
          <a:lstStyle/>
          <a:p>
            <a:pPr algn="ctr"/>
            <a:r>
              <a:rPr lang="en-US" sz="6000" b="1" dirty="0" err="1"/>
              <a:t>Ceftazidime</a:t>
            </a:r>
            <a:r>
              <a:rPr lang="en-US" sz="6000" b="1" dirty="0"/>
              <a:t> injection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7606535"/>
              </p:ext>
            </p:extLst>
          </p:nvPr>
        </p:nvGraphicFramePr>
        <p:xfrm>
          <a:off x="0" y="978790"/>
          <a:ext cx="6172200" cy="5831133"/>
        </p:xfrm>
        <a:graphic>
          <a:graphicData uri="http://schemas.openxmlformats.org/drawingml/2006/table">
            <a:tbl>
              <a:tblPr/>
              <a:tblGrid>
                <a:gridCol w="2554014">
                  <a:extLst>
                    <a:ext uri="{9D8B030D-6E8A-4147-A177-3AD203B41FA5}">
                      <a16:colId xmlns:a16="http://schemas.microsoft.com/office/drawing/2014/main" val="906687356"/>
                    </a:ext>
                  </a:extLst>
                </a:gridCol>
                <a:gridCol w="3618186">
                  <a:extLst>
                    <a:ext uri="{9D8B030D-6E8A-4147-A177-3AD203B41FA5}">
                      <a16:colId xmlns:a16="http://schemas.microsoft.com/office/drawing/2014/main" val="4156544542"/>
                    </a:ext>
                  </a:extLst>
                </a:gridCol>
              </a:tblGrid>
              <a:tr h="69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DDDs of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Ceftazidime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Dispensed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80596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394189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014901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950550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066466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151158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274808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389562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78201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734570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753205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723641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29411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748528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469575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766363"/>
                  </a:ext>
                </a:extLst>
              </a:tr>
              <a:tr h="242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973425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953828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087108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112086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33017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613821"/>
                  </a:ext>
                </a:extLst>
              </a:tr>
              <a:tr h="230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600321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9151662"/>
              </p:ext>
            </p:extLst>
          </p:nvPr>
        </p:nvGraphicFramePr>
        <p:xfrm>
          <a:off x="6172200" y="1343025"/>
          <a:ext cx="6019800" cy="55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8310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antibiotic-resistance-superb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8" y="283061"/>
            <a:ext cx="8426824" cy="58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6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3012"/>
          </a:xfrm>
        </p:spPr>
        <p:txBody>
          <a:bodyPr>
            <a:normAutofit/>
          </a:bodyPr>
          <a:lstStyle/>
          <a:p>
            <a:r>
              <a:rPr lang="en-US" sz="10000" b="1" dirty="0">
                <a:latin typeface="+mn-lt"/>
              </a:rPr>
              <a:t>      Thank You!</a:t>
            </a:r>
          </a:p>
        </p:txBody>
      </p:sp>
    </p:spTree>
    <p:extLst>
      <p:ext uri="{BB962C8B-B14F-4D97-AF65-F5344CB8AC3E}">
        <p14:creationId xmlns:p14="http://schemas.microsoft.com/office/powerpoint/2010/main" val="82686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13645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5312"/>
            <a:ext cx="12192000" cy="540268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Suboptimal antimicrobial use  common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Threatening patient safety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risks of antimicrobial-related complications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lengths of stay and mortality rates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 frequency of difficult to treat antimicrobial resistant infections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paucity of new antimicrobials to combat drug-resistant organisms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584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What is Antimicrobial Stewardship?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/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multidisciplinary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 of activities that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antimicrobial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in order to improve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unintended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consequences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antimicrobial 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Toxicity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C.difficile infections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resistance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5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0932" y="1127342"/>
            <a:ext cx="1778695" cy="103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7786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Composition of an Antimicrobial Stewardship Team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5901" y="944225"/>
            <a:ext cx="11922390" cy="5827886"/>
            <a:chOff x="-15901" y="944225"/>
            <a:chExt cx="11922390" cy="5827886"/>
          </a:xfrm>
        </p:grpSpPr>
        <p:grpSp>
          <p:nvGrpSpPr>
            <p:cNvPr id="25" name="Group 24"/>
            <p:cNvGrpSpPr/>
            <p:nvPr/>
          </p:nvGrpSpPr>
          <p:grpSpPr>
            <a:xfrm>
              <a:off x="-15901" y="944225"/>
              <a:ext cx="11922390" cy="5827886"/>
              <a:chOff x="-15901" y="944225"/>
              <a:chExt cx="11922390" cy="582788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" name="Oval 3"/>
              <p:cNvSpPr/>
              <p:nvPr/>
            </p:nvSpPr>
            <p:spPr>
              <a:xfrm>
                <a:off x="-15901" y="944225"/>
                <a:ext cx="11922390" cy="582788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A5A5A5">
                      <a:lumMod val="40000"/>
                      <a:lumOff val="60000"/>
                    </a:srgbClr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008345" y="1127342"/>
                <a:ext cx="9616983" cy="5205433"/>
                <a:chOff x="1008345" y="1127342"/>
                <a:chExt cx="9616983" cy="5205433"/>
              </a:xfrm>
              <a:grpFill/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4661770" y="1127342"/>
                  <a:ext cx="2781881" cy="6617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700" b="1" dirty="0">
                      <a:solidFill>
                        <a:prstClr val="black"/>
                      </a:solidFill>
                    </a:rPr>
                    <a:t>ID Specialist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505417" y="1652841"/>
                  <a:ext cx="1791222" cy="7078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prstClr val="black"/>
                      </a:solidFill>
                    </a:rPr>
                    <a:t>Hospital Administration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008345" y="3223477"/>
                  <a:ext cx="1816274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prstClr val="black"/>
                      </a:solidFill>
                    </a:rPr>
                    <a:t>Pharmacy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640340" y="4855903"/>
                  <a:ext cx="1903956" cy="7078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prstClr val="black"/>
                      </a:solidFill>
                    </a:rPr>
                    <a:t>Information Systems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661769" y="5624889"/>
                  <a:ext cx="2179529" cy="7078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prstClr val="black"/>
                      </a:solidFill>
                    </a:rPr>
                    <a:t>Patient safety &amp; Quality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8061987" y="5757878"/>
                  <a:ext cx="1560098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prstClr val="black"/>
                      </a:solidFill>
                    </a:rPr>
                    <a:t>Nursing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9112685" y="4216623"/>
                  <a:ext cx="1512643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prstClr val="black"/>
                      </a:solidFill>
                    </a:rPr>
                    <a:t>Clinicians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8117959" y="1967291"/>
                  <a:ext cx="2367420" cy="7078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prstClr val="black"/>
                      </a:solidFill>
                    </a:rPr>
                    <a:t>Infection Prevention &amp; Control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643224" y="3028333"/>
                  <a:ext cx="2198074" cy="138499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prstClr val="black"/>
                      </a:solidFill>
                    </a:rPr>
                    <a:t>Antimicrobial </a:t>
                  </a:r>
                </a:p>
                <a:p>
                  <a:pPr algn="ctr"/>
                  <a:r>
                    <a:rPr lang="en-US" sz="2800" b="1" dirty="0">
                      <a:solidFill>
                        <a:prstClr val="black"/>
                      </a:solidFill>
                    </a:rPr>
                    <a:t>Stewardship </a:t>
                  </a:r>
                </a:p>
                <a:p>
                  <a:pPr algn="ctr"/>
                  <a:r>
                    <a:rPr lang="en-US" sz="2800" b="1" dirty="0">
                      <a:solidFill>
                        <a:prstClr val="black"/>
                      </a:solidFill>
                    </a:rPr>
                    <a:t>Program</a:t>
                  </a:r>
                </a:p>
              </p:txBody>
            </p:sp>
            <p:sp>
              <p:nvSpPr>
                <p:cNvPr id="15" name="Striped Right Arrow 14"/>
                <p:cNvSpPr/>
                <p:nvPr/>
              </p:nvSpPr>
              <p:spPr>
                <a:xfrm rot="3318733">
                  <a:off x="4083463" y="2397235"/>
                  <a:ext cx="798664" cy="640595"/>
                </a:xfrm>
                <a:prstGeom prst="striped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Striped Right Arrow 15"/>
                <p:cNvSpPr/>
                <p:nvPr/>
              </p:nvSpPr>
              <p:spPr>
                <a:xfrm rot="5551944">
                  <a:off x="5423836" y="2071221"/>
                  <a:ext cx="1209503" cy="640595"/>
                </a:xfrm>
                <a:prstGeom prst="striped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Striped Right Arrow 16"/>
                <p:cNvSpPr/>
                <p:nvPr/>
              </p:nvSpPr>
              <p:spPr>
                <a:xfrm rot="9562186">
                  <a:off x="6774426" y="2430295"/>
                  <a:ext cx="1338450" cy="640595"/>
                </a:xfrm>
                <a:prstGeom prst="striped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Striped Right Arrow 17"/>
                <p:cNvSpPr/>
                <p:nvPr/>
              </p:nvSpPr>
              <p:spPr>
                <a:xfrm rot="10800000">
                  <a:off x="6863038" y="4070274"/>
                  <a:ext cx="2249647" cy="640595"/>
                </a:xfrm>
                <a:prstGeom prst="striped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Striped Right Arrow 18"/>
                <p:cNvSpPr/>
                <p:nvPr/>
              </p:nvSpPr>
              <p:spPr>
                <a:xfrm rot="186905">
                  <a:off x="2820900" y="3328327"/>
                  <a:ext cx="1790606" cy="640595"/>
                </a:xfrm>
                <a:prstGeom prst="striped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Striped Right Arrow 19"/>
                <p:cNvSpPr/>
                <p:nvPr/>
              </p:nvSpPr>
              <p:spPr>
                <a:xfrm rot="20010724">
                  <a:off x="3427852" y="4356119"/>
                  <a:ext cx="1289406" cy="640595"/>
                </a:xfrm>
                <a:prstGeom prst="striped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Striped Right Arrow 20"/>
                <p:cNvSpPr/>
                <p:nvPr/>
              </p:nvSpPr>
              <p:spPr>
                <a:xfrm rot="16200000">
                  <a:off x="5000571" y="4699454"/>
                  <a:ext cx="1211562" cy="639310"/>
                </a:xfrm>
                <a:prstGeom prst="striped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Striped Right Arrow 21"/>
                <p:cNvSpPr/>
                <p:nvPr/>
              </p:nvSpPr>
              <p:spPr>
                <a:xfrm rot="13200348">
                  <a:off x="6042409" y="4848509"/>
                  <a:ext cx="2199035" cy="640595"/>
                </a:xfrm>
                <a:prstGeom prst="striped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8842036" y="3028333"/>
              <a:ext cx="2439857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Microbiology(</a:t>
              </a:r>
              <a:r>
                <a:rPr lang="en-US" sz="2400" b="1" dirty="0" err="1">
                  <a:solidFill>
                    <a:prstClr val="black"/>
                  </a:solidFill>
                </a:rPr>
                <a:t>ist</a:t>
              </a:r>
              <a:r>
                <a:rPr lang="en-US" sz="2400" b="1" dirty="0">
                  <a:solidFill>
                    <a:prstClr val="black"/>
                  </a:solidFill>
                </a:rPr>
                <a:t>)</a:t>
              </a:r>
            </a:p>
          </p:txBody>
        </p:sp>
      </p:grpSp>
      <p:sp>
        <p:nvSpPr>
          <p:cNvPr id="26" name="Striped Right Arrow 25"/>
          <p:cNvSpPr/>
          <p:nvPr/>
        </p:nvSpPr>
        <p:spPr>
          <a:xfrm rot="10218410">
            <a:off x="6854237" y="3190507"/>
            <a:ext cx="2035608" cy="64059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Pharmacist’s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8192"/>
            <a:ext cx="12192000" cy="538980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that each antimicrobial order has an indication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correct antimicrobial orders based on infection site, facility resistance patterns and guidelines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Restriction criteria and preferred formulary status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 antimicrobial doses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age, weight and organ function, causative pathogens and severity of infection</a:t>
            </a:r>
          </a:p>
        </p:txBody>
      </p:sp>
    </p:spTree>
    <p:extLst>
      <p:ext uri="{BB962C8B-B14F-4D97-AF65-F5344CB8AC3E}">
        <p14:creationId xmlns:p14="http://schemas.microsoft.com/office/powerpoint/2010/main" val="75522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2" y="0"/>
            <a:ext cx="12062138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Pharmacist’s Roles 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6524"/>
            <a:ext cx="12192000" cy="5531475"/>
          </a:xfrm>
        </p:spPr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up on microbiologic culture 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de-escalate/ escalate or stop therapy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conversion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 for adverse drug reactions and drug-drug interactions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 in the development and implementation of antimicrobial use policies and educational material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aggregated reports on antimicrobial use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6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Our initial AMS journey….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0300"/>
            <a:ext cx="12192000" cy="572770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 commission made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mandatory by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b="1" i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January 2017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Multidisciplinary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formed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Guidelines and policies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 OP AMB Rx review since Sept 2017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to prescribers &amp; Pharmacy Management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to colleagues –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WhatsApp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forum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at divisional  meetings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 antibiogram (Prof.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Revathi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Prof. Adam, Dr.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Riunga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AMBs in the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‘Sepsis protocol’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A&amp;E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31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1577</Words>
  <Application>Microsoft Office PowerPoint</Application>
  <PresentationFormat>Widescreen</PresentationFormat>
  <Paragraphs>777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19_Office Theme</vt:lpstr>
      <vt:lpstr>20_Office Theme</vt:lpstr>
      <vt:lpstr>Challenges and opportunities for Antimicrobial Stewardship in our setting- The Pharmacist’s role</vt:lpstr>
      <vt:lpstr>Outline</vt:lpstr>
      <vt:lpstr>PowerPoint Presentation</vt:lpstr>
      <vt:lpstr>Background information</vt:lpstr>
      <vt:lpstr>What is Antimicrobial Stewardship?</vt:lpstr>
      <vt:lpstr>PowerPoint Presentation</vt:lpstr>
      <vt:lpstr>Pharmacist’s Roles</vt:lpstr>
      <vt:lpstr>Pharmacist’s Roles contd</vt:lpstr>
      <vt:lpstr>Our initial AMS journey….</vt:lpstr>
      <vt:lpstr>Currently….</vt:lpstr>
      <vt:lpstr>Restricted AMBs</vt:lpstr>
      <vt:lpstr>List of Category 1 &amp; 2 AMBs</vt:lpstr>
      <vt:lpstr>Handling of Category 1 AMBs</vt:lpstr>
      <vt:lpstr>CP’s STAMP</vt:lpstr>
      <vt:lpstr>Accomplishments</vt:lpstr>
      <vt:lpstr>Accomplishments contd</vt:lpstr>
      <vt:lpstr>Challenges</vt:lpstr>
      <vt:lpstr>Challenges contd</vt:lpstr>
      <vt:lpstr>Future plans</vt:lpstr>
      <vt:lpstr>Colistin injection</vt:lpstr>
      <vt:lpstr>Linezolid</vt:lpstr>
      <vt:lpstr>Teicoplanin injection</vt:lpstr>
      <vt:lpstr>Tygecycline injection</vt:lpstr>
      <vt:lpstr>Caspofungin injection</vt:lpstr>
      <vt:lpstr>Vancomycin injection</vt:lpstr>
      <vt:lpstr>Doripenem injection</vt:lpstr>
      <vt:lpstr>Ertapenem injection</vt:lpstr>
      <vt:lpstr>Imipenem-Cilastatin injection</vt:lpstr>
      <vt:lpstr>Piperacillin-Tazobactam injection</vt:lpstr>
      <vt:lpstr>Meropenem injection</vt:lpstr>
      <vt:lpstr>Cefepime injection</vt:lpstr>
      <vt:lpstr>Ceftazidime injection</vt:lpstr>
      <vt:lpstr>PowerPoint Presentation</vt:lpstr>
      <vt:lpstr>   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pharmacy.temp</dc:creator>
  <cp:lastModifiedBy>Unknown User</cp:lastModifiedBy>
  <cp:revision>78</cp:revision>
  <dcterms:created xsi:type="dcterms:W3CDTF">2018-11-20T09:58:24Z</dcterms:created>
  <dcterms:modified xsi:type="dcterms:W3CDTF">2018-11-26T15:33:10Z</dcterms:modified>
</cp:coreProperties>
</file>