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2" r:id="rId5"/>
    <p:sldId id="260" r:id="rId6"/>
    <p:sldId id="261" r:id="rId7"/>
    <p:sldId id="266" r:id="rId8"/>
    <p:sldId id="270" r:id="rId9"/>
    <p:sldId id="271" r:id="rId10"/>
    <p:sldId id="273" r:id="rId11"/>
    <p:sldId id="27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WSP\Acceleration%20Charts\Target%20sett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485243121078775E-2"/>
          <c:y val="0.11811401752747008"/>
          <c:w val="0.87822255868784327"/>
          <c:h val="0.777178255260465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Sheet1!$C$6</c:f>
              <c:strCache>
                <c:ptCount val="1"/>
                <c:pt idx="0">
                  <c:v>YR 2014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Sheet1!$B$7:$B$11</c:f>
              <c:strCache>
                <c:ptCount val="5"/>
                <c:pt idx="0">
                  <c:v>TOTAL NUMBER OF VILLAGES</c:v>
                </c:pt>
                <c:pt idx="1">
                  <c:v>NUMBER OF TRIGERRED VILLAGES</c:v>
                </c:pt>
                <c:pt idx="2">
                  <c:v>NUMBER OF ODF CLAIMED VILLAGES</c:v>
                </c:pt>
                <c:pt idx="3">
                  <c:v>NUMBER OF VILLAGES VERIFIED </c:v>
                </c:pt>
                <c:pt idx="4">
                  <c:v>NEMBER OF VILLAGES CERTIFIED</c:v>
                </c:pt>
              </c:strCache>
            </c:strRef>
          </c:cat>
          <c:val>
            <c:numRef>
              <c:f>Sheet1!$C$7:$C$11</c:f>
              <c:numCache>
                <c:formatCode>General</c:formatCode>
                <c:ptCount val="5"/>
                <c:pt idx="0">
                  <c:v>63492</c:v>
                </c:pt>
                <c:pt idx="1">
                  <c:v>9125</c:v>
                </c:pt>
                <c:pt idx="2">
                  <c:v>3958</c:v>
                </c:pt>
                <c:pt idx="3">
                  <c:v>2567</c:v>
                </c:pt>
                <c:pt idx="4">
                  <c:v>1231</c:v>
                </c:pt>
              </c:numCache>
            </c:numRef>
          </c:val>
        </c:ser>
        <c:ser>
          <c:idx val="1"/>
          <c:order val="1"/>
          <c:tx>
            <c:strRef>
              <c:f>Sheet1!$D$6</c:f>
              <c:strCache>
                <c:ptCount val="1"/>
                <c:pt idx="0">
                  <c:v>YR 2016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Sheet1!$B$7:$B$11</c:f>
              <c:strCache>
                <c:ptCount val="5"/>
                <c:pt idx="0">
                  <c:v>TOTAL NUMBER OF VILLAGES</c:v>
                </c:pt>
                <c:pt idx="1">
                  <c:v>NUMBER OF TRIGERRED VILLAGES</c:v>
                </c:pt>
                <c:pt idx="2">
                  <c:v>NUMBER OF ODF CLAIMED VILLAGES</c:v>
                </c:pt>
                <c:pt idx="3">
                  <c:v>NUMBER OF VILLAGES VERIFIED </c:v>
                </c:pt>
                <c:pt idx="4">
                  <c:v>NEMBER OF VILLAGES CERTIFIED</c:v>
                </c:pt>
              </c:strCache>
            </c:strRef>
          </c:cat>
          <c:val>
            <c:numRef>
              <c:f>Sheet1!$D$7:$D$11</c:f>
              <c:numCache>
                <c:formatCode>General</c:formatCode>
                <c:ptCount val="5"/>
                <c:pt idx="0">
                  <c:v>67335</c:v>
                </c:pt>
                <c:pt idx="1">
                  <c:v>19149</c:v>
                </c:pt>
                <c:pt idx="2">
                  <c:v>11970</c:v>
                </c:pt>
                <c:pt idx="3">
                  <c:v>8686</c:v>
                </c:pt>
                <c:pt idx="4">
                  <c:v>5384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3624576"/>
        <c:axId val="92906240"/>
      </c:barChart>
      <c:catAx>
        <c:axId val="736245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92906240"/>
        <c:crosses val="autoZero"/>
        <c:auto val="1"/>
        <c:lblAlgn val="ctr"/>
        <c:lblOffset val="100"/>
        <c:noMultiLvlLbl val="0"/>
      </c:catAx>
      <c:valAx>
        <c:axId val="929062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36245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Improved Sanitation Access in Rural Kenya</a:t>
            </a:r>
          </a:p>
        </c:rich>
      </c:tx>
      <c:layout>
        <c:manualLayout>
          <c:xMode val="edge"/>
          <c:yMode val="edge"/>
          <c:x val="0.2398224701079032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588617468066363E-2"/>
          <c:y val="0.12117364870809513"/>
          <c:w val="0.88100761530299632"/>
          <c:h val="0.63321668865705649"/>
        </c:manualLayout>
      </c:layout>
      <c:lineChart>
        <c:grouping val="standard"/>
        <c:varyColors val="0"/>
        <c:ser>
          <c:idx val="1"/>
          <c:order val="0"/>
          <c:tx>
            <c:strRef>
              <c:f>Kenya!$D$25</c:f>
              <c:strCache>
                <c:ptCount val="1"/>
                <c:pt idx="0">
                  <c:v>Improved 0.333333333333333</c:v>
                </c:pt>
              </c:strCache>
            </c:strRef>
          </c:tx>
          <c:marker>
            <c:symbol val="none"/>
          </c:marker>
          <c:cat>
            <c:numRef>
              <c:f>Kenya!$C$26:$C$49</c:f>
              <c:numCache>
                <c:formatCode>General</c:formatCode>
                <c:ptCount val="24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2015</c:v>
                </c:pt>
                <c:pt idx="6">
                  <c:v>2020</c:v>
                </c:pt>
                <c:pt idx="7">
                  <c:v>2025</c:v>
                </c:pt>
                <c:pt idx="8">
                  <c:v>2030</c:v>
                </c:pt>
                <c:pt idx="9">
                  <c:v>2035</c:v>
                </c:pt>
                <c:pt idx="10">
                  <c:v>2040</c:v>
                </c:pt>
                <c:pt idx="11">
                  <c:v>2045</c:v>
                </c:pt>
                <c:pt idx="12">
                  <c:v>2050</c:v>
                </c:pt>
                <c:pt idx="13">
                  <c:v>2055</c:v>
                </c:pt>
                <c:pt idx="14">
                  <c:v>2060</c:v>
                </c:pt>
                <c:pt idx="15">
                  <c:v>2065</c:v>
                </c:pt>
                <c:pt idx="16">
                  <c:v>2070</c:v>
                </c:pt>
                <c:pt idx="17">
                  <c:v>2075</c:v>
                </c:pt>
                <c:pt idx="18">
                  <c:v>2080</c:v>
                </c:pt>
                <c:pt idx="19">
                  <c:v>2085</c:v>
                </c:pt>
                <c:pt idx="20">
                  <c:v>2090</c:v>
                </c:pt>
                <c:pt idx="21">
                  <c:v>2095</c:v>
                </c:pt>
                <c:pt idx="22">
                  <c:v>2100</c:v>
                </c:pt>
                <c:pt idx="23">
                  <c:v>2105</c:v>
                </c:pt>
              </c:numCache>
            </c:numRef>
          </c:cat>
          <c:val>
            <c:numRef>
              <c:f>Kenya!$D$26:$D$49</c:f>
              <c:numCache>
                <c:formatCode>0%</c:formatCode>
                <c:ptCount val="24"/>
                <c:pt idx="0">
                  <c:v>0.25</c:v>
                </c:pt>
                <c:pt idx="1">
                  <c:v>0.27</c:v>
                </c:pt>
                <c:pt idx="2">
                  <c:v>0.28000000000000008</c:v>
                </c:pt>
                <c:pt idx="3">
                  <c:v>0.30000000000000016</c:v>
                </c:pt>
                <c:pt idx="4">
                  <c:v>0.32000000000000017</c:v>
                </c:pt>
                <c:pt idx="5">
                  <c:v>0.33500000000000024</c:v>
                </c:pt>
                <c:pt idx="6">
                  <c:v>0.35200000000000015</c:v>
                </c:pt>
                <c:pt idx="7">
                  <c:v>0.36900000000000022</c:v>
                </c:pt>
                <c:pt idx="8">
                  <c:v>0.38600000000000018</c:v>
                </c:pt>
                <c:pt idx="9">
                  <c:v>0.40300000000000002</c:v>
                </c:pt>
                <c:pt idx="10">
                  <c:v>0.42000000000000015</c:v>
                </c:pt>
                <c:pt idx="11">
                  <c:v>0.43700000000000017</c:v>
                </c:pt>
                <c:pt idx="12">
                  <c:v>0.45400000000000001</c:v>
                </c:pt>
                <c:pt idx="13">
                  <c:v>0.47100000000000014</c:v>
                </c:pt>
                <c:pt idx="14">
                  <c:v>0.48800000000000021</c:v>
                </c:pt>
                <c:pt idx="15">
                  <c:v>0.505</c:v>
                </c:pt>
                <c:pt idx="16">
                  <c:v>0.52200000000000002</c:v>
                </c:pt>
                <c:pt idx="17">
                  <c:v>0.53900000000000003</c:v>
                </c:pt>
                <c:pt idx="18">
                  <c:v>0.55600000000000005</c:v>
                </c:pt>
                <c:pt idx="19">
                  <c:v>0.57299999999999995</c:v>
                </c:pt>
                <c:pt idx="20">
                  <c:v>0.59</c:v>
                </c:pt>
                <c:pt idx="21">
                  <c:v>0.60700000000000032</c:v>
                </c:pt>
                <c:pt idx="22">
                  <c:v>0.62400000000000033</c:v>
                </c:pt>
                <c:pt idx="23">
                  <c:v>0.64100000000000035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Kenya!$F$25</c:f>
              <c:strCache>
                <c:ptCount val="1"/>
                <c:pt idx="0">
                  <c:v>Improved (2%)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Kenya!$C$26:$C$40</c:f>
              <c:numCache>
                <c:formatCode>General</c:formatCode>
                <c:ptCount val="1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2015</c:v>
                </c:pt>
                <c:pt idx="6">
                  <c:v>2020</c:v>
                </c:pt>
                <c:pt idx="7">
                  <c:v>2025</c:v>
                </c:pt>
                <c:pt idx="8">
                  <c:v>2030</c:v>
                </c:pt>
                <c:pt idx="9">
                  <c:v>2035</c:v>
                </c:pt>
                <c:pt idx="10">
                  <c:v>2040</c:v>
                </c:pt>
                <c:pt idx="11">
                  <c:v>2045</c:v>
                </c:pt>
                <c:pt idx="12">
                  <c:v>2050</c:v>
                </c:pt>
                <c:pt idx="13">
                  <c:v>2055</c:v>
                </c:pt>
                <c:pt idx="14">
                  <c:v>2060</c:v>
                </c:pt>
              </c:numCache>
            </c:numRef>
          </c:cat>
          <c:val>
            <c:numRef>
              <c:f>Kenya!$F$26:$F$40</c:f>
              <c:numCache>
                <c:formatCode>General</c:formatCode>
                <c:ptCount val="15"/>
                <c:pt idx="4" formatCode="0%">
                  <c:v>0.32000000000000017</c:v>
                </c:pt>
                <c:pt idx="5" formatCode="0%">
                  <c:v>0.42000000000000021</c:v>
                </c:pt>
                <c:pt idx="6" formatCode="0%">
                  <c:v>0.52</c:v>
                </c:pt>
                <c:pt idx="7" formatCode="0%">
                  <c:v>0.62000000000000033</c:v>
                </c:pt>
                <c:pt idx="8" formatCode="0%">
                  <c:v>0.72000000000000031</c:v>
                </c:pt>
                <c:pt idx="9" formatCode="0%">
                  <c:v>0.82000000000000028</c:v>
                </c:pt>
                <c:pt idx="10" formatCode="0%">
                  <c:v>0.91999999999999993</c:v>
                </c:pt>
                <c:pt idx="11" formatCode="0%">
                  <c:v>1.02</c:v>
                </c:pt>
                <c:pt idx="12" formatCode="0%">
                  <c:v>1.1200000000000001</c:v>
                </c:pt>
                <c:pt idx="13" formatCode="0%">
                  <c:v>1.2200000000000002</c:v>
                </c:pt>
                <c:pt idx="14" formatCode="0%">
                  <c:v>1.3200000000000003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Kenya!$G$25</c:f>
              <c:strCache>
                <c:ptCount val="1"/>
                <c:pt idx="0">
                  <c:v>Improved (3%)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Kenya!$C$26:$C$40</c:f>
              <c:numCache>
                <c:formatCode>General</c:formatCode>
                <c:ptCount val="15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2015</c:v>
                </c:pt>
                <c:pt idx="6">
                  <c:v>2020</c:v>
                </c:pt>
                <c:pt idx="7">
                  <c:v>2025</c:v>
                </c:pt>
                <c:pt idx="8">
                  <c:v>2030</c:v>
                </c:pt>
                <c:pt idx="9">
                  <c:v>2035</c:v>
                </c:pt>
                <c:pt idx="10">
                  <c:v>2040</c:v>
                </c:pt>
                <c:pt idx="11">
                  <c:v>2045</c:v>
                </c:pt>
                <c:pt idx="12">
                  <c:v>2050</c:v>
                </c:pt>
                <c:pt idx="13">
                  <c:v>2055</c:v>
                </c:pt>
                <c:pt idx="14">
                  <c:v>2060</c:v>
                </c:pt>
              </c:numCache>
            </c:numRef>
          </c:cat>
          <c:val>
            <c:numRef>
              <c:f>Kenya!$G$26:$G$37</c:f>
              <c:numCache>
                <c:formatCode>General</c:formatCode>
                <c:ptCount val="12"/>
                <c:pt idx="4" formatCode="0%">
                  <c:v>0.32000000000000017</c:v>
                </c:pt>
                <c:pt idx="5" formatCode="0%">
                  <c:v>0.47000000000000008</c:v>
                </c:pt>
                <c:pt idx="6" formatCode="0%">
                  <c:v>0.62000000000000033</c:v>
                </c:pt>
                <c:pt idx="7" formatCode="0%">
                  <c:v>0.77000000000000035</c:v>
                </c:pt>
                <c:pt idx="8" formatCode="0%">
                  <c:v>0.92</c:v>
                </c:pt>
                <c:pt idx="9" formatCode="0%">
                  <c:v>1.07</c:v>
                </c:pt>
                <c:pt idx="10" formatCode="0%">
                  <c:v>1.22</c:v>
                </c:pt>
                <c:pt idx="11" formatCode="0%">
                  <c:v>1.3699999999999992</c:v>
                </c:pt>
              </c:numCache>
            </c:numRef>
          </c:val>
          <c:smooth val="0"/>
        </c:ser>
        <c:ser>
          <c:idx val="0"/>
          <c:order val="3"/>
          <c:tx>
            <c:strRef>
              <c:f>Kenya!$E$25</c:f>
              <c:strCache>
                <c:ptCount val="1"/>
                <c:pt idx="0">
                  <c:v>Improved (1%)</c:v>
                </c:pt>
              </c:strCache>
            </c:strRef>
          </c:tx>
          <c:marker>
            <c:symbol val="none"/>
          </c:marker>
          <c:val>
            <c:numRef>
              <c:f>Kenya!$E$26:$E$49</c:f>
              <c:numCache>
                <c:formatCode>General</c:formatCode>
                <c:ptCount val="24"/>
                <c:pt idx="4" formatCode="0%">
                  <c:v>0.32000000000000017</c:v>
                </c:pt>
                <c:pt idx="5" formatCode="0%">
                  <c:v>0.37000000000000016</c:v>
                </c:pt>
                <c:pt idx="6" formatCode="0%">
                  <c:v>0.42000000000000015</c:v>
                </c:pt>
                <c:pt idx="7" formatCode="0%">
                  <c:v>0.47000000000000008</c:v>
                </c:pt>
                <c:pt idx="8" formatCode="0%">
                  <c:v>0.52</c:v>
                </c:pt>
                <c:pt idx="9" formatCode="0%">
                  <c:v>0.5700000000000004</c:v>
                </c:pt>
                <c:pt idx="10" formatCode="0%">
                  <c:v>0.62000000000000044</c:v>
                </c:pt>
                <c:pt idx="11" formatCode="0%">
                  <c:v>0.67000000000000071</c:v>
                </c:pt>
                <c:pt idx="12" formatCode="0%">
                  <c:v>0.72000000000000053</c:v>
                </c:pt>
                <c:pt idx="13" formatCode="0%">
                  <c:v>0.77000000000000068</c:v>
                </c:pt>
                <c:pt idx="14" formatCode="0%">
                  <c:v>0.82000000000000062</c:v>
                </c:pt>
                <c:pt idx="15" formatCode="0%">
                  <c:v>0.87000000000000066</c:v>
                </c:pt>
                <c:pt idx="16" formatCode="0%">
                  <c:v>0.9200000000000006</c:v>
                </c:pt>
                <c:pt idx="17" formatCode="0%">
                  <c:v>0.97000000000000064</c:v>
                </c:pt>
                <c:pt idx="18" formatCode="0%">
                  <c:v>1.0200000000000005</c:v>
                </c:pt>
                <c:pt idx="19" formatCode="0%">
                  <c:v>1.0700000000000005</c:v>
                </c:pt>
                <c:pt idx="20" formatCode="0%">
                  <c:v>1.1200000000000012</c:v>
                </c:pt>
                <c:pt idx="21" formatCode="0%">
                  <c:v>1.1700000000000013</c:v>
                </c:pt>
                <c:pt idx="22" formatCode="0%">
                  <c:v>1.2200000000000006</c:v>
                </c:pt>
                <c:pt idx="23" formatCode="0%">
                  <c:v>1.2700000000000007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927104"/>
        <c:axId val="92928640"/>
      </c:lineChart>
      <c:catAx>
        <c:axId val="9292710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92928640"/>
        <c:crosses val="autoZero"/>
        <c:auto val="1"/>
        <c:lblAlgn val="ctr"/>
        <c:lblOffset val="100"/>
        <c:noMultiLvlLbl val="0"/>
      </c:catAx>
      <c:valAx>
        <c:axId val="929286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92927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0.0965</cdr:x>
      <cdr:y>0.35148</cdr:y>
    </cdr:from>
    <cdr:to>
      <cdr:x>0.97753</cdr:x>
      <cdr:y>0.35148</cdr:y>
    </cdr:to>
    <cdr:sp macro="" textlink="">
      <cdr:nvSpPr>
        <cdr:cNvPr id="20" name="Straight Connector 19"/>
        <cdr:cNvSpPr/>
      </cdr:nvSpPr>
      <cdr:spPr>
        <a:xfrm xmlns:a="http://schemas.openxmlformats.org/drawingml/2006/main">
          <a:off x="553572" y="1671359"/>
          <a:ext cx="5053853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sysDot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0.52716</cdr:x>
      <cdr:y>0.54256</cdr:y>
    </cdr:from>
    <cdr:to>
      <cdr:x>0.67593</cdr:x>
      <cdr:y>0.61522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38316" y="3158439"/>
          <a:ext cx="1224283" cy="422961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>
              <a:latin typeface="Arial" pitchFamily="34" charset="0"/>
              <a:cs typeface="Arial" pitchFamily="34" charset="0"/>
            </a:rPr>
            <a:t>Current Trend </a:t>
          </a:r>
          <a:r>
            <a:rPr lang="en-US" sz="1100" b="1" dirty="0" smtClean="0">
              <a:latin typeface="Arial" pitchFamily="34" charset="0"/>
              <a:cs typeface="Arial" pitchFamily="34" charset="0"/>
            </a:rPr>
            <a:t> </a:t>
          </a:r>
          <a:endParaRPr lang="en-US" sz="11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0.10185</cdr:x>
      <cdr:y>0.15708</cdr:y>
    </cdr:from>
    <cdr:to>
      <cdr:x>0.3543</cdr:x>
      <cdr:y>0.25852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38200" y="914400"/>
          <a:ext cx="2077562" cy="590519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>
              <a:latin typeface="Arial" pitchFamily="34" charset="0"/>
              <a:cs typeface="Arial" pitchFamily="34" charset="0"/>
            </a:rPr>
            <a:t>Accelerated Trend </a:t>
          </a:r>
          <a:r>
            <a:rPr lang="en-US" b="1" dirty="0" smtClean="0">
              <a:latin typeface="Arial" pitchFamily="34" charset="0"/>
              <a:cs typeface="Arial" pitchFamily="34" charset="0"/>
            </a:rPr>
            <a:t>by</a:t>
          </a:r>
          <a:r>
            <a:rPr lang="en-US" sz="11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100" b="1" dirty="0">
              <a:latin typeface="Arial" pitchFamily="34" charset="0"/>
              <a:cs typeface="Arial" pitchFamily="34" charset="0"/>
            </a:rPr>
            <a:t>3.0% per year</a:t>
          </a:r>
        </a:p>
      </cdr:txBody>
    </cdr:sp>
  </cdr:relSizeAnchor>
  <cdr:relSizeAnchor xmlns:cdr="http://schemas.openxmlformats.org/drawingml/2006/chartDrawing">
    <cdr:from>
      <cdr:x>0.55707</cdr:x>
      <cdr:y>0.13901</cdr:y>
    </cdr:from>
    <cdr:to>
      <cdr:x>0.79396</cdr:x>
      <cdr:y>0.22253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584463" y="809228"/>
          <a:ext cx="1949510" cy="486172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>
              <a:latin typeface="Arial" pitchFamily="34" charset="0"/>
              <a:cs typeface="Arial" pitchFamily="34" charset="0"/>
            </a:rPr>
            <a:t>Accelerated Trend </a:t>
          </a:r>
          <a:r>
            <a:rPr lang="en-US" b="1" dirty="0" smtClean="0">
              <a:latin typeface="Arial" pitchFamily="34" charset="0"/>
              <a:cs typeface="Arial" pitchFamily="34" charset="0"/>
            </a:rPr>
            <a:t>by</a:t>
          </a:r>
          <a:r>
            <a:rPr lang="en-US" sz="11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100" b="1" dirty="0">
              <a:latin typeface="Arial" pitchFamily="34" charset="0"/>
              <a:cs typeface="Arial" pitchFamily="34" charset="0"/>
            </a:rPr>
            <a:t>2.0% per year</a:t>
          </a:r>
        </a:p>
      </cdr:txBody>
    </cdr:sp>
  </cdr:relSizeAnchor>
  <cdr:relSizeAnchor xmlns:cdr="http://schemas.openxmlformats.org/drawingml/2006/chartDrawing">
    <cdr:from>
      <cdr:x>0.4579</cdr:x>
      <cdr:y>0.20732</cdr:y>
    </cdr:from>
    <cdr:to>
      <cdr:x>0.55948</cdr:x>
      <cdr:y>0.21693</cdr:y>
    </cdr:to>
    <cdr:sp macro="" textlink="">
      <cdr:nvSpPr>
        <cdr:cNvPr id="5" name="Straight Arrow Connector 4"/>
        <cdr:cNvSpPr/>
      </cdr:nvSpPr>
      <cdr:spPr>
        <a:xfrm xmlns:a="http://schemas.openxmlformats.org/drawingml/2006/main" rot="10800000" flipV="1">
          <a:off x="2626648" y="985830"/>
          <a:ext cx="582718" cy="4571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0.3562</cdr:x>
      <cdr:y>0.19579</cdr:y>
    </cdr:from>
    <cdr:to>
      <cdr:x>0.38953</cdr:x>
      <cdr:y>0.20709</cdr:y>
    </cdr:to>
    <cdr:sp macro="" textlink="">
      <cdr:nvSpPr>
        <cdr:cNvPr id="6" name="Straight Arrow Connector 5"/>
        <cdr:cNvSpPr/>
      </cdr:nvSpPr>
      <cdr:spPr>
        <a:xfrm xmlns:a="http://schemas.openxmlformats.org/drawingml/2006/main" rot="10800000" flipH="1" flipV="1">
          <a:off x="2043267" y="891532"/>
          <a:ext cx="191187" cy="5144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0.45009</cdr:x>
      <cdr:y>0.50978</cdr:y>
    </cdr:from>
    <cdr:to>
      <cdr:x>0.52823</cdr:x>
      <cdr:y>0.60576</cdr:y>
    </cdr:to>
    <cdr:sp macro="" textlink="">
      <cdr:nvSpPr>
        <cdr:cNvPr id="7" name="Straight Arrow Connector 6"/>
        <cdr:cNvSpPr/>
      </cdr:nvSpPr>
      <cdr:spPr>
        <a:xfrm xmlns:a="http://schemas.openxmlformats.org/drawingml/2006/main" rot="10800000">
          <a:off x="2581836" y="2321299"/>
          <a:ext cx="448236" cy="43702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0.6416</cdr:x>
      <cdr:y>0.31909</cdr:y>
    </cdr:from>
    <cdr:to>
      <cdr:x>0.86647</cdr:x>
      <cdr:y>0.44824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680408" y="1452960"/>
          <a:ext cx="1289920" cy="588086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>
              <a:latin typeface="Arial" pitchFamily="34" charset="0"/>
              <a:cs typeface="Arial" pitchFamily="34" charset="0"/>
            </a:rPr>
            <a:t>Accelerated Trend </a:t>
          </a:r>
          <a:r>
            <a:rPr lang="en-US" b="1" dirty="0" smtClean="0">
              <a:latin typeface="Arial" pitchFamily="34" charset="0"/>
              <a:cs typeface="Arial" pitchFamily="34" charset="0"/>
            </a:rPr>
            <a:t>by</a:t>
          </a:r>
          <a:r>
            <a:rPr lang="en-US" sz="1100" b="1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100" b="1" dirty="0">
              <a:latin typeface="Arial" pitchFamily="34" charset="0"/>
              <a:cs typeface="Arial" pitchFamily="34" charset="0"/>
            </a:rPr>
            <a:t>1.0% per year</a:t>
          </a:r>
        </a:p>
      </cdr:txBody>
    </cdr:sp>
  </cdr:relSizeAnchor>
  <cdr:relSizeAnchor xmlns:cdr="http://schemas.openxmlformats.org/drawingml/2006/chartDrawing">
    <cdr:from>
      <cdr:x>0.55175</cdr:x>
      <cdr:y>0.30944</cdr:y>
    </cdr:from>
    <cdr:to>
      <cdr:x>0.63686</cdr:x>
      <cdr:y>0.377</cdr:y>
    </cdr:to>
    <cdr:sp macro="" textlink="">
      <cdr:nvSpPr>
        <cdr:cNvPr id="12" name="Straight Arrow Connector 11"/>
        <cdr:cNvSpPr/>
      </cdr:nvSpPr>
      <cdr:spPr>
        <a:xfrm xmlns:a="http://schemas.openxmlformats.org/drawingml/2006/main" rot="10800000">
          <a:off x="3165003" y="1409019"/>
          <a:ext cx="488215" cy="30763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0.00426</cdr:x>
      <cdr:y>0.0057</cdr:y>
    </cdr:to>
    <cdr:pic>
      <cdr:nvPicPr>
        <cdr:cNvPr id="1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0.28865</cdr:x>
      <cdr:y>0.34179</cdr:y>
    </cdr:from>
    <cdr:to>
      <cdr:x>0.29863</cdr:x>
      <cdr:y>0.35867</cdr:y>
    </cdr:to>
    <cdr:sp macro="" textlink="">
      <cdr:nvSpPr>
        <cdr:cNvPr id="15" name="Oval 14"/>
        <cdr:cNvSpPr/>
      </cdr:nvSpPr>
      <cdr:spPr>
        <a:xfrm xmlns:a="http://schemas.openxmlformats.org/drawingml/2006/main">
          <a:off x="1655778" y="1556348"/>
          <a:ext cx="57249" cy="7686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0.12841</cdr:x>
      <cdr:y>0.4163</cdr:y>
    </cdr:from>
    <cdr:to>
      <cdr:x>0.25486</cdr:x>
      <cdr:y>0.54921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736617" y="1895646"/>
          <a:ext cx="725355" cy="605207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>
              <a:latin typeface="Arial" pitchFamily="34" charset="0"/>
              <a:cs typeface="Arial" pitchFamily="34" charset="0"/>
            </a:rPr>
            <a:t>MDG Target (63%)</a:t>
          </a:r>
        </a:p>
      </cdr:txBody>
    </cdr:sp>
  </cdr:relSizeAnchor>
  <cdr:relSizeAnchor xmlns:cdr="http://schemas.openxmlformats.org/drawingml/2006/chartDrawing">
    <cdr:from>
      <cdr:x>0.25153</cdr:x>
      <cdr:y>0.37197</cdr:y>
    </cdr:from>
    <cdr:to>
      <cdr:x>0.28795</cdr:x>
      <cdr:y>0.46482</cdr:y>
    </cdr:to>
    <cdr:sp macro="" textlink="">
      <cdr:nvSpPr>
        <cdr:cNvPr id="17" name="Straight Arrow Connector 16"/>
        <cdr:cNvSpPr/>
      </cdr:nvSpPr>
      <cdr:spPr>
        <a:xfrm xmlns:a="http://schemas.openxmlformats.org/drawingml/2006/main" rot="10800000" flipH="1">
          <a:off x="1442871" y="1693771"/>
          <a:ext cx="208878" cy="422811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50C8F-0C4C-49E3-A535-8784E3B36E26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7D03F-FD2C-4BD3-94DE-7A344753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want to show you</a:t>
            </a:r>
            <a:r>
              <a:rPr lang="en-US" baseline="0" dirty="0" smtClean="0"/>
              <a:t> what we want to do in Kenya to accelerate the trend</a:t>
            </a:r>
          </a:p>
          <a:p>
            <a:endParaRPr lang="en-US" baseline="0" dirty="0" smtClean="0"/>
          </a:p>
          <a:p>
            <a:r>
              <a:rPr lang="en-US" baseline="0" dirty="0" smtClean="0"/>
              <a:t>Walk them through the current trend line, and then what happens if you accelerate by 1 2 or 3 percent more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If we were to accelerate the trend by an additional 3% then we could achieve universal access in Kenya by vision 2030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BF989-5EA4-354C-88BC-97063FA845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2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1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1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4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7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0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0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9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1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1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6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09097-D722-4C4B-A484-B541036911C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FF94B-311F-4680-AB48-250B2C988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6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enis.muriithi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Not yet an Open Defecation Free County! Outcomes of Community Led Total Sanitation in </a:t>
            </a:r>
            <a:r>
              <a:rPr lang="en-US" b="1" dirty="0" err="1" smtClean="0"/>
              <a:t>Nyeri</a:t>
            </a:r>
            <a:r>
              <a:rPr lang="en-US" b="1" dirty="0" smtClean="0"/>
              <a:t>   county-Kenya, 2012-2018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By  </a:t>
            </a:r>
            <a:r>
              <a:rPr lang="en-US" dirty="0"/>
              <a:t>D. </a:t>
            </a:r>
            <a:r>
              <a:rPr lang="en-US" dirty="0" err="1" smtClean="0"/>
              <a:t>Mwaniki</a:t>
            </a:r>
            <a:r>
              <a:rPr lang="en-US" dirty="0" smtClean="0"/>
              <a:t>: County </a:t>
            </a:r>
            <a:r>
              <a:rPr lang="en-US" dirty="0"/>
              <a:t>Department of Health –</a:t>
            </a:r>
            <a:r>
              <a:rPr lang="en-US" dirty="0" err="1" smtClean="0"/>
              <a:t>Nyeri</a:t>
            </a:r>
            <a:r>
              <a:rPr lang="en-US" dirty="0" smtClean="0"/>
              <a:t>)</a:t>
            </a:r>
          </a:p>
          <a:p>
            <a:r>
              <a:rPr lang="en-US" dirty="0" smtClean="0"/>
              <a:t>Cert</a:t>
            </a:r>
            <a:r>
              <a:rPr lang="en-US" dirty="0"/>
              <a:t>, EHS, BSc. HSM, MSc. </a:t>
            </a:r>
            <a:r>
              <a:rPr lang="en-US" dirty="0" smtClean="0"/>
              <a:t>HSM</a:t>
            </a:r>
            <a:r>
              <a:rPr lang="en-US" b="1" dirty="0" smtClean="0"/>
              <a:t> </a:t>
            </a:r>
            <a:r>
              <a:rPr lang="en-US" b="1" u="sng" dirty="0">
                <a:hlinkClick r:id="rId2"/>
              </a:rPr>
              <a:t>denis.muriithi@gmail.com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1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297"/>
            <a:ext cx="7772400" cy="1143000"/>
          </a:xfrm>
        </p:spPr>
        <p:txBody>
          <a:bodyPr/>
          <a:lstStyle/>
          <a:p>
            <a:r>
              <a:rPr lang="en-US" dirty="0" smtClean="0"/>
              <a:t>Kenya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313118"/>
              </p:ext>
            </p:extLst>
          </p:nvPr>
        </p:nvGraphicFramePr>
        <p:xfrm>
          <a:off x="457200" y="990600"/>
          <a:ext cx="8229600" cy="5821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3936124" y="1676400"/>
            <a:ext cx="0" cy="373380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53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big question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If improved sanitation has all these documented evidenced based benefits, why then does both the NATIONAL and COUNTY governments invest in this strategic thematic area?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Can minimize facility workloads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Safe on health investments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Have a healthier communities</a:t>
            </a:r>
            <a:endParaRPr lang="en-US" sz="4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009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conclusions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The County is not on track in its roadmap to ODF certifications. </a:t>
            </a:r>
            <a:endParaRPr lang="en-US" sz="44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There is need for the county to invest in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this key intervention area to ensure </a:t>
            </a:r>
            <a:r>
              <a:rPr lang="en-US" sz="4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Nyeri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County attains total ODF status, in line with the sustainable development goals and the Universal Health Coverage initiative.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5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0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Community Led Total Sanitation (CLTS) is a high impact ,</a:t>
            </a:r>
            <a:r>
              <a:rPr lang="en-US" sz="40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 cost-effective sanitation </a:t>
            </a:r>
            <a:r>
              <a:rPr lang="en-US" sz="40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intervention introduced in </a:t>
            </a:r>
            <a:r>
              <a:rPr lang="en-US" sz="40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Nyeri</a:t>
            </a:r>
            <a:r>
              <a:rPr lang="en-US" sz="40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 County in </a:t>
            </a:r>
            <a:r>
              <a:rPr lang="en-US" sz="40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2012</a:t>
            </a:r>
            <a:endParaRPr lang="en-US" sz="40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en-US" sz="40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involves </a:t>
            </a:r>
            <a:r>
              <a:rPr lang="en-US" sz="40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inculcating concepts </a:t>
            </a:r>
            <a:r>
              <a:rPr lang="en-US" sz="40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of positive behavior change towards diarrheal diseases prevention and control, such as ideal hand washing practices and use of latrines by all.</a:t>
            </a:r>
          </a:p>
        </p:txBody>
      </p:sp>
    </p:spTree>
    <p:extLst>
      <p:ext uri="{BB962C8B-B14F-4D97-AF65-F5344CB8AC3E}">
        <p14:creationId xmlns:p14="http://schemas.microsoft.com/office/powerpoint/2010/main" val="247503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b="1" dirty="0" smtClean="0"/>
          </a:p>
          <a:p>
            <a:pPr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en-US" b="1" u="sng" dirty="0" smtClean="0">
                <a:solidFill>
                  <a:srgbClr val="FF0000"/>
                </a:solidFill>
              </a:rPr>
              <a:t>NATIONALY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b="1" dirty="0" smtClean="0"/>
              <a:t>More </a:t>
            </a:r>
            <a:r>
              <a:rPr lang="en-US" b="1" dirty="0"/>
              <a:t>than 75% of the national disease </a:t>
            </a:r>
            <a:r>
              <a:rPr lang="en-US" b="1" dirty="0" smtClean="0"/>
              <a:t>burden are </a:t>
            </a:r>
            <a:r>
              <a:rPr lang="en-US" b="1" dirty="0"/>
              <a:t>water, sanitation and hygiene related.</a:t>
            </a:r>
          </a:p>
          <a:p>
            <a:pPr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b="1" dirty="0"/>
              <a:t>Under 5 diarrhea prevalence is 17% nationally, and higher amongst poorer households </a:t>
            </a:r>
            <a:endParaRPr lang="en-US" b="1" dirty="0" smtClean="0"/>
          </a:p>
          <a:p>
            <a:pPr>
              <a:spcAft>
                <a:spcPts val="900"/>
              </a:spcAft>
              <a:buFont typeface="Wingdings" panose="05000000000000000000" pitchFamily="2" charset="2"/>
              <a:buChar char="q"/>
            </a:pPr>
            <a:r>
              <a:rPr lang="en-US" b="1" u="sng" dirty="0" smtClean="0">
                <a:solidFill>
                  <a:srgbClr val="FF0000"/>
                </a:solidFill>
              </a:rPr>
              <a:t>IN NYERI COUNTY</a:t>
            </a:r>
            <a:endParaRPr lang="en-US" b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 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Diarrheal diseases are ranked the number 6 cause of morbidity and 7 in mortality causes</a:t>
            </a:r>
            <a:r>
              <a:rPr lang="en-US" sz="4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10.3</a:t>
            </a:r>
            <a:r>
              <a:rPr lang="en-US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% of all illnesses among &lt; 5 year olds are diarrheal </a:t>
            </a:r>
            <a:r>
              <a:rPr lang="en-US" sz="4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related.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83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poor sanitation linked to stunting/loss of economic gains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Sanitation is key to attaining Universal Health Coverage and Health related sustainable development goals. 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(6,1,2)</a:t>
            </a:r>
            <a:endParaRPr lang="en-GB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Stunted </a:t>
            </a:r>
            <a:r>
              <a:rPr lang="en-GB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children suffer higher mortality from infectious diseases such as diarrhoea, pneumonia and measles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GB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 </a:t>
            </a:r>
            <a:r>
              <a:rPr lang="en-GB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more likely to have poorer cognitive and educational outcomes.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Adults who are stunted are more likely to earn less. </a:t>
            </a:r>
            <a:endParaRPr lang="en-GB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Annually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Kenya loses 27 billion Shillings </a:t>
            </a:r>
            <a:endParaRPr lang="en-GB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1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We 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retrospectively reviewed 7-year annual reports, using prospectively collected data from the eight sub counties in </a:t>
            </a:r>
            <a:r>
              <a:rPr lang="en-US" sz="36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Nyeri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 County</a:t>
            </a: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We  specifically assessed 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whether the introduction of CLTS led to eradication of open defecation and with what success in all the eight sub counties of </a:t>
            </a:r>
            <a:r>
              <a:rPr lang="en-US" sz="3600" b="1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Nyeri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 from </a:t>
            </a: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2012-2018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We 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then, analyzed the trends and progress of achieving ODF status.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600" b="1" dirty="0" smtClean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sz="36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8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738951"/>
              </p:ext>
            </p:extLst>
          </p:nvPr>
        </p:nvGraphicFramePr>
        <p:xfrm>
          <a:off x="1295400" y="1524000"/>
          <a:ext cx="6781799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2795"/>
                <a:gridCol w="790360"/>
                <a:gridCol w="790360"/>
                <a:gridCol w="790360"/>
                <a:gridCol w="790360"/>
                <a:gridCol w="790360"/>
                <a:gridCol w="672798"/>
                <a:gridCol w="672798"/>
                <a:gridCol w="561608"/>
              </a:tblGrid>
              <a:tr h="37519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7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Triggered villages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293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31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191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440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72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24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1051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227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ODF claimed villages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905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227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Verified by SPHO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198</a:t>
                      </a:r>
                      <a:endParaRPr lang="en-US" sz="110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740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7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Certified villages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US" sz="11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96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Results: Out of the 1443villages, 11O7 (76.7%) of them were triggered, 905 (81.2 % were claimed ODF, 740 (82%) were verified, while only 6 (0.81%) were certified by third party certifiers. Implementation speed varied across the years. From 2015 to 2018, there was a marked decline in target achievement. 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7788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National CLTS Progress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521836"/>
              </p:ext>
            </p:extLst>
          </p:nvPr>
        </p:nvGraphicFramePr>
        <p:xfrm>
          <a:off x="-15027" y="1524000"/>
          <a:ext cx="900868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5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???  Are we on track or is all lost?</a:t>
            </a:r>
            <a:endParaRPr lang="en-US" sz="5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400" u="sng" dirty="0">
                <a:solidFill>
                  <a:srgbClr val="FF000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Universal Access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If </a:t>
            </a:r>
            <a: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Kenya continues at the current rate of access (o.75%)  to sanitation it will take more than 200 years to achieve the vision of universal </a:t>
            </a:r>
            <a:r>
              <a:rPr lang="en-US" sz="4400" b="1" dirty="0" err="1" smtClean="0">
                <a:latin typeface="AngsanaUPC" panose="02020603050405020304" pitchFamily="18" charset="-34"/>
                <a:cs typeface="AngsanaUPC" panose="02020603050405020304" pitchFamily="18" charset="-34"/>
              </a:rPr>
              <a:t>acces</a:t>
            </a:r>
            <a:endParaRPr lang="en-US" sz="4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If we were to accelerate the trend by an additional 3% then we could achieve universal access in Kenya by vision 2030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5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665</Words>
  <Application>Microsoft Office PowerPoint</Application>
  <PresentationFormat>On-screen Show (4:3)</PresentationFormat>
  <Paragraphs>103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Not yet an Open Defecation Free County! Outcomes of Community Led Total Sanitation in Nyeri   county-Kenya, 2012-2018 </vt:lpstr>
      <vt:lpstr>introduction</vt:lpstr>
      <vt:lpstr>Cont…d</vt:lpstr>
      <vt:lpstr> poor sanitation linked to stunting/loss of economic gains</vt:lpstr>
      <vt:lpstr>Methods</vt:lpstr>
      <vt:lpstr>results</vt:lpstr>
      <vt:lpstr>Analysis of results</vt:lpstr>
      <vt:lpstr>National CLTS Progress</vt:lpstr>
      <vt:lpstr>???  Are we on track or is all lost?</vt:lpstr>
      <vt:lpstr>Kenya</vt:lpstr>
      <vt:lpstr>The big question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yet an Open Defecation Free County! Outcomes of Community Led Total Sanitation in Nyeri   county-Kenya, 2012-2018</dc:title>
  <dc:creator>Denis Pc</dc:creator>
  <cp:lastModifiedBy>Denis Pc</cp:lastModifiedBy>
  <cp:revision>25</cp:revision>
  <dcterms:created xsi:type="dcterms:W3CDTF">2018-11-26T06:24:58Z</dcterms:created>
  <dcterms:modified xsi:type="dcterms:W3CDTF">2018-11-27T13:55:16Z</dcterms:modified>
</cp:coreProperties>
</file>