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62" r:id="rId6"/>
    <p:sldId id="263" r:id="rId7"/>
    <p:sldId id="264" r:id="rId8"/>
    <p:sldId id="265" r:id="rId9"/>
    <p:sldId id="266" r:id="rId10"/>
    <p:sldId id="267" r:id="rId11"/>
    <p:sldId id="268" r:id="rId12"/>
    <p:sldId id="269" r:id="rId13"/>
    <p:sldId id="272" r:id="rId14"/>
    <p:sldId id="276" r:id="rId15"/>
    <p:sldId id="274" r:id="rId16"/>
    <p:sldId id="286" r:id="rId17"/>
    <p:sldId id="275" r:id="rId18"/>
    <p:sldId id="278" r:id="rId19"/>
    <p:sldId id="279" r:id="rId20"/>
    <p:sldId id="280" r:id="rId21"/>
    <p:sldId id="281" r:id="rId22"/>
    <p:sldId id="283" r:id="rId23"/>
    <p:sldId id="284" r:id="rId24"/>
    <p:sldId id="287" r:id="rId25"/>
    <p:sldId id="288" r:id="rId26"/>
    <p:sldId id="271" r:id="rId27"/>
    <p:sldId id="285"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11/29/2018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11/29/2018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smtClean="0">
                <a:latin typeface="Times New Roman" pitchFamily="18" charset="0"/>
                <a:cs typeface="Times New Roman" pitchFamily="18" charset="0"/>
              </a:rPr>
              <a:t>AIC KIJABE-NAIVASHA MEDICAL CENTER</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3611607"/>
            <a:ext cx="7924800" cy="1209006"/>
          </a:xfrm>
        </p:spPr>
        <p:txBody>
          <a:bodyPr>
            <a:normAutofit fontScale="25000" lnSpcReduction="20000"/>
          </a:bodyPr>
          <a:lstStyle/>
          <a:p>
            <a:pPr algn="ctr"/>
            <a:r>
              <a:rPr lang="en-US" sz="9600" b="1" dirty="0" smtClean="0">
                <a:latin typeface="Times New Roman" pitchFamily="18" charset="0"/>
                <a:cs typeface="Times New Roman" pitchFamily="18" charset="0"/>
              </a:rPr>
              <a:t>IPC -a pillar for quality of care in universal health coverage</a:t>
            </a:r>
          </a:p>
          <a:p>
            <a:endParaRPr lang="en-US" sz="9600" b="1" u="sng" dirty="0" smtClean="0">
              <a:latin typeface="Times New Roman" pitchFamily="18" charset="0"/>
              <a:cs typeface="Times New Roman" pitchFamily="18" charset="0"/>
            </a:endParaRPr>
          </a:p>
          <a:p>
            <a:pPr algn="ctr"/>
            <a:r>
              <a:rPr lang="en-US" sz="9600" dirty="0" smtClean="0">
                <a:latin typeface="Times New Roman" pitchFamily="18" charset="0"/>
                <a:cs typeface="Times New Roman" pitchFamily="18" charset="0"/>
              </a:rPr>
              <a:t>Mary </a:t>
            </a:r>
            <a:r>
              <a:rPr lang="en-US" sz="9600" dirty="0">
                <a:latin typeface="Times New Roman" pitchFamily="18" charset="0"/>
                <a:cs typeface="Times New Roman" pitchFamily="18" charset="0"/>
              </a:rPr>
              <a:t>Njeri Njuguna </a:t>
            </a:r>
            <a:endParaRPr lang="en-US" sz="9600" dirty="0" smtClean="0">
              <a:latin typeface="Times New Roman" pitchFamily="18" charset="0"/>
              <a:cs typeface="Times New Roman" pitchFamily="18" charset="0"/>
            </a:endParaRPr>
          </a:p>
          <a:p>
            <a:pPr algn="ctr"/>
            <a:r>
              <a:rPr lang="en-US" sz="9600" dirty="0" smtClean="0">
                <a:latin typeface="Times New Roman" pitchFamily="18" charset="0"/>
                <a:cs typeface="Times New Roman" pitchFamily="18" charset="0"/>
              </a:rPr>
              <a:t>29</a:t>
            </a:r>
            <a:r>
              <a:rPr lang="en-US" sz="9600" baseline="30000" dirty="0" smtClean="0">
                <a:latin typeface="Times New Roman" pitchFamily="18" charset="0"/>
                <a:cs typeface="Times New Roman" pitchFamily="18" charset="0"/>
              </a:rPr>
              <a:t>th</a:t>
            </a:r>
            <a:r>
              <a:rPr lang="en-US" sz="9600" dirty="0" smtClean="0">
                <a:latin typeface="Times New Roman" pitchFamily="18" charset="0"/>
                <a:cs typeface="Times New Roman" pitchFamily="18" charset="0"/>
              </a:rPr>
              <a:t> Nov 2018</a:t>
            </a:r>
          </a:p>
          <a:p>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486400" y="51435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600200"/>
          <a:ext cx="8229600" cy="30327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smtClean="0">
                          <a:latin typeface="Times New Roman" pitchFamily="18" charset="0"/>
                          <a:cs typeface="Times New Roman" pitchFamily="18" charset="0"/>
                        </a:rPr>
                        <a:t>NO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OBSERVED</a:t>
                      </a:r>
                      <a:r>
                        <a:rPr lang="en-US" baseline="0" dirty="0" smtClean="0">
                          <a:latin typeface="Times New Roman" pitchFamily="18" charset="0"/>
                          <a:cs typeface="Times New Roman" pitchFamily="18" charset="0"/>
                        </a:rPr>
                        <a:t> PRACTICE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TICK</a:t>
                      </a:r>
                      <a:r>
                        <a:rPr lang="en-US" baseline="0" dirty="0" smtClean="0">
                          <a:latin typeface="Times New Roman" pitchFamily="18" charset="0"/>
                          <a:cs typeface="Times New Roman" pitchFamily="18" charset="0"/>
                        </a:rPr>
                        <a:t> AS APPROPRIATE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840">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WETTING</a:t>
                      </a:r>
                      <a:r>
                        <a:rPr lang="en-US" baseline="0" dirty="0" smtClean="0">
                          <a:latin typeface="Times New Roman" pitchFamily="18" charset="0"/>
                          <a:cs typeface="Times New Roman" pitchFamily="18" charset="0"/>
                        </a:rPr>
                        <a:t> HANDS</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APPLY SOAP AND SCRUBBING ALL AREAS OF THE HAND</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370840">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RINSING UNDER RUNNING WATER</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40">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DRY USING PAPER TOWEL</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PROPERLY DISPOSING THE PAPER</a:t>
                      </a:r>
                      <a:r>
                        <a:rPr lang="en-US" baseline="0" dirty="0" smtClean="0">
                          <a:latin typeface="Times New Roman" pitchFamily="18" charset="0"/>
                          <a:cs typeface="Times New Roman" pitchFamily="18" charset="0"/>
                        </a:rPr>
                        <a:t> TOWEL</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OBSERVATION CHECKLIST</a:t>
            </a:r>
            <a:endParaRPr lang="en-US" dirty="0">
              <a:latin typeface="Times New Roman" pitchFamily="18" charset="0"/>
              <a:cs typeface="Times New Roman" pitchFamily="18" charset="0"/>
            </a:endParaRPr>
          </a:p>
        </p:txBody>
      </p:sp>
      <p:pic>
        <p:nvPicPr>
          <p:cNvPr id="5" name="Picture 4" descr="LOGO.jpg"/>
          <p:cNvPicPr>
            <a:picLocks noChangeAspect="1"/>
          </p:cNvPicPr>
          <p:nvPr/>
        </p:nvPicPr>
        <p:blipFill>
          <a:blip r:embed="rId2" cstate="print"/>
          <a:stretch>
            <a:fillRect/>
          </a:stretch>
        </p:blipFill>
        <p:spPr>
          <a:xfrm>
            <a:off x="5410200" y="51054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Among the staff evaluated , only  3% could clearly demonstrate hand washing procedure. </a:t>
            </a:r>
          </a:p>
          <a:p>
            <a:r>
              <a:rPr lang="en-US" dirty="0" smtClean="0">
                <a:latin typeface="Times New Roman" pitchFamily="18" charset="0"/>
                <a:cs typeface="Times New Roman" pitchFamily="18" charset="0"/>
              </a:rPr>
              <a:t>33% of  the evaluated could explain when and where the hand hygiene needs to be done. </a:t>
            </a:r>
          </a:p>
          <a:p>
            <a:r>
              <a:rPr lang="en-US" dirty="0" smtClean="0">
                <a:latin typeface="Times New Roman" pitchFamily="18" charset="0"/>
                <a:cs typeface="Times New Roman" pitchFamily="18" charset="0"/>
              </a:rPr>
              <a:t>In the facility which has various departments, only 5 areas had hand sanitizers and 3 with running water</a:t>
            </a:r>
          </a:p>
          <a:p>
            <a:endParaRPr lang="en-US" dirty="0" smtClean="0"/>
          </a:p>
          <a:p>
            <a:pPr>
              <a:buNone/>
            </a:pPr>
            <a:endParaRPr lang="en-US" dirty="0"/>
          </a:p>
        </p:txBody>
      </p:sp>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RESULTS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410200" y="51816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Following the survey and the training, the IPC team conducted CMEs in the facility to most of the staff on the need for proper hand hygiene</a:t>
            </a:r>
          </a:p>
          <a:p>
            <a:r>
              <a:rPr lang="en-US" dirty="0" smtClean="0">
                <a:latin typeface="Times New Roman" pitchFamily="18" charset="0"/>
                <a:cs typeface="Times New Roman" pitchFamily="18" charset="0"/>
              </a:rPr>
              <a:t>Introduction of  alcohol hand rubs equipments on the pathways of the hospitals.</a:t>
            </a:r>
          </a:p>
          <a:p>
            <a:r>
              <a:rPr lang="en-US" dirty="0" smtClean="0">
                <a:latin typeface="Times New Roman" pitchFamily="18" charset="0"/>
                <a:cs typeface="Times New Roman" pitchFamily="18" charset="0"/>
              </a:rPr>
              <a:t> Running water, soap, hand sanitizers and paper towels were introduced to each department and corridors improving accessibility and compliance on hand hygiene</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RESULTS  CONT…..</a:t>
            </a: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562600" y="5181600"/>
            <a:ext cx="3276600" cy="1390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ripple dir="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jpg"/>
          <p:cNvPicPr>
            <a:picLocks noGrp="1" noChangeAspect="1"/>
          </p:cNvPicPr>
          <p:nvPr>
            <p:ph idx="1"/>
          </p:nvPr>
        </p:nvPicPr>
        <p:blipFill>
          <a:blip r:embed="rId2" cstate="print"/>
          <a:stretch>
            <a:fillRect/>
          </a:stretch>
        </p:blipFill>
        <p:spPr>
          <a:xfrm>
            <a:off x="6857998" y="5041709"/>
            <a:ext cx="1828801" cy="1054291"/>
          </a:xfrm>
          <a:prstGeom prst="rect">
            <a:avLst/>
          </a:prstGeom>
        </p:spPr>
      </p:pic>
      <p:sp>
        <p:nvSpPr>
          <p:cNvPr id="2" name="Title 1"/>
          <p:cNvSpPr>
            <a:spLocks noGrp="1"/>
          </p:cNvSpPr>
          <p:nvPr>
            <p:ph type="title"/>
          </p:nvPr>
        </p:nvSpPr>
        <p:spPr/>
        <p:txBody>
          <a:bodyPr/>
          <a:lstStyle/>
          <a:p>
            <a:r>
              <a:rPr lang="en-US" dirty="0" smtClean="0"/>
              <a:t>Poor hand drying practices</a:t>
            </a:r>
            <a:endParaRPr lang="en-US" dirty="0"/>
          </a:p>
        </p:txBody>
      </p:sp>
      <p:pic>
        <p:nvPicPr>
          <p:cNvPr id="15365" name="Picture 5" descr="C:\Users\Coordinator\Desktop\photos ipc\IMG_20181122_134612.jpg"/>
          <p:cNvPicPr>
            <a:picLocks noChangeAspect="1" noChangeArrowheads="1"/>
          </p:cNvPicPr>
          <p:nvPr/>
        </p:nvPicPr>
        <p:blipFill>
          <a:blip r:embed="rId3" cstate="print"/>
          <a:srcRect/>
          <a:stretch>
            <a:fillRect/>
          </a:stretch>
        </p:blipFill>
        <p:spPr bwMode="auto">
          <a:xfrm>
            <a:off x="1600198" y="1600200"/>
            <a:ext cx="5257800" cy="5087437"/>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jpg"/>
          <p:cNvPicPr>
            <a:picLocks noGrp="1" noChangeAspect="1"/>
          </p:cNvPicPr>
          <p:nvPr>
            <p:ph idx="1"/>
          </p:nvPr>
        </p:nvPicPr>
        <p:blipFill>
          <a:blip r:embed="rId2" cstate="print"/>
          <a:stretch>
            <a:fillRect/>
          </a:stretch>
        </p:blipFill>
        <p:spPr>
          <a:xfrm>
            <a:off x="6858000" y="5803709"/>
            <a:ext cx="2209800" cy="901891"/>
          </a:xfrm>
          <a:prstGeom prst="rect">
            <a:avLst/>
          </a:prstGeom>
        </p:spPr>
      </p:pic>
      <p:sp>
        <p:nvSpPr>
          <p:cNvPr id="2" name="Title 1"/>
          <p:cNvSpPr>
            <a:spLocks noGrp="1"/>
          </p:cNvSpPr>
          <p:nvPr>
            <p:ph type="title"/>
          </p:nvPr>
        </p:nvSpPr>
        <p:spPr/>
        <p:txBody>
          <a:bodyPr/>
          <a:lstStyle/>
          <a:p>
            <a:r>
              <a:rPr lang="en-US" dirty="0" smtClean="0"/>
              <a:t>CME ON HAND HYGIENE </a:t>
            </a:r>
            <a:endParaRPr lang="en-US" dirty="0"/>
          </a:p>
        </p:txBody>
      </p:sp>
      <p:pic>
        <p:nvPicPr>
          <p:cNvPr id="16386" name="Picture 2" descr="C:\Users\Coordinator\Desktop\photos ipc\IMG_20181121_091911.jpg"/>
          <p:cNvPicPr>
            <a:picLocks noChangeAspect="1" noChangeArrowheads="1"/>
          </p:cNvPicPr>
          <p:nvPr/>
        </p:nvPicPr>
        <p:blipFill>
          <a:blip r:embed="rId3" cstate="print"/>
          <a:srcRect/>
          <a:stretch>
            <a:fillRect/>
          </a:stretch>
        </p:blipFill>
        <p:spPr bwMode="auto">
          <a:xfrm>
            <a:off x="1295400" y="1676400"/>
            <a:ext cx="7620000" cy="3590925"/>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 survey was  conducted using the same tools after 3 months.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98%  percent of staff have knowledge of when and where to do hand hygiene.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80% can now demonstrate proper procedure for hand hygiene</a:t>
            </a:r>
          </a:p>
          <a:p>
            <a:endParaRPr lang="en-US" dirty="0" smtClean="0"/>
          </a:p>
          <a:p>
            <a:endParaRPr lang="en-US" dirty="0" smtClean="0"/>
          </a:p>
          <a:p>
            <a:pPr>
              <a:buNone/>
            </a:pPr>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Results following the CME and IPC training</a:t>
            </a: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410200" y="546735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r>
              <a:rPr lang="en-GB" dirty="0" smtClean="0"/>
              <a:t>Hand hygiene before</a:t>
            </a:r>
            <a:endParaRPr lang="en-GB" dirty="0"/>
          </a:p>
        </p:txBody>
      </p:sp>
      <p:sp>
        <p:nvSpPr>
          <p:cNvPr id="4" name="Text Placeholder 3"/>
          <p:cNvSpPr>
            <a:spLocks noGrp="1"/>
          </p:cNvSpPr>
          <p:nvPr>
            <p:ph type="body" sz="half" idx="3"/>
          </p:nvPr>
        </p:nvSpPr>
        <p:spPr/>
        <p:txBody>
          <a:bodyPr/>
          <a:lstStyle/>
          <a:p>
            <a:r>
              <a:rPr lang="en-GB" dirty="0" smtClean="0"/>
              <a:t>Hand hygiene After</a:t>
            </a:r>
            <a:endParaRPr lang="en-GB"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999133" y="1444626"/>
            <a:ext cx="2956074" cy="3941432"/>
          </a:xfrm>
          <a:prstGeom prst="rect">
            <a:avLst/>
          </a:prstGeo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572000" y="1514572"/>
            <a:ext cx="3129356" cy="3797105"/>
          </a:xfrm>
          <a:prstGeom prst="rect">
            <a:avLst/>
          </a:prstGeom>
        </p:spPr>
      </p:pic>
    </p:spTree>
    <p:extLst>
      <p:ext uri="{BB962C8B-B14F-4D97-AF65-F5344CB8AC3E}">
        <p14:creationId xmlns:p14="http://schemas.microsoft.com/office/powerpoint/2010/main" xmlns="" val="3027480364"/>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jpg"/>
          <p:cNvPicPr>
            <a:picLocks noGrp="1" noChangeAspect="1"/>
          </p:cNvPicPr>
          <p:nvPr>
            <p:ph idx="1"/>
          </p:nvPr>
        </p:nvPicPr>
        <p:blipFill>
          <a:blip r:embed="rId2" cstate="print"/>
          <a:stretch>
            <a:fillRect/>
          </a:stretch>
        </p:blipFill>
        <p:spPr>
          <a:xfrm>
            <a:off x="6629400" y="5181600"/>
            <a:ext cx="2057399" cy="825692"/>
          </a:xfrm>
          <a:prstGeom prst="rect">
            <a:avLst/>
          </a:prstGeom>
        </p:spPr>
      </p:pic>
      <p:sp>
        <p:nvSpPr>
          <p:cNvPr id="2" name="Title 1"/>
          <p:cNvSpPr>
            <a:spLocks noGrp="1"/>
          </p:cNvSpPr>
          <p:nvPr>
            <p:ph type="title"/>
          </p:nvPr>
        </p:nvSpPr>
        <p:spPr>
          <a:xfrm>
            <a:off x="914400" y="5594446"/>
            <a:ext cx="8229600" cy="1143000"/>
          </a:xfrm>
        </p:spPr>
        <p:txBody>
          <a:bodyPr>
            <a:normAutofit/>
          </a:bodyPr>
          <a:lstStyle/>
          <a:p>
            <a:r>
              <a:rPr lang="en-US" sz="2800" dirty="0" smtClean="0"/>
              <a:t>Availability of </a:t>
            </a:r>
            <a:r>
              <a:rPr lang="en-US" sz="2800" dirty="0" err="1" smtClean="0"/>
              <a:t>soap,towel</a:t>
            </a:r>
            <a:r>
              <a:rPr lang="en-US" sz="2800" dirty="0" smtClean="0"/>
              <a:t> and instructions</a:t>
            </a:r>
            <a:endParaRPr lang="en-US" sz="2800" dirty="0"/>
          </a:p>
        </p:txBody>
      </p:sp>
      <p:pic>
        <p:nvPicPr>
          <p:cNvPr id="5" name="Picture 2" descr="C:\Users\Coordinator\Desktop\photos ipc\IMG_20181122_135049.jpg"/>
          <p:cNvPicPr>
            <a:picLocks noChangeAspect="1" noChangeArrowheads="1"/>
          </p:cNvPicPr>
          <p:nvPr/>
        </p:nvPicPr>
        <p:blipFill>
          <a:blip r:embed="rId3" cstate="print"/>
          <a:srcRect/>
          <a:stretch>
            <a:fillRect/>
          </a:stretch>
        </p:blipFill>
        <p:spPr bwMode="auto">
          <a:xfrm>
            <a:off x="1752600" y="479014"/>
            <a:ext cx="4876800" cy="5115432"/>
          </a:xfrm>
          <a:prstGeom prst="rect">
            <a:avLst/>
          </a:prstGeom>
          <a:noFill/>
        </p:spPr>
      </p:pic>
      <p:cxnSp>
        <p:nvCxnSpPr>
          <p:cNvPr id="6" name="Straight Arrow Connector 5"/>
          <p:cNvCxnSpPr/>
          <p:nvPr/>
        </p:nvCxnSpPr>
        <p:spPr>
          <a:xfrm>
            <a:off x="3581400" y="1981200"/>
            <a:ext cx="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oordinator\Desktop\photos ipc\IMG_20181122_095003.jpg"/>
          <p:cNvPicPr>
            <a:picLocks noChangeAspect="1" noChangeArrowheads="1"/>
          </p:cNvPicPr>
          <p:nvPr/>
        </p:nvPicPr>
        <p:blipFill>
          <a:blip r:embed="rId2" cstate="print"/>
          <a:srcRect/>
          <a:stretch>
            <a:fillRect/>
          </a:stretch>
        </p:blipFill>
        <p:spPr bwMode="auto">
          <a:xfrm>
            <a:off x="1600200" y="-20782"/>
            <a:ext cx="5943600" cy="6400800"/>
          </a:xfrm>
          <a:prstGeom prst="rect">
            <a:avLst/>
          </a:prstGeom>
          <a:noFill/>
        </p:spPr>
      </p:pic>
      <p:pic>
        <p:nvPicPr>
          <p:cNvPr id="3" name="Picture 2" descr="LOGO.jpg"/>
          <p:cNvPicPr>
            <a:picLocks noChangeAspect="1"/>
          </p:cNvPicPr>
          <p:nvPr/>
        </p:nvPicPr>
        <p:blipFill>
          <a:blip r:embed="rId3" cstate="print"/>
          <a:stretch>
            <a:fillRect/>
          </a:stretch>
        </p:blipFill>
        <p:spPr>
          <a:xfrm>
            <a:off x="7543800" y="5715000"/>
            <a:ext cx="1295400" cy="933450"/>
          </a:xfrm>
          <a:prstGeom prst="rect">
            <a:avLst/>
          </a:prstGeo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oordinator\Desktop\photos ipc\IMG_20181122_135214.jpg"/>
          <p:cNvPicPr>
            <a:picLocks noChangeAspect="1" noChangeArrowheads="1"/>
          </p:cNvPicPr>
          <p:nvPr/>
        </p:nvPicPr>
        <p:blipFill>
          <a:blip r:embed="rId2" cstate="print"/>
          <a:srcRect/>
          <a:stretch>
            <a:fillRect/>
          </a:stretch>
        </p:blipFill>
        <p:spPr bwMode="auto">
          <a:xfrm>
            <a:off x="990600" y="27709"/>
            <a:ext cx="5448300" cy="6553200"/>
          </a:xfrm>
          <a:prstGeom prst="rect">
            <a:avLst/>
          </a:prstGeom>
          <a:noFill/>
        </p:spPr>
      </p:pic>
      <p:pic>
        <p:nvPicPr>
          <p:cNvPr id="3" name="Picture 2" descr="LOGO.jpg"/>
          <p:cNvPicPr>
            <a:picLocks noChangeAspect="1"/>
          </p:cNvPicPr>
          <p:nvPr/>
        </p:nvPicPr>
        <p:blipFill>
          <a:blip r:embed="rId3" cstate="print"/>
          <a:stretch>
            <a:fillRect/>
          </a:stretch>
        </p:blipFill>
        <p:spPr>
          <a:xfrm>
            <a:off x="6934200" y="5467350"/>
            <a:ext cx="2133600" cy="1390650"/>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b="1" dirty="0" smtClean="0">
                <a:latin typeface="Times New Roman" pitchFamily="18" charset="0"/>
                <a:cs typeface="Times New Roman" pitchFamily="18" charset="0"/>
              </a:rPr>
              <a:t>A study on IPC education and provision of Hand hygiene products in improving compliance of Hand Hygiene in AIC Kijabe Naivasha Medical Center</a:t>
            </a:r>
            <a:endParaRPr lang="en-US" dirty="0" smtClean="0">
              <a:latin typeface="Times New Roman" pitchFamily="18" charset="0"/>
              <a:cs typeface="Times New Roman" pitchFamily="18" charset="0"/>
            </a:endParaRPr>
          </a:p>
          <a:p>
            <a:endParaRPr lang="en-US" dirty="0"/>
          </a:p>
        </p:txBody>
      </p:sp>
      <p:pic>
        <p:nvPicPr>
          <p:cNvPr id="5" name="Picture 4" descr="LOGO.jpg"/>
          <p:cNvPicPr>
            <a:picLocks noChangeAspect="1"/>
          </p:cNvPicPr>
          <p:nvPr/>
        </p:nvPicPr>
        <p:blipFill>
          <a:blip r:embed="rId2" cstate="print"/>
          <a:stretch>
            <a:fillRect/>
          </a:stretch>
        </p:blipFill>
        <p:spPr>
          <a:xfrm>
            <a:off x="5410200" y="51054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0"/>
            <a:ext cx="5029200" cy="6858000"/>
          </a:xfrm>
          <a:prstGeom prst="rect">
            <a:avLst/>
          </a:prstGeom>
        </p:spPr>
      </p:pic>
      <p:pic>
        <p:nvPicPr>
          <p:cNvPr id="3" name="Picture 2" descr="LOGO.jpg"/>
          <p:cNvPicPr>
            <a:picLocks noChangeAspect="1"/>
          </p:cNvPicPr>
          <p:nvPr/>
        </p:nvPicPr>
        <p:blipFill>
          <a:blip r:embed="rId3" cstate="print"/>
          <a:stretch>
            <a:fillRect/>
          </a:stretch>
        </p:blipFill>
        <p:spPr>
          <a:xfrm>
            <a:off x="7924800" y="6019800"/>
            <a:ext cx="1143000" cy="762000"/>
          </a:xfrm>
          <a:prstGeom prst="rect">
            <a:avLst/>
          </a:prstGeom>
        </p:spPr>
      </p:pic>
      <p:cxnSp>
        <p:nvCxnSpPr>
          <p:cNvPr id="5" name="Straight Arrow Connector 4"/>
          <p:cNvCxnSpPr/>
          <p:nvPr/>
        </p:nvCxnSpPr>
        <p:spPr>
          <a:xfrm>
            <a:off x="6553200" y="152400"/>
            <a:ext cx="0" cy="11430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98423531"/>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34636"/>
            <a:ext cx="7162799" cy="6858000"/>
          </a:xfrm>
          <a:prstGeom prst="rect">
            <a:avLst/>
          </a:prstGeom>
        </p:spPr>
      </p:pic>
      <p:pic>
        <p:nvPicPr>
          <p:cNvPr id="3" name="Picture 2" descr="LOGO.jpg"/>
          <p:cNvPicPr>
            <a:picLocks noChangeAspect="1"/>
          </p:cNvPicPr>
          <p:nvPr/>
        </p:nvPicPr>
        <p:blipFill>
          <a:blip r:embed="rId3" cstate="print"/>
          <a:stretch>
            <a:fillRect/>
          </a:stretch>
        </p:blipFill>
        <p:spPr>
          <a:xfrm>
            <a:off x="8001000" y="6096000"/>
            <a:ext cx="1143000" cy="762000"/>
          </a:xfrm>
          <a:prstGeom prst="rect">
            <a:avLst/>
          </a:prstGeom>
        </p:spPr>
      </p:pic>
      <p:cxnSp>
        <p:nvCxnSpPr>
          <p:cNvPr id="5" name="Straight Arrow Connector 4"/>
          <p:cNvCxnSpPr/>
          <p:nvPr/>
        </p:nvCxnSpPr>
        <p:spPr>
          <a:xfrm>
            <a:off x="2438400" y="152400"/>
            <a:ext cx="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0864301"/>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8000999" cy="7467600"/>
          </a:xfrm>
          <a:prstGeom prst="rect">
            <a:avLst/>
          </a:prstGeom>
        </p:spPr>
      </p:pic>
      <p:pic>
        <p:nvPicPr>
          <p:cNvPr id="3" name="Picture 2" descr="LOGO.jpg"/>
          <p:cNvPicPr>
            <a:picLocks noChangeAspect="1"/>
          </p:cNvPicPr>
          <p:nvPr/>
        </p:nvPicPr>
        <p:blipFill>
          <a:blip r:embed="rId3" cstate="print"/>
          <a:stretch>
            <a:fillRect/>
          </a:stretch>
        </p:blipFill>
        <p:spPr>
          <a:xfrm>
            <a:off x="8001000" y="6096000"/>
            <a:ext cx="1143000" cy="762000"/>
          </a:xfrm>
          <a:prstGeom prst="rect">
            <a:avLst/>
          </a:prstGeom>
        </p:spPr>
      </p:pic>
    </p:spTree>
    <p:extLst>
      <p:ext uri="{BB962C8B-B14F-4D97-AF65-F5344CB8AC3E}">
        <p14:creationId xmlns:p14="http://schemas.microsoft.com/office/powerpoint/2010/main" xmlns="" val="2075824046"/>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0"/>
            <a:ext cx="7239000" cy="6858000"/>
          </a:xfrm>
          <a:prstGeom prst="rect">
            <a:avLst/>
          </a:prstGeom>
        </p:spPr>
      </p:pic>
      <p:pic>
        <p:nvPicPr>
          <p:cNvPr id="4" name="Picture 3" descr="LOGO.jpg"/>
          <p:cNvPicPr>
            <a:picLocks noChangeAspect="1"/>
          </p:cNvPicPr>
          <p:nvPr/>
        </p:nvPicPr>
        <p:blipFill>
          <a:blip r:embed="rId3" cstate="print"/>
          <a:stretch>
            <a:fillRect/>
          </a:stretch>
        </p:blipFill>
        <p:spPr>
          <a:xfrm>
            <a:off x="8001000" y="6096000"/>
            <a:ext cx="1143000" cy="762000"/>
          </a:xfrm>
          <a:prstGeom prst="rect">
            <a:avLst/>
          </a:prstGeom>
        </p:spPr>
      </p:pic>
    </p:spTree>
    <p:extLst>
      <p:ext uri="{BB962C8B-B14F-4D97-AF65-F5344CB8AC3E}">
        <p14:creationId xmlns:p14="http://schemas.microsoft.com/office/powerpoint/2010/main" xmlns="" val="345371414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0" y="304800"/>
            <a:ext cx="4629150" cy="6172200"/>
          </a:xfrm>
          <a:prstGeom prst="rect">
            <a:avLst/>
          </a:prstGeom>
        </p:spPr>
      </p:pic>
    </p:spTree>
    <p:extLst>
      <p:ext uri="{BB962C8B-B14F-4D97-AF65-F5344CB8AC3E}">
        <p14:creationId xmlns:p14="http://schemas.microsoft.com/office/powerpoint/2010/main" xmlns="" val="3911006521"/>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438400" y="533400"/>
            <a:ext cx="4229100" cy="5638800"/>
          </a:xfrm>
          <a:prstGeom prst="rect">
            <a:avLst/>
          </a:prstGeom>
        </p:spPr>
      </p:pic>
    </p:spTree>
    <p:extLst>
      <p:ext uri="{BB962C8B-B14F-4D97-AF65-F5344CB8AC3E}">
        <p14:creationId xmlns:p14="http://schemas.microsoft.com/office/powerpoint/2010/main" xmlns="" val="1600933023"/>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Training of staffs on Hand hygiene is key to any hand </a:t>
            </a:r>
            <a:r>
              <a:rPr lang="en-US" dirty="0">
                <a:latin typeface="Times New Roman" pitchFamily="18" charset="0"/>
                <a:cs typeface="Times New Roman" pitchFamily="18" charset="0"/>
              </a:rPr>
              <a:t>hygiene </a:t>
            </a:r>
            <a:r>
              <a:rPr lang="en-US" dirty="0" smtClean="0">
                <a:latin typeface="Times New Roman" pitchFamily="18" charset="0"/>
                <a:cs typeface="Times New Roman" pitchFamily="18" charset="0"/>
              </a:rPr>
              <a:t>compliance</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Management </a:t>
            </a:r>
            <a:r>
              <a:rPr lang="en-US" dirty="0">
                <a:latin typeface="Times New Roman" pitchFamily="18" charset="0"/>
                <a:cs typeface="Times New Roman" pitchFamily="18" charset="0"/>
              </a:rPr>
              <a:t>and staff sensitization on IPC is key for support and availing  needed hand hygiene equipment</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Provision of various hand hygiene products has promoted hand hygiene resulting to effective ways of preventing infection amongst HCW and patients. </a:t>
            </a:r>
          </a:p>
          <a:p>
            <a:pPr marL="109728" indent="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CONCLUSION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6324600" y="5461148"/>
            <a:ext cx="2438400" cy="1034902"/>
          </a:xfrm>
          <a:prstGeom prst="rect">
            <a:avLst/>
          </a:prstGeom>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Helina Maina</a:t>
            </a:r>
          </a:p>
          <a:p>
            <a:r>
              <a:rPr lang="en-US" smtClean="0">
                <a:latin typeface="Times New Roman" pitchFamily="18" charset="0"/>
                <a:cs typeface="Times New Roman" pitchFamily="18" charset="0"/>
              </a:rPr>
              <a:t>IPC Committee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FHI 360/CDC Laboratory Project</a:t>
            </a:r>
            <a:endParaRPr lang="en-GB" dirty="0"/>
          </a:p>
        </p:txBody>
      </p:sp>
      <p:sp>
        <p:nvSpPr>
          <p:cNvPr id="3" name="Title 2"/>
          <p:cNvSpPr>
            <a:spLocks noGrp="1"/>
          </p:cNvSpPr>
          <p:nvPr>
            <p:ph type="title"/>
          </p:nvPr>
        </p:nvSpPr>
        <p:spPr/>
        <p:txBody>
          <a:bodyPr/>
          <a:lstStyle/>
          <a:p>
            <a:r>
              <a:rPr lang="en-GB" dirty="0" smtClean="0"/>
              <a:t>ACKNOWLDGEMENT</a:t>
            </a:r>
            <a:endParaRPr lang="en-GB" dirty="0"/>
          </a:p>
        </p:txBody>
      </p:sp>
      <p:pic>
        <p:nvPicPr>
          <p:cNvPr id="4" name="Picture 3" descr="LOGO.jpg"/>
          <p:cNvPicPr>
            <a:picLocks noChangeAspect="1"/>
          </p:cNvPicPr>
          <p:nvPr/>
        </p:nvPicPr>
        <p:blipFill>
          <a:blip r:embed="rId2" cstate="print"/>
          <a:stretch>
            <a:fillRect/>
          </a:stretch>
        </p:blipFill>
        <p:spPr>
          <a:xfrm>
            <a:off x="5943600" y="5029200"/>
            <a:ext cx="2895600" cy="1162050"/>
          </a:xfrm>
          <a:prstGeom prst="rect">
            <a:avLst/>
          </a:prstGeom>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3855" y="4834826"/>
            <a:ext cx="1671955" cy="842963"/>
          </a:xfrm>
          <a:prstGeom prst="rect">
            <a:avLst/>
          </a:prstGeom>
          <a:noFill/>
          <a:ln>
            <a:noFill/>
          </a:ln>
        </p:spPr>
      </p:pic>
    </p:spTree>
    <p:extLst>
      <p:ext uri="{BB962C8B-B14F-4D97-AF65-F5344CB8AC3E}">
        <p14:creationId xmlns:p14="http://schemas.microsoft.com/office/powerpoint/2010/main" xmlns="" val="3838150796"/>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cstate="print"/>
          <a:stretch>
            <a:fillRect/>
          </a:stretch>
        </p:blipFill>
        <p:spPr>
          <a:xfrm>
            <a:off x="5562600" y="4781550"/>
            <a:ext cx="3276600" cy="1390650"/>
          </a:xfrm>
          <a:prstGeom prst="rect">
            <a:avLst/>
          </a:prstGeom>
        </p:spPr>
      </p:pic>
      <p:sp>
        <p:nvSpPr>
          <p:cNvPr id="5" name="Rectangle 4"/>
          <p:cNvSpPr/>
          <p:nvPr/>
        </p:nvSpPr>
        <p:spPr>
          <a:xfrm>
            <a:off x="2400347" y="2967335"/>
            <a:ext cx="3630738"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MC2.jpg"/>
          <p:cNvPicPr>
            <a:picLocks noGrp="1" noChangeAspect="1"/>
          </p:cNvPicPr>
          <p:nvPr>
            <p:ph idx="1"/>
          </p:nvPr>
        </p:nvPicPr>
        <p:blipFill>
          <a:blip r:embed="rId2" cstate="print"/>
          <a:stretch>
            <a:fillRect/>
          </a:stretch>
        </p:blipFill>
        <p:spPr>
          <a:xfrm>
            <a:off x="-1066800" y="76200"/>
            <a:ext cx="10701131" cy="6858000"/>
          </a:xfrm>
        </p:spPr>
      </p:pic>
      <p:pic>
        <p:nvPicPr>
          <p:cNvPr id="5" name="Picture 4" descr="LOGO.jpg"/>
          <p:cNvPicPr>
            <a:picLocks noChangeAspect="1"/>
          </p:cNvPicPr>
          <p:nvPr/>
        </p:nvPicPr>
        <p:blipFill>
          <a:blip r:embed="rId3" cstate="print"/>
          <a:stretch>
            <a:fillRect/>
          </a:stretch>
        </p:blipFill>
        <p:spPr>
          <a:xfrm>
            <a:off x="6248400" y="5257800"/>
            <a:ext cx="3276600" cy="1390650"/>
          </a:xfrm>
          <a:prstGeom prst="rect">
            <a:avLst/>
          </a:prstGeom>
        </p:spPr>
      </p:pic>
      <p:sp>
        <p:nvSpPr>
          <p:cNvPr id="3" name="TextBox 2"/>
          <p:cNvSpPr txBox="1"/>
          <p:nvPr/>
        </p:nvSpPr>
        <p:spPr>
          <a:xfrm>
            <a:off x="1371600" y="381000"/>
            <a:ext cx="6324600" cy="646331"/>
          </a:xfrm>
          <a:prstGeom prst="rect">
            <a:avLst/>
          </a:prstGeom>
          <a:solidFill>
            <a:srgbClr val="FFC000"/>
          </a:solidFill>
        </p:spPr>
        <p:txBody>
          <a:bodyPr wrap="square" rtlCol="0">
            <a:spAutoFit/>
          </a:bodyPr>
          <a:lstStyle/>
          <a:p>
            <a:pPr algn="ctr"/>
            <a:r>
              <a:rPr lang="en-GB" dirty="0">
                <a:solidFill>
                  <a:srgbClr val="002060"/>
                </a:solidFill>
              </a:rPr>
              <a:t>AIC </a:t>
            </a:r>
            <a:r>
              <a:rPr lang="en-GB" dirty="0" err="1">
                <a:solidFill>
                  <a:srgbClr val="002060"/>
                </a:solidFill>
              </a:rPr>
              <a:t>Kijabe</a:t>
            </a:r>
            <a:r>
              <a:rPr lang="en-GB" dirty="0">
                <a:solidFill>
                  <a:srgbClr val="002060"/>
                </a:solidFill>
              </a:rPr>
              <a:t> </a:t>
            </a:r>
            <a:r>
              <a:rPr lang="en-GB" dirty="0" err="1">
                <a:solidFill>
                  <a:srgbClr val="002060"/>
                </a:solidFill>
              </a:rPr>
              <a:t>Naivasha</a:t>
            </a:r>
            <a:r>
              <a:rPr lang="en-GB" dirty="0">
                <a:solidFill>
                  <a:srgbClr val="002060"/>
                </a:solidFill>
              </a:rPr>
              <a:t> Medical </a:t>
            </a:r>
            <a:r>
              <a:rPr lang="en-GB" dirty="0" err="1">
                <a:solidFill>
                  <a:srgbClr val="002060"/>
                </a:solidFill>
              </a:rPr>
              <a:t>Center</a:t>
            </a:r>
            <a:endParaRPr lang="en-GB" dirty="0">
              <a:solidFill>
                <a:srgbClr val="002060"/>
              </a:solidFill>
            </a:endParaRPr>
          </a:p>
          <a:p>
            <a:pPr algn="ctr"/>
            <a:r>
              <a:rPr lang="en-GB" dirty="0" err="1" smtClean="0">
                <a:solidFill>
                  <a:srgbClr val="002060"/>
                </a:solidFill>
              </a:rPr>
              <a:t>Nakuru</a:t>
            </a:r>
            <a:r>
              <a:rPr lang="en-GB" dirty="0" smtClean="0">
                <a:solidFill>
                  <a:srgbClr val="002060"/>
                </a:solidFill>
              </a:rPr>
              <a:t> County- </a:t>
            </a:r>
            <a:r>
              <a:rPr lang="en-GB" dirty="0">
                <a:solidFill>
                  <a:srgbClr val="002060"/>
                </a:solidFill>
              </a:rPr>
              <a:t>Kenya</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NAIVASHA MEDICAL CENTER</a:t>
            </a:r>
            <a:endParaRPr lang="en-US" dirty="0"/>
          </a:p>
        </p:txBody>
      </p:sp>
      <p:sp>
        <p:nvSpPr>
          <p:cNvPr id="1026" name="AutoShape 2" descr="Image result for aic kijabe hospital naivasha med. cent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aic kijabe hospital naivasha med. cent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NMC.jpg"/>
          <p:cNvPicPr>
            <a:picLocks noChangeAspect="1"/>
          </p:cNvPicPr>
          <p:nvPr/>
        </p:nvPicPr>
        <p:blipFill>
          <a:blip r:embed="rId2" cstate="print"/>
          <a:stretch>
            <a:fillRect/>
          </a:stretch>
        </p:blipFill>
        <p:spPr>
          <a:xfrm>
            <a:off x="457200" y="1146583"/>
            <a:ext cx="7620000" cy="5330417"/>
          </a:xfrm>
          <a:prstGeom prst="rect">
            <a:avLst/>
          </a:prstGeom>
        </p:spPr>
      </p:pic>
      <p:pic>
        <p:nvPicPr>
          <p:cNvPr id="7" name="Picture 6" descr="LOGO.jpg"/>
          <p:cNvPicPr>
            <a:picLocks noChangeAspect="1"/>
          </p:cNvPicPr>
          <p:nvPr/>
        </p:nvPicPr>
        <p:blipFill>
          <a:blip r:embed="rId3" cstate="print"/>
          <a:stretch>
            <a:fillRect/>
          </a:stretch>
        </p:blipFill>
        <p:spPr>
          <a:xfrm>
            <a:off x="5562600" y="11430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According to WHO, hands are the main pathways of germ transmission during health care while thousands of people die every day around the world from infections acquired while receiving health care.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BACKGROUND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562600" y="51816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Contaminated hands are the foremost source of spreading infection in health care workers. Practicing hand hygiene is a simple and effective way to prevent infection.</a:t>
            </a:r>
          </a:p>
          <a:p>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n average, healthcare providers clean their hands less than half of the times they should(CDC)</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BACKGROUND CONT……</a:t>
            </a: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334000" y="52578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Safety of patient and health care workers can be achieved by promoting best practices in infection control through education on effective hand hygiene and provision of various measures of hand hygiene.</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BACKGROUND CONT….</a:t>
            </a: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410200" y="52578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 6 </a:t>
            </a:r>
            <a:r>
              <a:rPr lang="en-US" dirty="0">
                <a:latin typeface="Times New Roman" pitchFamily="18" charset="0"/>
                <a:cs typeface="Times New Roman" pitchFamily="18" charset="0"/>
              </a:rPr>
              <a:t>days’ training on </a:t>
            </a:r>
            <a:r>
              <a:rPr lang="en-US" dirty="0" smtClean="0">
                <a:latin typeface="Times New Roman" pitchFamily="18" charset="0"/>
                <a:cs typeface="Times New Roman" pitchFamily="18" charset="0"/>
              </a:rPr>
              <a:t>IPC was conducted  </a:t>
            </a:r>
            <a:r>
              <a:rPr lang="en-US" dirty="0">
                <a:latin typeface="Times New Roman" pitchFamily="18" charset="0"/>
                <a:cs typeface="Times New Roman" pitchFamily="18" charset="0"/>
              </a:rPr>
              <a:t>in </a:t>
            </a:r>
            <a:r>
              <a:rPr lang="en-US" dirty="0" err="1" smtClean="0">
                <a:latin typeface="Times New Roman" pitchFamily="18" charset="0"/>
                <a:cs typeface="Times New Roman" pitchFamily="18" charset="0"/>
              </a:rPr>
              <a:t>Nakuru</a:t>
            </a:r>
            <a:r>
              <a:rPr lang="en-US" dirty="0">
                <a:latin typeface="Times New Roman" pitchFamily="18" charset="0"/>
                <a:cs typeface="Times New Roman" pitchFamily="18" charset="0"/>
              </a:rPr>
              <a:t>.</a:t>
            </a:r>
          </a:p>
          <a:p>
            <a:r>
              <a:rPr lang="en-US" dirty="0" smtClean="0">
                <a:latin typeface="Times New Roman" pitchFamily="18" charset="0"/>
                <a:cs typeface="Times New Roman" pitchFamily="18" charset="0"/>
              </a:rPr>
              <a:t>It was followed by a Survey at </a:t>
            </a:r>
            <a:r>
              <a:rPr lang="en-US" dirty="0">
                <a:latin typeface="Times New Roman" pitchFamily="18" charset="0"/>
                <a:cs typeface="Times New Roman" pitchFamily="18" charset="0"/>
              </a:rPr>
              <a:t>the facility on hand hygiene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A structured questionnaire was used during the survey for evaluating the compliance of hand hygiene among Health Care Workers (HCW) . </a:t>
            </a:r>
          </a:p>
          <a:p>
            <a:r>
              <a:rPr lang="en-US" dirty="0" smtClean="0">
                <a:latin typeface="Times New Roman" pitchFamily="18" charset="0"/>
                <a:cs typeface="Times New Roman" pitchFamily="18" charset="0"/>
              </a:rPr>
              <a:t>Observations were made on how, when and where they do their hand hygiene.</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METHOD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LOGO.jpg"/>
          <p:cNvPicPr>
            <a:picLocks noChangeAspect="1"/>
          </p:cNvPicPr>
          <p:nvPr/>
        </p:nvPicPr>
        <p:blipFill>
          <a:blip r:embed="rId2" cstate="print"/>
          <a:stretch>
            <a:fillRect/>
          </a:stretch>
        </p:blipFill>
        <p:spPr>
          <a:xfrm>
            <a:off x="5334000" y="4953000"/>
            <a:ext cx="3276600" cy="1390650"/>
          </a:xfrm>
          <a:prstGeom prst="rect">
            <a:avLst/>
          </a:prstGeo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676400"/>
          <a:ext cx="8229600" cy="3159760"/>
        </p:xfrm>
        <a:graphic>
          <a:graphicData uri="http://schemas.openxmlformats.org/drawingml/2006/table">
            <a:tbl>
              <a:tblPr firstRow="1" bandRow="1">
                <a:tableStyleId>{5C22544A-7EE6-4342-B048-85BDC9FD1C3A}</a:tableStyleId>
              </a:tblPr>
              <a:tblGrid>
                <a:gridCol w="670560">
                  <a:extLst>
                    <a:ext uri="{9D8B030D-6E8A-4147-A177-3AD203B41FA5}">
                      <a16:colId xmlns:a16="http://schemas.microsoft.com/office/drawing/2014/main" xmlns="" val="20000"/>
                    </a:ext>
                  </a:extLst>
                </a:gridCol>
                <a:gridCol w="2621280">
                  <a:extLst>
                    <a:ext uri="{9D8B030D-6E8A-4147-A177-3AD203B41FA5}">
                      <a16:colId xmlns:a16="http://schemas.microsoft.com/office/drawing/2014/main" xmlns="" val="20001"/>
                    </a:ext>
                  </a:extLst>
                </a:gridCol>
                <a:gridCol w="89916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3124200">
                  <a:extLst>
                    <a:ext uri="{9D8B030D-6E8A-4147-A177-3AD203B41FA5}">
                      <a16:colId xmlns:a16="http://schemas.microsoft.com/office/drawing/2014/main" xmlns="" val="20004"/>
                    </a:ext>
                  </a:extLst>
                </a:gridCol>
              </a:tblGrid>
              <a:tr h="370840">
                <a:tc>
                  <a:txBody>
                    <a:bodyPr/>
                    <a:lstStyle/>
                    <a:p>
                      <a:r>
                        <a:rPr lang="en-US" dirty="0" smtClean="0"/>
                        <a:t>NO.</a:t>
                      </a:r>
                      <a:endParaRPr lang="en-US" dirty="0"/>
                    </a:p>
                  </a:txBody>
                  <a:tcPr/>
                </a:tc>
                <a:tc>
                  <a:txBody>
                    <a:bodyPr/>
                    <a:lstStyle/>
                    <a:p>
                      <a:r>
                        <a:rPr lang="en-US" dirty="0" smtClean="0"/>
                        <a:t>QUESTION</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IF YES, EXPLAIN</a:t>
                      </a:r>
                      <a:endParaRPr lang="en-US" dirty="0"/>
                    </a:p>
                  </a:txBody>
                  <a:tcPr/>
                </a:tc>
                <a:extLst>
                  <a:ext uri="{0D108BD9-81ED-4DB2-BD59-A6C34878D82A}">
                    <a16:rowId xmlns:a16="http://schemas.microsoft.com/office/drawing/2014/main" xmlns="" val="10000"/>
                  </a:ext>
                </a:extLst>
              </a:tr>
              <a:tr h="960120">
                <a:tc>
                  <a:txBody>
                    <a:bodyPr/>
                    <a:lstStyle/>
                    <a:p>
                      <a:r>
                        <a:rPr lang="en-US" dirty="0" smtClean="0"/>
                        <a:t>1</a:t>
                      </a:r>
                      <a:endParaRPr lang="en-US" dirty="0"/>
                    </a:p>
                  </a:txBody>
                  <a:tcPr/>
                </a:tc>
                <a:tc>
                  <a:txBody>
                    <a:bodyPr/>
                    <a:lstStyle/>
                    <a:p>
                      <a:r>
                        <a:rPr lang="en-US" dirty="0" smtClean="0"/>
                        <a:t>Do you know when to perform</a:t>
                      </a:r>
                      <a:r>
                        <a:rPr lang="en-US" baseline="0" dirty="0" smtClean="0"/>
                        <a:t> hand hygiene?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838200">
                <a:tc>
                  <a:txBody>
                    <a:bodyPr/>
                    <a:lstStyle/>
                    <a:p>
                      <a:r>
                        <a:rPr lang="en-US" dirty="0" smtClean="0"/>
                        <a:t>2</a:t>
                      </a:r>
                      <a:endParaRPr lang="en-US" dirty="0"/>
                    </a:p>
                  </a:txBody>
                  <a:tcPr/>
                </a:tc>
                <a:tc>
                  <a:txBody>
                    <a:bodyPr/>
                    <a:lstStyle/>
                    <a:p>
                      <a:r>
                        <a:rPr lang="en-US" dirty="0" smtClean="0"/>
                        <a:t>Do you know where you can perform hand hygiene?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370840">
                <a:tc>
                  <a:txBody>
                    <a:bodyPr/>
                    <a:lstStyle/>
                    <a:p>
                      <a:r>
                        <a:rPr lang="en-US" dirty="0" smtClean="0"/>
                        <a:t>3</a:t>
                      </a:r>
                      <a:endParaRPr lang="en-US" dirty="0"/>
                    </a:p>
                  </a:txBody>
                  <a:tcPr/>
                </a:tc>
                <a:tc>
                  <a:txBody>
                    <a:bodyPr/>
                    <a:lstStyle/>
                    <a:p>
                      <a:r>
                        <a:rPr lang="en-US" dirty="0" smtClean="0"/>
                        <a:t>Do you know the methods</a:t>
                      </a:r>
                      <a:r>
                        <a:rPr lang="en-US" baseline="0" dirty="0" smtClean="0"/>
                        <a:t> of hand hygiene?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p:txBody>
          <a:bodyPr/>
          <a:lstStyle/>
          <a:p>
            <a:r>
              <a:rPr lang="en-US" dirty="0" smtClean="0"/>
              <a:t>QUESTIONNAIRE</a:t>
            </a:r>
            <a:endParaRPr lang="en-US" dirty="0"/>
          </a:p>
        </p:txBody>
      </p:sp>
      <p:pic>
        <p:nvPicPr>
          <p:cNvPr id="5" name="Picture 4" descr="LOGO.jpg"/>
          <p:cNvPicPr>
            <a:picLocks noChangeAspect="1"/>
          </p:cNvPicPr>
          <p:nvPr/>
        </p:nvPicPr>
        <p:blipFill>
          <a:blip r:embed="rId2" cstate="print"/>
          <a:stretch>
            <a:fillRect/>
          </a:stretch>
        </p:blipFill>
        <p:spPr>
          <a:xfrm>
            <a:off x="5410200" y="5181600"/>
            <a:ext cx="3276600" cy="1390650"/>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391</TotalTime>
  <Words>563</Words>
  <Application>Microsoft Office PowerPoint</Application>
  <PresentationFormat>On-screen Show (4:3)</PresentationFormat>
  <Paragraphs>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AIC KIJABE-NAIVASHA MEDICAL CENTER</vt:lpstr>
      <vt:lpstr>Slide 2</vt:lpstr>
      <vt:lpstr>Slide 3</vt:lpstr>
      <vt:lpstr>NAIVASHA MEDICAL CENTER</vt:lpstr>
      <vt:lpstr>BACKGROUND </vt:lpstr>
      <vt:lpstr>BACKGROUND CONT……</vt:lpstr>
      <vt:lpstr>BACKGROUND CONT….</vt:lpstr>
      <vt:lpstr>METHOD </vt:lpstr>
      <vt:lpstr>QUESTIONNAIRE</vt:lpstr>
      <vt:lpstr>OBSERVATION CHECKLIST</vt:lpstr>
      <vt:lpstr>RESULTS  </vt:lpstr>
      <vt:lpstr>RESULTS  CONT…..</vt:lpstr>
      <vt:lpstr>Poor hand drying practices</vt:lpstr>
      <vt:lpstr>CME ON HAND HYGIENE </vt:lpstr>
      <vt:lpstr>Results following the CME and IPC training</vt:lpstr>
      <vt:lpstr>Slide 16</vt:lpstr>
      <vt:lpstr>Availability of soap,towel and instructions</vt:lpstr>
      <vt:lpstr>Slide 18</vt:lpstr>
      <vt:lpstr>Slide 19</vt:lpstr>
      <vt:lpstr>Slide 20</vt:lpstr>
      <vt:lpstr>Slide 21</vt:lpstr>
      <vt:lpstr>Slide 22</vt:lpstr>
      <vt:lpstr>Slide 23</vt:lpstr>
      <vt:lpstr>Slide 24</vt:lpstr>
      <vt:lpstr>Slide 25</vt:lpstr>
      <vt:lpstr>CONCLUSION </vt:lpstr>
      <vt:lpstr>ACKNOWLDGEMENT</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AIC KIJABE-NAIVASHA MEDICAL CENTER</dc:title>
  <dc:creator>Coordinator</dc:creator>
  <cp:lastModifiedBy>AfSBTK</cp:lastModifiedBy>
  <cp:revision>39</cp:revision>
  <dcterms:created xsi:type="dcterms:W3CDTF">2006-08-16T00:00:00Z</dcterms:created>
  <dcterms:modified xsi:type="dcterms:W3CDTF">2018-11-29T11:42:50Z</dcterms:modified>
</cp:coreProperties>
</file>