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xfrm>
            <a:off x="650239" y="390595"/>
            <a:ext cx="11704322" cy="1625601"/>
          </a:xfrm>
          <a:prstGeom prst="rect">
            <a:avLst/>
          </a:prstGeom>
        </p:spPr>
        <p:txBody>
          <a:bodyPr lIns="65023" tIns="65023" rIns="65023" bIns="65023"/>
          <a:lstStyle>
            <a:lvl1pPr defTabSz="1300480">
              <a:defRPr sz="6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xfrm>
            <a:off x="650239" y="2275839"/>
            <a:ext cx="11704322" cy="6436926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471487" indent="-471487" defTabSz="1300480">
              <a:spcBef>
                <a:spcPts val="1000"/>
              </a:spcBef>
              <a:buSzPct val="100000"/>
              <a:buChar char="»"/>
              <a:defRPr sz="4400">
                <a:latin typeface="Arial"/>
                <a:ea typeface="Arial"/>
                <a:cs typeface="Arial"/>
                <a:sym typeface="Arial"/>
              </a:defRPr>
            </a:lvl1pPr>
            <a:lvl2pPr marL="906235" indent="-449035" defTabSz="1300480">
              <a:spcBef>
                <a:spcPts val="1000"/>
              </a:spcBef>
              <a:buSzPct val="100000"/>
              <a:buChar char="–"/>
              <a:defRPr sz="4400">
                <a:latin typeface="Arial"/>
                <a:ea typeface="Arial"/>
                <a:cs typeface="Arial"/>
                <a:sym typeface="Arial"/>
              </a:defRPr>
            </a:lvl2pPr>
            <a:lvl3pPr indent="-419100" defTabSz="1300480">
              <a:spcBef>
                <a:spcPts val="1000"/>
              </a:spcBef>
              <a:buSzPct val="100000"/>
              <a:defRPr sz="4400">
                <a:latin typeface="Arial"/>
                <a:ea typeface="Arial"/>
                <a:cs typeface="Arial"/>
                <a:sym typeface="Arial"/>
              </a:defRPr>
            </a:lvl3pPr>
            <a:lvl4pPr marL="1874520" indent="-502920" defTabSz="1300480">
              <a:spcBef>
                <a:spcPts val="1000"/>
              </a:spcBef>
              <a:buSzPct val="100000"/>
              <a:buChar char="–"/>
              <a:defRPr sz="4400">
                <a:latin typeface="Arial"/>
                <a:ea typeface="Arial"/>
                <a:cs typeface="Arial"/>
                <a:sym typeface="Arial"/>
              </a:defRPr>
            </a:lvl4pPr>
            <a:lvl5pPr marL="2387600" indent="-558800" defTabSz="1300480">
              <a:spcBef>
                <a:spcPts val="1000"/>
              </a:spcBef>
              <a:buSzPct val="100000"/>
              <a:buChar char="»"/>
              <a:defRPr sz="4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/>
          <p:nvPr>
            <p:ph type="sldNum" sz="quarter" idx="2"/>
          </p:nvPr>
        </p:nvSpPr>
        <p:spPr>
          <a:xfrm>
            <a:off x="11957539" y="8882097"/>
            <a:ext cx="397022" cy="389271"/>
          </a:xfrm>
          <a:prstGeom prst="rect">
            <a:avLst/>
          </a:prstGeom>
        </p:spPr>
        <p:txBody>
          <a:bodyPr lIns="65023" tIns="65023" rIns="65023" bIns="65023"/>
          <a:lstStyle>
            <a:lvl1pPr algn="r" defTabSz="1300480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tif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14095">
              <a:defRPr sz="7040"/>
            </a:lvl1pPr>
          </a:lstStyle>
          <a:p>
            <a:pPr/>
            <a:r>
              <a:t>IPC in relation to infectious diseases - a practical experience</a:t>
            </a:r>
          </a:p>
        </p:txBody>
      </p:sp>
      <p:sp>
        <p:nvSpPr>
          <p:cNvPr id="129" name="Shape 129"/>
          <p:cNvSpPr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Dr. Loice Achieng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Case 3</a:t>
            </a:r>
          </a:p>
        </p:txBody>
      </p:sp>
      <p:sp>
        <p:nvSpPr>
          <p:cNvPr id="156" name="Shape 15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32 year old female</a:t>
            </a:r>
          </a:p>
          <a:p>
            <a:pPr/>
            <a:r>
              <a:t>Admitted with TEN after reaction to ciprofloxacin</a:t>
            </a:r>
          </a:p>
          <a:p>
            <a:pPr/>
            <a:r>
              <a:t>Had lost significant skin cover</a:t>
            </a:r>
          </a:p>
          <a:p>
            <a:pPr/>
            <a:r>
              <a:t>Admitted to the dermatology ward, received standard care</a:t>
            </a:r>
          </a:p>
          <a:p>
            <a:pPr/>
            <a:r>
              <a:t>Developed sepsis in the course of care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Microbiology</a:t>
            </a:r>
          </a:p>
        </p:txBody>
      </p:sp>
      <p:sp>
        <p:nvSpPr>
          <p:cNvPr id="159" name="Shape 15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Various samples taken for culture</a:t>
            </a:r>
          </a:p>
          <a:p>
            <a:pPr/>
            <a:r>
              <a:t>Urine - MDR </a:t>
            </a:r>
            <a:r>
              <a:rPr i="1"/>
              <a:t>Pseudomonas aeruginosa</a:t>
            </a:r>
            <a:endParaRPr i="1"/>
          </a:p>
          <a:p>
            <a:pPr/>
            <a:r>
              <a:t>Skin - Staphylococcal sp reported at methicillin resistant and later vancomycin intermediate</a:t>
            </a:r>
          </a:p>
          <a:p>
            <a:pPr/>
            <a:r>
              <a:t>Skin - MDR </a:t>
            </a:r>
            <a:r>
              <a:rPr i="1"/>
              <a:t>Acinetobacter baumanii</a:t>
            </a:r>
            <a:endParaRPr i="1"/>
          </a:p>
          <a:p>
            <a:pPr/>
            <a:r>
              <a:t>Blood - Staph epidermis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Case 3</a:t>
            </a:r>
          </a:p>
        </p:txBody>
      </p:sp>
      <p:sp>
        <p:nvSpPr>
          <p:cNvPr id="162" name="Shape 16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Risks</a:t>
            </a:r>
          </a:p>
          <a:p>
            <a:pPr lvl="2"/>
            <a:r>
              <a:t>Central line due to difficulty with getting lines </a:t>
            </a:r>
          </a:p>
          <a:p>
            <a:pPr lvl="2"/>
            <a:r>
              <a:t>Urethral foley</a:t>
            </a:r>
          </a:p>
          <a:p>
            <a:pPr lvl="2"/>
            <a:r>
              <a:t>Exposed skin</a:t>
            </a:r>
          </a:p>
          <a:p>
            <a:pPr lvl="2"/>
            <a:r>
              <a:t>Multiple antibiotic courses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type="title"/>
          </p:nvPr>
        </p:nvSpPr>
        <p:spPr>
          <a:xfrm>
            <a:off x="650239" y="390595"/>
            <a:ext cx="11704322" cy="1625601"/>
          </a:xfrm>
          <a:prstGeom prst="rect">
            <a:avLst/>
          </a:prstGeom>
        </p:spPr>
        <p:txBody>
          <a:bodyPr/>
          <a:lstStyle>
            <a:lvl1pPr defTabSz="1235455">
              <a:defRPr sz="5890">
                <a:solidFill>
                  <a:srgbClr val="333399"/>
                </a:solidFill>
              </a:defRPr>
            </a:lvl1pPr>
          </a:lstStyle>
          <a:p>
            <a:pPr/>
            <a:r>
              <a:t>1st principle of infection prevention</a:t>
            </a:r>
          </a:p>
        </p:txBody>
      </p:sp>
      <p:sp>
        <p:nvSpPr>
          <p:cNvPr id="165" name="Shape 165"/>
          <p:cNvSpPr/>
          <p:nvPr>
            <p:ph type="body" idx="1"/>
          </p:nvPr>
        </p:nvSpPr>
        <p:spPr>
          <a:xfrm>
            <a:off x="325119" y="2384212"/>
            <a:ext cx="12462936" cy="6502402"/>
          </a:xfrm>
          <a:prstGeom prst="rect">
            <a:avLst/>
          </a:prstGeom>
        </p:spPr>
        <p:txBody>
          <a:bodyPr/>
          <a:lstStyle/>
          <a:p>
            <a:pPr marL="487680" indent="-487680">
              <a:lnSpc>
                <a:spcPct val="90000"/>
              </a:lnSpc>
              <a:spcBef>
                <a:spcPts val="900"/>
              </a:spcBef>
              <a:buSzTx/>
              <a:buNone/>
              <a:defRPr i="1" sz="3800"/>
            </a:pPr>
            <a:r>
              <a:t>  </a:t>
            </a:r>
          </a:p>
          <a:p>
            <a:pPr marL="487680" indent="-487680">
              <a:lnSpc>
                <a:spcPct val="90000"/>
              </a:lnSpc>
              <a:spcBef>
                <a:spcPts val="900"/>
              </a:spcBef>
              <a:buSzTx/>
              <a:buNone/>
              <a:defRPr i="1" sz="3800"/>
            </a:pPr>
            <a:r>
              <a:t>at least 35-50% of all healthcare-associated infections are associated with only 5 patient care practices:</a:t>
            </a:r>
          </a:p>
          <a:p>
            <a:pPr marL="487680" indent="-487680">
              <a:lnSpc>
                <a:spcPct val="90000"/>
              </a:lnSpc>
              <a:buSzTx/>
              <a:buNone/>
              <a:defRPr i="1" sz="3800"/>
            </a:pPr>
          </a:p>
          <a:p>
            <a:pPr>
              <a:lnSpc>
                <a:spcPct val="90000"/>
              </a:lnSpc>
              <a:buChar char="•"/>
            </a:pPr>
            <a:r>
              <a:t>Use and care of urinary catheters</a:t>
            </a:r>
          </a:p>
          <a:p>
            <a:pPr>
              <a:lnSpc>
                <a:spcPct val="90000"/>
              </a:lnSpc>
              <a:buChar char="•"/>
            </a:pPr>
            <a:r>
              <a:t>Use and care of vascular access lines</a:t>
            </a:r>
          </a:p>
          <a:p>
            <a:pPr>
              <a:lnSpc>
                <a:spcPct val="90000"/>
              </a:lnSpc>
              <a:buChar char="•"/>
            </a:pPr>
            <a:r>
              <a:t>Therapy and support of pulmonary functions</a:t>
            </a:r>
          </a:p>
          <a:p>
            <a:pPr>
              <a:lnSpc>
                <a:spcPct val="90000"/>
              </a:lnSpc>
              <a:buChar char="•"/>
            </a:pPr>
            <a:r>
              <a:t>Surveillance of surgical procedures</a:t>
            </a:r>
          </a:p>
          <a:p>
            <a:pPr>
              <a:lnSpc>
                <a:spcPct val="90000"/>
              </a:lnSpc>
              <a:buChar char="•"/>
            </a:pPr>
            <a:r>
              <a:t>Hand hygiene and standard precautions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next</a:t>
            </a:r>
          </a:p>
        </p:txBody>
      </p:sp>
      <p:sp>
        <p:nvSpPr>
          <p:cNvPr id="168" name="Shape 16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Where do we nurse this patient?</a:t>
            </a:r>
          </a:p>
          <a:p>
            <a:pPr/>
            <a:r>
              <a:t>What IPC experience is available to contain the infections?</a:t>
            </a:r>
          </a:p>
          <a:p>
            <a:pPr/>
            <a:r>
              <a:t>Further antibiotic use?</a:t>
            </a:r>
          </a:p>
          <a:p>
            <a:pPr/>
            <a:r>
              <a:t>How to decontaminate the spaces and ensure a clean environment for the other patients?</a:t>
            </a:r>
          </a:p>
          <a:p>
            <a:pPr/>
            <a:r>
              <a:t>How do we train all health care workers in IPC?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dissolve/>
      </p:transition>
    </mc:Choice>
    <mc:Fallback>
      <p:transition spd="fast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fig6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-1"/>
            <a:ext cx="13004802" cy="97739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fig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5119" y="5283200"/>
            <a:ext cx="4334935" cy="399626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4" name="Group 174"/>
          <p:cNvGrpSpPr/>
          <p:nvPr/>
        </p:nvGrpSpPr>
        <p:grpSpPr>
          <a:xfrm>
            <a:off x="4174597" y="1600764"/>
            <a:ext cx="7857101" cy="6500138"/>
            <a:chOff x="0" y="0"/>
            <a:chExt cx="7857100" cy="6500136"/>
          </a:xfrm>
        </p:grpSpPr>
        <p:sp>
          <p:nvSpPr>
            <p:cNvPr id="172" name="Shape 172"/>
            <p:cNvSpPr/>
            <p:nvPr/>
          </p:nvSpPr>
          <p:spPr>
            <a:xfrm>
              <a:off x="0" y="0"/>
              <a:ext cx="7857101" cy="6500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288" y="0"/>
                  </a:moveTo>
                  <a:cubicBezTo>
                    <a:pt x="5707" y="0"/>
                    <a:pt x="4426" y="1472"/>
                    <a:pt x="4426" y="3289"/>
                  </a:cubicBezTo>
                  <a:lnTo>
                    <a:pt x="4426" y="11510"/>
                  </a:lnTo>
                  <a:lnTo>
                    <a:pt x="0" y="21600"/>
                  </a:lnTo>
                  <a:lnTo>
                    <a:pt x="4426" y="16443"/>
                  </a:lnTo>
                  <a:cubicBezTo>
                    <a:pt x="4426" y="18259"/>
                    <a:pt x="5707" y="19732"/>
                    <a:pt x="7288" y="19732"/>
                  </a:cubicBezTo>
                  <a:lnTo>
                    <a:pt x="18738" y="19732"/>
                  </a:lnTo>
                  <a:cubicBezTo>
                    <a:pt x="20318" y="19732"/>
                    <a:pt x="21600" y="18259"/>
                    <a:pt x="21600" y="16443"/>
                  </a:cubicBezTo>
                  <a:lnTo>
                    <a:pt x="21600" y="3289"/>
                  </a:lnTo>
                  <a:cubicBezTo>
                    <a:pt x="21600" y="1472"/>
                    <a:pt x="20318" y="0"/>
                    <a:pt x="18738" y="0"/>
                  </a:cubicBezTo>
                  <a:lnTo>
                    <a:pt x="7288" y="0"/>
                  </a:lnTo>
                  <a:close/>
                </a:path>
              </a:pathLst>
            </a:custGeom>
            <a:solidFill>
              <a:srgbClr val="FFFF99"/>
            </a:solidFill>
            <a:ln w="101600" cap="flat">
              <a:solidFill>
                <a:srgbClr val="808080"/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t">
              <a:noAutofit/>
            </a:bodyPr>
            <a:lstStyle/>
            <a:p>
              <a:pPr defTabSz="1300480">
                <a:spcBef>
                  <a:spcPts val="600"/>
                </a:spcBef>
                <a:defRPr i="1" sz="5600">
                  <a:solidFill>
                    <a:srgbClr val="663300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173" name="Shape 173"/>
            <p:cNvSpPr/>
            <p:nvPr/>
          </p:nvSpPr>
          <p:spPr>
            <a:xfrm>
              <a:off x="1838606" y="217450"/>
              <a:ext cx="5789718" cy="46051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t">
              <a:spAutoFit/>
            </a:bodyPr>
            <a:lstStyle>
              <a:lvl1pPr defTabSz="1300480">
                <a:spcBef>
                  <a:spcPts val="1500"/>
                </a:spcBef>
                <a:defRPr i="1" sz="6200">
                  <a:solidFill>
                    <a:srgbClr val="663300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The very first requirement in a hospital is that it should do the sick no harm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0" presetID="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id="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Basics</a:t>
            </a:r>
          </a:p>
        </p:txBody>
      </p:sp>
      <p:sp>
        <p:nvSpPr>
          <p:cNvPr id="132" name="Shape 13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Recognise the risk</a:t>
            </a:r>
          </a:p>
          <a:p>
            <a:pPr/>
            <a:r>
              <a:t>Take necessary precaution to protect yourself and others</a:t>
            </a:r>
          </a:p>
          <a:p>
            <a:pPr/>
            <a:r>
              <a:t>Provide timely information</a:t>
            </a:r>
          </a:p>
          <a:p>
            <a:pPr/>
            <a:r>
              <a:t>Identify when the risk ends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Case 1</a:t>
            </a:r>
          </a:p>
        </p:txBody>
      </p:sp>
      <p:sp>
        <p:nvSpPr>
          <p:cNvPr id="135" name="Shape 13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Young female patient from DRC flying to Dubai via Nairobi</a:t>
            </a:r>
          </a:p>
          <a:p>
            <a:pPr/>
            <a:r>
              <a:t>Found in a pool of blood at the airport toilet</a:t>
            </a:r>
          </a:p>
          <a:p>
            <a:pPr/>
            <a:r>
              <a:t>Quickly transferred to KNH in an airport ambulance</a:t>
            </a:r>
          </a:p>
          <a:p>
            <a:pPr/>
            <a:r>
              <a:t>In Kenyatta, transferred to the gynaecology ward for management of PV bleeding - assumption at this point was that she had a spontaneous abortion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Case 1</a:t>
            </a:r>
          </a:p>
        </p:txBody>
      </p:sp>
      <p:sp>
        <p:nvSpPr>
          <p:cNvPr id="138" name="Shape 13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Had PDT done</a:t>
            </a:r>
          </a:p>
          <a:p>
            <a:pPr/>
            <a:r>
              <a:t>Pelvic exam</a:t>
            </a:r>
          </a:p>
          <a:p>
            <a:pPr/>
            <a:r>
              <a:t>Transferred to the ward and settled on a bed on IVFs, grouping and cross match done, patient noted to be unstable</a:t>
            </a:r>
          </a:p>
          <a:p>
            <a:pPr/>
            <a:r>
              <a:t>Found unresponsive on the bed, with on-going bleeding, no further tests available at this point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Thoughts?</a:t>
            </a:r>
          </a:p>
        </p:txBody>
      </p:sp>
      <p:sp>
        <p:nvSpPr>
          <p:cNvPr id="141" name="Shape 14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How would you handle this case from this point?</a:t>
            </a:r>
          </a:p>
          <a:p>
            <a:pPr/>
            <a:r>
              <a:t>Did infection control have any role in this?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/>
            <a:r>
              <a:t>We are only as strong as our weakest link</a:t>
            </a:r>
          </a:p>
        </p:txBody>
      </p:sp>
      <p:sp>
        <p:nvSpPr>
          <p:cNvPr id="144" name="Shape 14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45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21349" y="3484374"/>
            <a:ext cx="7021539" cy="40839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Case 2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420"/>
            </a:pPr>
            <a:r>
              <a:t>18 year male from Mukuru Kwa Njenga slum</a:t>
            </a:r>
          </a:p>
          <a:p>
            <a:pPr marL="422275" indent="-422275" defTabSz="554990">
              <a:spcBef>
                <a:spcPts val="3900"/>
              </a:spcBef>
              <a:defRPr sz="3420"/>
            </a:pPr>
            <a:r>
              <a:t>Brought to KNH with confusion and seizures</a:t>
            </a:r>
          </a:p>
          <a:p>
            <a:pPr marL="422275" indent="-422275" defTabSz="554990">
              <a:spcBef>
                <a:spcPts val="3900"/>
              </a:spcBef>
              <a:defRPr sz="3420"/>
            </a:pPr>
            <a:r>
              <a:t>At casualty patient is quickly wheeled to emergency room, suctioned and airway secured</a:t>
            </a:r>
          </a:p>
          <a:p>
            <a:pPr marL="422275" indent="-422275" defTabSz="554990">
              <a:spcBef>
                <a:spcPts val="3900"/>
              </a:spcBef>
              <a:defRPr sz="3420"/>
            </a:pPr>
            <a:r>
              <a:t>Patient stabilised and admitted to the ward</a:t>
            </a:r>
          </a:p>
          <a:p>
            <a:pPr marL="422275" indent="-422275" defTabSz="554990">
              <a:spcBef>
                <a:spcPts val="3900"/>
              </a:spcBef>
              <a:defRPr sz="3420"/>
            </a:pPr>
            <a:r>
              <a:t>Lumbar puncture done the next day - very cloudy CSF</a:t>
            </a:r>
          </a:p>
          <a:p>
            <a:pPr marL="422275" indent="-422275" defTabSz="554990">
              <a:spcBef>
                <a:spcPts val="3900"/>
              </a:spcBef>
              <a:defRPr sz="3420"/>
            </a:pPr>
            <a:r>
              <a:t>Culture the next day - </a:t>
            </a:r>
            <a:r>
              <a:rPr i="1"/>
              <a:t>Neisseria meningitidis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Thoughts</a:t>
            </a:r>
          </a:p>
        </p:txBody>
      </p:sp>
      <p:sp>
        <p:nvSpPr>
          <p:cNvPr id="151" name="Shape 1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do we give consideration to droplet vs airborne precaution?</a:t>
            </a:r>
          </a:p>
          <a:p>
            <a:pPr/>
            <a:r>
              <a:t>How do we manage exposure?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b-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61245" y="42897"/>
            <a:ext cx="13826632" cy="95458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