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8" r:id="rId7"/>
    <p:sldId id="264" r:id="rId8"/>
    <p:sldId id="269" r:id="rId9"/>
    <p:sldId id="265" r:id="rId10"/>
    <p:sldId id="266" r:id="rId11"/>
    <p:sldId id="270" r:id="rId12"/>
    <p:sldId id="271" r:id="rId13"/>
    <p:sldId id="267" r:id="rId14"/>
    <p:sldId id="260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02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84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11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87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03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65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8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52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02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99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7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34523-4A61-404A-ACF9-11F2BFF43361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DFF23-BC94-4E3C-91DA-51B0087181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73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en-GB" dirty="0"/>
              <a:t>CONDUCTING EFFECTIVE BIOSAFETY TRAININGS USING MINIMAL RESOURCES IN NAIROBI COUNTY: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AT THE </a:t>
            </a:r>
            <a:r>
              <a:rPr lang="en-GB" dirty="0" smtClean="0"/>
              <a:t>5</a:t>
            </a:r>
            <a:r>
              <a:rPr lang="en-GB" baseline="30000" dirty="0" smtClean="0"/>
              <a:t>TH</a:t>
            </a:r>
            <a:r>
              <a:rPr lang="en-GB" dirty="0" smtClean="0"/>
              <a:t> IPNET </a:t>
            </a:r>
            <a:r>
              <a:rPr lang="en-GB" dirty="0" smtClean="0"/>
              <a:t>KENYA </a:t>
            </a:r>
            <a:r>
              <a:rPr lang="en-GB" dirty="0" smtClean="0"/>
              <a:t>CONFRENCE MACHAKOS </a:t>
            </a:r>
          </a:p>
          <a:p>
            <a:r>
              <a:rPr lang="en-GB" dirty="0" smtClean="0"/>
              <a:t>ON </a:t>
            </a:r>
            <a:r>
              <a:rPr lang="en-GB" dirty="0" smtClean="0"/>
              <a:t>17</a:t>
            </a:r>
            <a:r>
              <a:rPr lang="en-GB" baseline="30000" dirty="0" smtClean="0"/>
              <a:t>TH</a:t>
            </a:r>
            <a:r>
              <a:rPr lang="en-GB" dirty="0" smtClean="0"/>
              <a:t> NOV 2016 </a:t>
            </a:r>
          </a:p>
          <a:p>
            <a:r>
              <a:rPr lang="en-GB" dirty="0" smtClean="0"/>
              <a:t>BY EMMA NYAGA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117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Results:</a:t>
            </a:r>
            <a:r>
              <a:rPr lang="en-GB" dirty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5 day Training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 </a:t>
            </a:r>
            <a:r>
              <a:rPr lang="en-GB" dirty="0"/>
              <a:t>T</a:t>
            </a:r>
            <a:r>
              <a:rPr lang="en-GB" dirty="0" smtClean="0"/>
              <a:t>he 5 day Training conducted at STC Casino H/C was  successful with a 95% attendance recorded.</a:t>
            </a:r>
          </a:p>
          <a:p>
            <a:r>
              <a:rPr lang="en-GB" dirty="0" smtClean="0"/>
              <a:t>Learning took place as evidenced by the tests’ results as shown below.</a:t>
            </a:r>
          </a:p>
          <a:p>
            <a:pPr marL="571500" indent="-571500">
              <a:buFont typeface="+mj-lt"/>
              <a:buAutoNum type="romanUcPeriod"/>
            </a:pPr>
            <a:r>
              <a:rPr lang="en-GB" dirty="0" smtClean="0"/>
              <a:t>Pre-test mean grade-40%</a:t>
            </a:r>
          </a:p>
          <a:p>
            <a:pPr marL="571500" indent="-571500">
              <a:buFont typeface="+mj-lt"/>
              <a:buAutoNum type="romanUcPeriod"/>
            </a:pPr>
            <a:r>
              <a:rPr lang="en-GB" dirty="0" smtClean="0"/>
              <a:t>Highest score-70%</a:t>
            </a:r>
          </a:p>
          <a:p>
            <a:pPr marL="571500" indent="-571500">
              <a:buFont typeface="+mj-lt"/>
              <a:buAutoNum type="romanUcPeriod"/>
            </a:pPr>
            <a:r>
              <a:rPr lang="en-GB" dirty="0" smtClean="0"/>
              <a:t>Post-test mean grade-90%</a:t>
            </a:r>
          </a:p>
          <a:p>
            <a:pPr marL="571500" indent="-571500">
              <a:buFont typeface="+mj-lt"/>
              <a:buAutoNum type="romanUcPeriod"/>
            </a:pPr>
            <a:r>
              <a:rPr lang="en-GB" dirty="0" smtClean="0"/>
              <a:t>Highest score -100%</a:t>
            </a:r>
          </a:p>
          <a:p>
            <a:pPr marL="0" indent="0">
              <a:buNone/>
            </a:pPr>
            <a:r>
              <a:rPr lang="en-GB" dirty="0" smtClean="0"/>
              <a:t>The participants were also able to make SMART work plans.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4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Spill management:</a:t>
            </a:r>
            <a:endParaRPr lang="en-GB" b="1" dirty="0"/>
          </a:p>
        </p:txBody>
      </p:sp>
      <p:pic>
        <p:nvPicPr>
          <p:cNvPr id="3074" name="Picture 2" descr="C:\Users\user\Desktop\New folder\IMG-20160627-WA000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00200"/>
            <a:ext cx="6408712" cy="47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471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Spill management continued:</a:t>
            </a:r>
            <a:endParaRPr lang="en-GB" b="1" dirty="0"/>
          </a:p>
        </p:txBody>
      </p:sp>
      <p:pic>
        <p:nvPicPr>
          <p:cNvPr id="4098" name="Picture 2" descr="C:\Users\user\Desktop\New folder\IMG-20160627-WA001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00200"/>
            <a:ext cx="6192688" cy="49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736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Challenges: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facility based training was done without water while the tea was unreliably available.</a:t>
            </a:r>
          </a:p>
          <a:p>
            <a:r>
              <a:rPr lang="en-GB" dirty="0" smtClean="0"/>
              <a:t>There was also no ready lunch but some lunch allowance ,thanks to the former MSH.</a:t>
            </a:r>
          </a:p>
          <a:p>
            <a:r>
              <a:rPr lang="en-GB" dirty="0" smtClean="0"/>
              <a:t>The daily commuting affected the programme a great deal since we had to start late and finish late due to heavy traffic in the city during pick hours.</a:t>
            </a:r>
          </a:p>
          <a:p>
            <a:r>
              <a:rPr lang="en-GB" dirty="0" smtClean="0"/>
              <a:t>The 5% deficit in attendance was a result of interruptions from home and work places.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533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Conclusion: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For effective biosafety CMEs and basic 5 day trainings, commitment by both participants and facilitators is </a:t>
            </a:r>
            <a:r>
              <a:rPr lang="en-GB" dirty="0" smtClean="0"/>
              <a:t>required.</a:t>
            </a:r>
          </a:p>
          <a:p>
            <a:r>
              <a:rPr lang="en-GB" dirty="0" smtClean="0"/>
              <a:t> The </a:t>
            </a:r>
            <a:r>
              <a:rPr lang="en-GB" dirty="0"/>
              <a:t>participants understood the biosafety principles and were ready to apply them in the improvement projects outlined in the work plans in their respective facilities as shown by pre and post-tests performance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best setting for effective biosafety training is residential, away from home. However, if worse goes to worse like it some times happens in Nairobi, its still possible.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397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Acknowledgements: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Doris Bota –University of Maryland NRB</a:t>
            </a:r>
          </a:p>
          <a:p>
            <a:r>
              <a:rPr lang="en-GB" dirty="0" smtClean="0"/>
              <a:t>N. Marebe-CMLC NRB.</a:t>
            </a:r>
          </a:p>
          <a:p>
            <a:r>
              <a:rPr lang="en-GB" dirty="0" smtClean="0"/>
              <a:t>My Lab Team in WHC.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21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9600" b="1" i="1" dirty="0" smtClean="0">
                <a:solidFill>
                  <a:srgbClr val="C00000"/>
                </a:solidFill>
              </a:rPr>
              <a:t>THANK YOU</a:t>
            </a:r>
            <a:r>
              <a:rPr lang="en-GB" b="1" i="1" dirty="0" smtClean="0">
                <a:solidFill>
                  <a:srgbClr val="C00000"/>
                </a:solidFill>
              </a:rPr>
              <a:t> </a:t>
            </a:r>
            <a:endParaRPr lang="en-GB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90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Introduction: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Increased risk of Laboratory acquired infections in clinical Laboratories has led to harnessed efforts by the MOH in collaboration with development partners to increase awareness of better safety practices </a:t>
            </a:r>
            <a:endParaRPr lang="en-GB" dirty="0" smtClean="0"/>
          </a:p>
          <a:p>
            <a:r>
              <a:rPr lang="en-GB" dirty="0" smtClean="0"/>
              <a:t>One  of the ways applied to achieve this is through </a:t>
            </a:r>
            <a:r>
              <a:rPr lang="en-GB" dirty="0"/>
              <a:t>biosafety trainings.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59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Continuation…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study describes how it has been possible to make an impact in improving primary health care practices through biosafety trainings </a:t>
            </a:r>
            <a:r>
              <a:rPr lang="en-GB" dirty="0" smtClean="0"/>
              <a:t>.</a:t>
            </a:r>
          </a:p>
          <a:p>
            <a:r>
              <a:rPr lang="en-GB" dirty="0" smtClean="0"/>
              <a:t>In Nairobi, we have embraced both the basic 5 day trainings and the CME’S approach in order to achieve the goal of Biosafety.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6633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Method: CME approach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was done following a request from the CMLC’S office Nairobi.</a:t>
            </a:r>
          </a:p>
          <a:p>
            <a:r>
              <a:rPr lang="en-GB" dirty="0" smtClean="0"/>
              <a:t>A one day CME was conducted in St Marys War Memorial Hospital Nairobi.</a:t>
            </a:r>
          </a:p>
          <a:p>
            <a:r>
              <a:rPr lang="en-GB" dirty="0" smtClean="0"/>
              <a:t>This was done in two days to two different groups on the 23</a:t>
            </a:r>
            <a:r>
              <a:rPr lang="en-GB" baseline="30000" dirty="0" smtClean="0"/>
              <a:t>rd</a:t>
            </a:r>
            <a:r>
              <a:rPr lang="en-GB" dirty="0" smtClean="0"/>
              <a:t> and 24</a:t>
            </a:r>
            <a:r>
              <a:rPr lang="en-GB" baseline="30000" dirty="0" smtClean="0"/>
              <a:t>th</a:t>
            </a:r>
            <a:r>
              <a:rPr lang="en-GB" dirty="0" smtClean="0"/>
              <a:t> March 2016 consecutively.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9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Continuation…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Five topics were chosen from the Biosafety curriculum as follows;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 smtClean="0"/>
              <a:t>Emergency </a:t>
            </a:r>
            <a:r>
              <a:rPr lang="en-GB" dirty="0"/>
              <a:t>and incidence response, </a:t>
            </a:r>
            <a:endParaRPr lang="en-GB" dirty="0" smtClean="0"/>
          </a:p>
          <a:p>
            <a:pPr marL="514350" indent="-514350">
              <a:buAutoNum type="alphaLcPeriod" startAt="2"/>
            </a:pPr>
            <a:r>
              <a:rPr lang="en-GB" dirty="0" smtClean="0"/>
              <a:t>Infection </a:t>
            </a:r>
            <a:r>
              <a:rPr lang="en-GB" dirty="0"/>
              <a:t>prevention and control</a:t>
            </a:r>
            <a:r>
              <a:rPr lang="en-GB" dirty="0" smtClean="0"/>
              <a:t>,</a:t>
            </a:r>
          </a:p>
          <a:p>
            <a:pPr marL="514350" indent="-514350">
              <a:buAutoNum type="alphaLcPeriod" startAt="2"/>
            </a:pPr>
            <a:r>
              <a:rPr lang="en-GB" dirty="0" smtClean="0"/>
              <a:t>Quality </a:t>
            </a:r>
            <a:r>
              <a:rPr lang="en-GB" dirty="0"/>
              <a:t>management systems and safety, </a:t>
            </a:r>
            <a:endParaRPr lang="en-GB" dirty="0" smtClean="0"/>
          </a:p>
          <a:p>
            <a:pPr marL="514350" indent="-514350">
              <a:buAutoNum type="alphaLcPeriod" startAt="2"/>
            </a:pPr>
            <a:r>
              <a:rPr lang="en-GB" dirty="0"/>
              <a:t>S</a:t>
            </a:r>
            <a:r>
              <a:rPr lang="en-GB" dirty="0" smtClean="0"/>
              <a:t>pill </a:t>
            </a:r>
            <a:r>
              <a:rPr lang="en-GB" dirty="0"/>
              <a:t>management </a:t>
            </a:r>
            <a:r>
              <a:rPr lang="en-GB" dirty="0" smtClean="0"/>
              <a:t>and</a:t>
            </a:r>
          </a:p>
          <a:p>
            <a:pPr marL="514350" indent="-514350">
              <a:buAutoNum type="alphaLcPeriod" startAt="2"/>
            </a:pPr>
            <a:r>
              <a:rPr lang="en-GB" dirty="0" smtClean="0"/>
              <a:t>Waste </a:t>
            </a:r>
            <a:r>
              <a:rPr lang="en-GB" dirty="0"/>
              <a:t>management </a:t>
            </a:r>
            <a:r>
              <a:rPr lang="en-GB" dirty="0" smtClean="0"/>
              <a:t>programmes</a:t>
            </a:r>
          </a:p>
          <a:p>
            <a:pPr marL="0" indent="0">
              <a:buNone/>
            </a:pPr>
            <a:r>
              <a:rPr lang="en-GB" dirty="0" smtClean="0"/>
              <a:t>A ten questions pre and post-test was also given in the beginning and at the end of each class.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706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Some of the group 1 members:</a:t>
            </a:r>
            <a:endParaRPr lang="en-GB" b="1" dirty="0"/>
          </a:p>
        </p:txBody>
      </p:sp>
      <p:pic>
        <p:nvPicPr>
          <p:cNvPr id="1026" name="Picture 2" descr="C:\Users\user\Desktop\New folder\IMG-20160824-WA0003(4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26" y="1600200"/>
            <a:ext cx="80573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869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Method: The 5 day training approach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While the CME ‘s were done by one facilitator, the 5 days trainings were done by 5 facilitators.</a:t>
            </a:r>
          </a:p>
          <a:p>
            <a:r>
              <a:rPr lang="en-GB" dirty="0" smtClean="0"/>
              <a:t>One such training was done in STC CASINO H/C, on 2</a:t>
            </a:r>
            <a:r>
              <a:rPr lang="en-GB" baseline="30000" dirty="0" smtClean="0"/>
              <a:t>nd</a:t>
            </a:r>
            <a:r>
              <a:rPr lang="en-GB" dirty="0" smtClean="0"/>
              <a:t> to 6</a:t>
            </a:r>
            <a:r>
              <a:rPr lang="en-GB" baseline="30000" dirty="0" smtClean="0"/>
              <a:t>th</a:t>
            </a:r>
            <a:r>
              <a:rPr lang="en-GB" dirty="0" smtClean="0"/>
              <a:t> February 2015. The main reason why this was picked among many trainings happening in Nairobi is because it was  facility based and not hotel based.</a:t>
            </a:r>
          </a:p>
          <a:p>
            <a:r>
              <a:rPr lang="en-GB" dirty="0" smtClean="0"/>
              <a:t>It also started with a pre-test and ended with a post-test but this time there were 20 questions.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296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One of the trainings done in NRB</a:t>
            </a:r>
            <a:endParaRPr lang="en-GB" b="1" dirty="0"/>
          </a:p>
        </p:txBody>
      </p:sp>
      <p:pic>
        <p:nvPicPr>
          <p:cNvPr id="2050" name="Picture 2" descr="C:\Users\user\Desktop\New folder\IMG-20161103-WA000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169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Results:</a:t>
            </a:r>
            <a:r>
              <a:rPr lang="en-GB" dirty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CME</a:t>
            </a:r>
            <a:r>
              <a:rPr lang="en-GB" i="1" dirty="0" smtClean="0"/>
              <a:t>.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first group made up of 20 participants undertook the CME and proved to have learnt by improving the pre-test mean grade from 40% to 85% in the post-test.</a:t>
            </a:r>
          </a:p>
          <a:p>
            <a:r>
              <a:rPr lang="en-GB" dirty="0" smtClean="0"/>
              <a:t>The second group proved to have learnt by improving the pre-test mean grade from 45% to 80% in the post-test.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49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643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CONDUCTING EFFECTIVE BIOSAFETY TRAININGS USING MINIMAL RESOURCES IN NAIROBI COUNTY: </vt:lpstr>
      <vt:lpstr>Introduction: </vt:lpstr>
      <vt:lpstr>Continuation…</vt:lpstr>
      <vt:lpstr>Method: CME approach</vt:lpstr>
      <vt:lpstr>Continuation…</vt:lpstr>
      <vt:lpstr>Some of the group 1 members:</vt:lpstr>
      <vt:lpstr>Method: The 5 day training approach</vt:lpstr>
      <vt:lpstr>One of the trainings done in NRB</vt:lpstr>
      <vt:lpstr>Results: CME.</vt:lpstr>
      <vt:lpstr>Results: 5 day Training</vt:lpstr>
      <vt:lpstr>Spill management:</vt:lpstr>
      <vt:lpstr>Spill management continued:</vt:lpstr>
      <vt:lpstr>Challenges: </vt:lpstr>
      <vt:lpstr>Conclusion: </vt:lpstr>
      <vt:lpstr>Acknowledgements:</vt:lpstr>
      <vt:lpstr>         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CONDUCTING EFFECTIVE BIOSAFETY TRAININGS USING MINIMAL RESOURCES IN NAIROBI COUNTY: </dc:title>
  <dc:creator>user</dc:creator>
  <cp:lastModifiedBy>user</cp:lastModifiedBy>
  <cp:revision>18</cp:revision>
  <dcterms:created xsi:type="dcterms:W3CDTF">2016-11-17T07:17:43Z</dcterms:created>
  <dcterms:modified xsi:type="dcterms:W3CDTF">2016-11-18T06:50:05Z</dcterms:modified>
</cp:coreProperties>
</file>