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92" r:id="rId3"/>
    <p:sldId id="322" r:id="rId4"/>
    <p:sldId id="326" r:id="rId5"/>
    <p:sldId id="310" r:id="rId6"/>
    <p:sldId id="327" r:id="rId7"/>
    <p:sldId id="318" r:id="rId8"/>
    <p:sldId id="319" r:id="rId9"/>
    <p:sldId id="262" r:id="rId10"/>
    <p:sldId id="264" r:id="rId11"/>
    <p:sldId id="267" r:id="rId12"/>
    <p:sldId id="294" r:id="rId13"/>
    <p:sldId id="330" r:id="rId14"/>
    <p:sldId id="313" r:id="rId15"/>
    <p:sldId id="315" r:id="rId16"/>
    <p:sldId id="329" r:id="rId17"/>
    <p:sldId id="31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4" autoAdjust="0"/>
    <p:restoredTop sz="94718" autoAdjust="0"/>
  </p:normalViewPr>
  <p:slideViewPr>
    <p:cSldViewPr>
      <p:cViewPr>
        <p:scale>
          <a:sx n="75" d="100"/>
          <a:sy n="75" d="100"/>
        </p:scale>
        <p:origin x="-1230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37C383-1833-4039-8CC1-42039F04F630}" type="datetimeFigureOut">
              <a:rPr lang="en-US" smtClean="0"/>
              <a:pPr/>
              <a:t>11/16/2016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E27136-102C-4A62-B3A1-4A4680F709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654618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28D3E-B559-48CB-998C-0AE52E3D0CAB}" type="datetimeFigureOut">
              <a:rPr lang="en-US" smtClean="0"/>
              <a:pPr/>
              <a:t>11/16/2016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115A8-E214-4EA4-A120-94C24A6289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75295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28D3E-B559-48CB-998C-0AE52E3D0CAB}" type="datetimeFigureOut">
              <a:rPr lang="en-US" smtClean="0"/>
              <a:pPr/>
              <a:t>11/16/2016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115A8-E214-4EA4-A120-94C24A6289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34404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28D3E-B559-48CB-998C-0AE52E3D0CAB}" type="datetimeFigureOut">
              <a:rPr lang="en-US" smtClean="0"/>
              <a:pPr/>
              <a:t>11/16/2016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115A8-E214-4EA4-A120-94C24A6289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336209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28D3E-B559-48CB-998C-0AE52E3D0CAB}" type="datetimeFigureOut">
              <a:rPr lang="en-US" smtClean="0"/>
              <a:pPr/>
              <a:t>11/16/2016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115A8-E214-4EA4-A120-94C24A6289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60485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28D3E-B559-48CB-998C-0AE52E3D0CAB}" type="datetimeFigureOut">
              <a:rPr lang="en-US" smtClean="0"/>
              <a:pPr/>
              <a:t>11/16/2016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115A8-E214-4EA4-A120-94C24A6289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18453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28D3E-B559-48CB-998C-0AE52E3D0CAB}" type="datetimeFigureOut">
              <a:rPr lang="en-US" smtClean="0"/>
              <a:pPr/>
              <a:t>11/16/2016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115A8-E214-4EA4-A120-94C24A6289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89489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28D3E-B559-48CB-998C-0AE52E3D0CAB}" type="datetimeFigureOut">
              <a:rPr lang="en-US" smtClean="0"/>
              <a:pPr/>
              <a:t>11/16/2016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115A8-E214-4EA4-A120-94C24A6289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23407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28D3E-B559-48CB-998C-0AE52E3D0CAB}" type="datetimeFigureOut">
              <a:rPr lang="en-US" smtClean="0"/>
              <a:pPr/>
              <a:t>11/16/2016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115A8-E214-4EA4-A120-94C24A6289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27200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28D3E-B559-48CB-998C-0AE52E3D0CAB}" type="datetimeFigureOut">
              <a:rPr lang="en-US" smtClean="0"/>
              <a:pPr/>
              <a:t>11/16/2016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115A8-E214-4EA4-A120-94C24A6289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8355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28D3E-B559-48CB-998C-0AE52E3D0CAB}" type="datetimeFigureOut">
              <a:rPr lang="en-US" smtClean="0"/>
              <a:pPr/>
              <a:t>11/16/2016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115A8-E214-4EA4-A120-94C24A6289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11460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28D3E-B559-48CB-998C-0AE52E3D0CAB}" type="datetimeFigureOut">
              <a:rPr lang="en-US" smtClean="0"/>
              <a:pPr/>
              <a:t>11/16/2016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115A8-E214-4EA4-A120-94C24A6289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11514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028D3E-B559-48CB-998C-0AE52E3D0CAB}" type="datetimeFigureOut">
              <a:rPr lang="en-US" smtClean="0"/>
              <a:pPr/>
              <a:t>11/16/2016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2115A8-E214-4EA4-A120-94C24A6289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318269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5562600"/>
          </a:xfrm>
        </p:spPr>
        <p:txBody>
          <a:bodyPr>
            <a:normAutofit lnSpcReduction="10000"/>
          </a:bodyPr>
          <a:lstStyle/>
          <a:p>
            <a:r>
              <a:rPr lang="en-US" sz="4400" b="1" dirty="0" smtClean="0"/>
              <a:t>KENYAN EXPERIENCE IN BIOSAFETY/BIOSECURITY MANAGEMENT</a:t>
            </a:r>
          </a:p>
          <a:p>
            <a:r>
              <a:rPr lang="en-GB" b="1" dirty="0" smtClean="0"/>
              <a:t>By</a:t>
            </a:r>
          </a:p>
          <a:p>
            <a:r>
              <a:rPr lang="en-GB" b="1" dirty="0" smtClean="0"/>
              <a:t>K. K. </a:t>
            </a:r>
            <a:r>
              <a:rPr lang="en-GB" b="1" dirty="0" err="1" smtClean="0"/>
              <a:t>Yatich</a:t>
            </a:r>
            <a:r>
              <a:rPr lang="en-GB" b="1" dirty="0" smtClean="0"/>
              <a:t>  (IFBA Certified Professional)</a:t>
            </a:r>
          </a:p>
          <a:p>
            <a:r>
              <a:rPr lang="en-GB" b="1" dirty="0" smtClean="0"/>
              <a:t>Head, </a:t>
            </a:r>
            <a:r>
              <a:rPr lang="en-GB" b="1" dirty="0" err="1" smtClean="0"/>
              <a:t>Biosafety</a:t>
            </a:r>
            <a:r>
              <a:rPr lang="en-GB" b="1" dirty="0" smtClean="0"/>
              <a:t>/</a:t>
            </a:r>
            <a:r>
              <a:rPr lang="en-GB" b="1" dirty="0" err="1" smtClean="0"/>
              <a:t>Biosecurity</a:t>
            </a:r>
            <a:r>
              <a:rPr lang="en-GB" b="1" dirty="0" smtClean="0"/>
              <a:t> Program </a:t>
            </a:r>
          </a:p>
          <a:p>
            <a:r>
              <a:rPr lang="en-GB" b="1" dirty="0" smtClean="0"/>
              <a:t>National Public Health Laboratories</a:t>
            </a:r>
          </a:p>
          <a:p>
            <a:r>
              <a:rPr lang="en-GB" b="1" dirty="0" smtClean="0"/>
              <a:t>Ministry of Health, Kenya</a:t>
            </a:r>
            <a:endParaRPr lang="en-US" b="1" dirty="0" smtClean="0"/>
          </a:p>
          <a:p>
            <a:endParaRPr lang="en-US" sz="4400" b="1" dirty="0" smtClean="0"/>
          </a:p>
          <a:p>
            <a:endParaRPr lang="en-US" sz="4400" b="1" dirty="0" smtClean="0"/>
          </a:p>
          <a:p>
            <a:endParaRPr lang="en-US" sz="4400" b="1" dirty="0" smtClean="0"/>
          </a:p>
        </p:txBody>
      </p:sp>
    </p:spTree>
    <p:extLst>
      <p:ext uri="{BB962C8B-B14F-4D97-AF65-F5344CB8AC3E}">
        <p14:creationId xmlns="" xmlns:p14="http://schemas.microsoft.com/office/powerpoint/2010/main" val="2885966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Key achievements cont..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>
                <a:latin typeface="+mj-lt"/>
              </a:rPr>
              <a:t>Supported ISO 15189 accreditation of medical laboratories </a:t>
            </a:r>
          </a:p>
          <a:p>
            <a:pPr>
              <a:buNone/>
            </a:pPr>
            <a:r>
              <a:rPr lang="en-US" sz="2800" dirty="0" smtClean="0">
                <a:latin typeface="+mj-lt"/>
              </a:rPr>
              <a:t>             -130 labs enrolled </a:t>
            </a:r>
          </a:p>
          <a:p>
            <a:pPr>
              <a:buNone/>
            </a:pPr>
            <a:r>
              <a:rPr lang="en-US" sz="2800" dirty="0" smtClean="0">
                <a:latin typeface="+mj-lt"/>
              </a:rPr>
              <a:t>             - </a:t>
            </a:r>
            <a:r>
              <a:rPr lang="en-US" sz="2800" dirty="0" smtClean="0"/>
              <a:t>15 labs accredited</a:t>
            </a:r>
            <a:endParaRPr lang="en-US" sz="2800" dirty="0" smtClean="0">
              <a:latin typeface="+mj-lt"/>
            </a:endParaRPr>
          </a:p>
          <a:p>
            <a:endParaRPr lang="en-US" sz="2800" dirty="0" smtClean="0">
              <a:latin typeface="+mj-lt"/>
            </a:endParaRPr>
          </a:p>
          <a:p>
            <a:r>
              <a:rPr lang="en-US" sz="2800" dirty="0" smtClean="0">
                <a:latin typeface="+mj-lt"/>
              </a:rPr>
              <a:t>Procured and distributed autoclaves and other waste management equipment to facilities at National and County facilities</a:t>
            </a:r>
          </a:p>
          <a:p>
            <a:pPr lvl="1">
              <a:buNone/>
            </a:pPr>
            <a:endParaRPr lang="en-US" dirty="0" smtClean="0">
              <a:latin typeface="+mj-lt"/>
            </a:endParaRPr>
          </a:p>
          <a:p>
            <a:r>
              <a:rPr lang="en-US" sz="2800" dirty="0" smtClean="0">
                <a:latin typeface="+mj-lt"/>
              </a:rPr>
              <a:t>Improved </a:t>
            </a:r>
            <a:r>
              <a:rPr lang="en-US" sz="2800" dirty="0" err="1" smtClean="0">
                <a:latin typeface="+mj-lt"/>
              </a:rPr>
              <a:t>Biosafety</a:t>
            </a:r>
            <a:r>
              <a:rPr lang="en-US" sz="2800" dirty="0" smtClean="0">
                <a:latin typeface="+mj-lt"/>
              </a:rPr>
              <a:t>/</a:t>
            </a:r>
            <a:r>
              <a:rPr lang="en-US" sz="2800" dirty="0" err="1" smtClean="0">
                <a:latin typeface="+mj-lt"/>
              </a:rPr>
              <a:t>Biosecurty</a:t>
            </a:r>
            <a:r>
              <a:rPr lang="en-US" sz="2800" dirty="0" smtClean="0">
                <a:latin typeface="+mj-lt"/>
              </a:rPr>
              <a:t> practices in the medical laboratories through adherence to SOPS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585374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</a:t>
            </a:r>
            <a:r>
              <a:rPr lang="en-US" sz="4000" dirty="0" smtClean="0"/>
              <a:t>Challenges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dirty="0" smtClean="0">
                <a:latin typeface="+mj-lt"/>
              </a:rPr>
              <a:t>Weak Pathogen repository and inventory systems.</a:t>
            </a:r>
          </a:p>
          <a:p>
            <a:pPr marL="342900" lvl="1" indent="-342900">
              <a:buNone/>
            </a:pPr>
            <a:endParaRPr lang="en-US" dirty="0" smtClean="0">
              <a:latin typeface="+mj-lt"/>
            </a:endParaRP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dirty="0" smtClean="0">
                <a:latin typeface="+mj-lt"/>
              </a:rPr>
              <a:t>Weak Chemical  management, inventory safety and disposal systems/guidelines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US" dirty="0" smtClean="0">
              <a:latin typeface="+mj-lt"/>
            </a:endParaRP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dirty="0" smtClean="0">
                <a:latin typeface="+mj-lt"/>
              </a:rPr>
              <a:t>Training of other Cadres of Health Care Workers / personnel  from Plant Health Sector, MALF and Wildlife.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US" dirty="0" smtClean="0">
              <a:latin typeface="+mj-lt"/>
            </a:endParaRP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dirty="0" smtClean="0">
                <a:latin typeface="+mj-lt"/>
              </a:rPr>
              <a:t>Lack of an integrated </a:t>
            </a:r>
            <a:r>
              <a:rPr lang="en-US" dirty="0" err="1" smtClean="0">
                <a:latin typeface="+mj-lt"/>
              </a:rPr>
              <a:t>Biorisk</a:t>
            </a:r>
            <a:r>
              <a:rPr lang="en-US" dirty="0" smtClean="0">
                <a:latin typeface="+mj-lt"/>
              </a:rPr>
              <a:t> Management curriculum based on One Health approach</a:t>
            </a:r>
          </a:p>
          <a:p>
            <a:pPr marL="342900" lvl="1" indent="-342900">
              <a:buNone/>
            </a:pPr>
            <a:endParaRPr lang="en-US" dirty="0" smtClean="0">
              <a:latin typeface="+mj-lt"/>
            </a:endParaRPr>
          </a:p>
          <a:p>
            <a:pPr marL="342900" lvl="1" indent="-342900">
              <a:buNone/>
            </a:pPr>
            <a:endParaRPr lang="en-US" dirty="0" smtClean="0">
              <a:latin typeface="+mj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70537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Challenges…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+mj-lt"/>
              </a:rPr>
              <a:t>Inadequate funding to strengthen implementation of </a:t>
            </a:r>
            <a:r>
              <a:rPr lang="en-US" sz="2800" dirty="0" err="1" smtClean="0">
                <a:latin typeface="+mj-lt"/>
              </a:rPr>
              <a:t>Biosafety</a:t>
            </a:r>
            <a:r>
              <a:rPr lang="en-US" sz="2800" dirty="0" smtClean="0">
                <a:latin typeface="+mj-lt"/>
              </a:rPr>
              <a:t>/</a:t>
            </a:r>
            <a:r>
              <a:rPr lang="en-US" sz="2800" dirty="0" err="1" smtClean="0">
                <a:latin typeface="+mj-lt"/>
              </a:rPr>
              <a:t>Biosecurity</a:t>
            </a:r>
            <a:r>
              <a:rPr lang="en-US" sz="2800" dirty="0" smtClean="0">
                <a:latin typeface="+mj-lt"/>
              </a:rPr>
              <a:t> systems in medical laboratories</a:t>
            </a:r>
          </a:p>
          <a:p>
            <a:endParaRPr lang="en-US" sz="2800" dirty="0" smtClean="0">
              <a:latin typeface="+mj-lt"/>
            </a:endParaRPr>
          </a:p>
          <a:p>
            <a:r>
              <a:rPr lang="en-US" sz="2800" dirty="0" smtClean="0">
                <a:latin typeface="+mj-lt"/>
              </a:rPr>
              <a:t>Lack of  </a:t>
            </a:r>
            <a:r>
              <a:rPr lang="en-US" sz="2800" dirty="0" err="1" smtClean="0">
                <a:latin typeface="+mj-lt"/>
              </a:rPr>
              <a:t>Biorisk</a:t>
            </a:r>
            <a:r>
              <a:rPr lang="en-US" sz="2800" dirty="0" smtClean="0">
                <a:latin typeface="+mj-lt"/>
              </a:rPr>
              <a:t> management training in regions not currently covered by CDC-PEFPAR- funded partners</a:t>
            </a:r>
          </a:p>
          <a:p>
            <a:pPr>
              <a:buNone/>
            </a:pPr>
            <a:endParaRPr lang="en-US" sz="2800" dirty="0" smtClean="0">
              <a:latin typeface="+mj-lt"/>
            </a:endParaRPr>
          </a:p>
          <a:p>
            <a:r>
              <a:rPr lang="en-US" sz="2800" dirty="0" smtClean="0">
                <a:latin typeface="+mj-lt"/>
              </a:rPr>
              <a:t>Lack of </a:t>
            </a:r>
            <a:r>
              <a:rPr lang="en-US" sz="2800" dirty="0" err="1" smtClean="0">
                <a:latin typeface="+mj-lt"/>
              </a:rPr>
              <a:t>Biosafety</a:t>
            </a:r>
            <a:r>
              <a:rPr lang="en-US" sz="2800" dirty="0" smtClean="0">
                <a:latin typeface="+mj-lt"/>
              </a:rPr>
              <a:t>/</a:t>
            </a:r>
            <a:r>
              <a:rPr lang="en-US" sz="2800" dirty="0" err="1" smtClean="0">
                <a:latin typeface="+mj-lt"/>
              </a:rPr>
              <a:t>Biosecurity</a:t>
            </a:r>
            <a:r>
              <a:rPr lang="en-US" sz="2800" dirty="0" smtClean="0">
                <a:latin typeface="+mj-lt"/>
              </a:rPr>
              <a:t> annual refresher </a:t>
            </a:r>
          </a:p>
          <a:p>
            <a:pPr>
              <a:buNone/>
            </a:pPr>
            <a:r>
              <a:rPr lang="en-US" sz="2800" dirty="0" smtClean="0">
                <a:latin typeface="+mj-lt"/>
              </a:rPr>
              <a:t>trainings </a:t>
            </a:r>
          </a:p>
          <a:p>
            <a:pPr>
              <a:buNone/>
            </a:pPr>
            <a:endParaRPr lang="en-US" sz="2800" dirty="0" smtClean="0">
              <a:latin typeface="+mj-lt"/>
            </a:endParaRPr>
          </a:p>
          <a:p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 smtClean="0"/>
              <a:t>Strategies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Integration of BRM in FELTP Program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Establishment of MOH-EOC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WHO-Joint External Evaluation on implementation of IHR/GHSA Packages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Enactment of Bioscience Bill to address among others Dual use &amp; Bioethics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Strengthen collaboration between Health Sector &amp; Law enforcement/Security agencies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4000" dirty="0" smtClean="0"/>
              <a:t>Way forward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457200" y="1384300"/>
            <a:ext cx="8229600" cy="5295900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ct val="0"/>
              </a:spcBef>
            </a:pPr>
            <a:r>
              <a:rPr lang="en-US" altLang="en-US" sz="2800" dirty="0" smtClean="0">
                <a:latin typeface="+mj-lt"/>
              </a:rPr>
              <a:t>Establish an updated inventory of potentially dangerous pathogens in restricted facilities and license, monitor, track highly toxic biological materials - GHSA</a:t>
            </a:r>
          </a:p>
          <a:p>
            <a:pPr>
              <a:spcBef>
                <a:spcPct val="0"/>
              </a:spcBef>
            </a:pPr>
            <a:endParaRPr lang="en-US" altLang="en-US" sz="2800" dirty="0" smtClean="0">
              <a:latin typeface="+mj-lt"/>
            </a:endParaRPr>
          </a:p>
          <a:p>
            <a:pPr>
              <a:spcBef>
                <a:spcPct val="0"/>
              </a:spcBef>
            </a:pPr>
            <a:r>
              <a:rPr lang="en-US" altLang="en-US" sz="2800" dirty="0" smtClean="0">
                <a:latin typeface="+mj-lt"/>
              </a:rPr>
              <a:t>Develop w</a:t>
            </a:r>
            <a:r>
              <a:rPr lang="en-US" altLang="en-US" sz="2800" dirty="0" smtClean="0"/>
              <a:t>hole-of-government specific </a:t>
            </a:r>
            <a:r>
              <a:rPr lang="en-US" altLang="en-US" sz="2800" dirty="0" err="1" smtClean="0"/>
              <a:t>Biosecurity</a:t>
            </a:r>
            <a:r>
              <a:rPr lang="en-US" altLang="en-US" sz="2800" dirty="0" smtClean="0"/>
              <a:t> legislation and strategic plan</a:t>
            </a:r>
          </a:p>
          <a:p>
            <a:pPr>
              <a:spcBef>
                <a:spcPct val="0"/>
              </a:spcBef>
              <a:buNone/>
            </a:pPr>
            <a:endParaRPr lang="en-US" altLang="en-US" sz="2800" dirty="0" smtClean="0"/>
          </a:p>
          <a:p>
            <a:pPr eaLnBrk="1" hangingPunct="1">
              <a:spcBef>
                <a:spcPct val="0"/>
              </a:spcBef>
            </a:pPr>
            <a:r>
              <a:rPr lang="en-US" altLang="en-US" sz="2800" dirty="0" smtClean="0">
                <a:latin typeface="+mj-lt"/>
              </a:rPr>
              <a:t>Design a  comprehensive, sustainable and legally embedded national oversight program for </a:t>
            </a:r>
            <a:r>
              <a:rPr lang="en-US" altLang="en-US" sz="2800" dirty="0" err="1" smtClean="0">
                <a:latin typeface="+mj-lt"/>
              </a:rPr>
              <a:t>Biosafety</a:t>
            </a:r>
            <a:r>
              <a:rPr lang="en-US" altLang="en-US" sz="2800" dirty="0" smtClean="0">
                <a:latin typeface="+mj-lt"/>
              </a:rPr>
              <a:t> and </a:t>
            </a:r>
            <a:r>
              <a:rPr lang="en-US" altLang="en-US" sz="2800" dirty="0" err="1" smtClean="0">
                <a:latin typeface="+mj-lt"/>
              </a:rPr>
              <a:t>Biosecurity</a:t>
            </a:r>
            <a:r>
              <a:rPr lang="en-US" altLang="en-US" sz="2800" dirty="0" smtClean="0">
                <a:latin typeface="+mj-lt"/>
              </a:rPr>
              <a:t>  draft Bioscience Bill</a:t>
            </a:r>
          </a:p>
          <a:p>
            <a:pPr eaLnBrk="1" hangingPunct="1">
              <a:spcBef>
                <a:spcPct val="0"/>
              </a:spcBef>
            </a:pPr>
            <a:endParaRPr lang="en-US" altLang="en-US" sz="2800" dirty="0" smtClean="0">
              <a:latin typeface="+mj-lt"/>
            </a:endParaRPr>
          </a:p>
          <a:p>
            <a:pPr>
              <a:spcBef>
                <a:spcPct val="0"/>
              </a:spcBef>
            </a:pPr>
            <a:r>
              <a:rPr lang="en-US" altLang="en-US" sz="2800" dirty="0" smtClean="0"/>
              <a:t> Develop whole-of-government  integrated </a:t>
            </a:r>
            <a:r>
              <a:rPr lang="en-US" altLang="en-US" sz="2800" dirty="0" err="1" smtClean="0"/>
              <a:t>Biorisk</a:t>
            </a:r>
            <a:r>
              <a:rPr lang="en-US" altLang="en-US" sz="2800" dirty="0" smtClean="0"/>
              <a:t> curriculum and subsequent </a:t>
            </a:r>
            <a:r>
              <a:rPr lang="en-US" altLang="en-US" sz="2800" dirty="0" err="1" smtClean="0"/>
              <a:t>Biorisk</a:t>
            </a:r>
            <a:r>
              <a:rPr lang="en-US" altLang="en-US" sz="2800" dirty="0" smtClean="0"/>
              <a:t> trainings on basis of one-Health Approach</a:t>
            </a:r>
            <a:endParaRPr lang="en-US" altLang="en-US" sz="2800" dirty="0" smtClean="0">
              <a:latin typeface="+mj-lt"/>
            </a:endParaRPr>
          </a:p>
          <a:p>
            <a:pPr eaLnBrk="1" hangingPunct="1">
              <a:spcBef>
                <a:spcPct val="0"/>
              </a:spcBef>
              <a:buNone/>
            </a:pPr>
            <a:endParaRPr lang="en-US" altLang="en-US" sz="2800" dirty="0" smtClean="0">
              <a:latin typeface="+mj-lt"/>
            </a:endParaRPr>
          </a:p>
          <a:p>
            <a:pPr eaLnBrk="1" hangingPunct="1">
              <a:spcBef>
                <a:spcPct val="0"/>
              </a:spcBef>
              <a:buNone/>
            </a:pPr>
            <a:endParaRPr lang="en-US" altLang="en-US" sz="2800" dirty="0" smtClean="0">
              <a:latin typeface="+mj-lt"/>
            </a:endParaRPr>
          </a:p>
          <a:p>
            <a:pPr eaLnBrk="1" hangingPunct="1">
              <a:spcBef>
                <a:spcPct val="0"/>
              </a:spcBef>
            </a:pPr>
            <a:endParaRPr lang="en-US" altLang="en-US" sz="2800" dirty="0" smtClean="0">
              <a:latin typeface="+mj-lt"/>
            </a:endParaRPr>
          </a:p>
          <a:p>
            <a:pPr eaLnBrk="1" hangingPunct="1">
              <a:spcBef>
                <a:spcPct val="0"/>
              </a:spcBef>
            </a:pPr>
            <a:endParaRPr lang="en-US" altLang="en-US" sz="2800" dirty="0" smtClean="0">
              <a:latin typeface="+mj-lt"/>
            </a:endParaRPr>
          </a:p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4000" dirty="0" smtClean="0"/>
              <a:t>Way forward cont..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/>
          </a:bodyPr>
          <a:lstStyle/>
          <a:p>
            <a:pPr>
              <a:buNone/>
            </a:pPr>
            <a:endParaRPr lang="en-GB" sz="2800" dirty="0" smtClean="0"/>
          </a:p>
          <a:p>
            <a:r>
              <a:rPr lang="en-GB" sz="2800" dirty="0" smtClean="0"/>
              <a:t>Strengthen laboratory </a:t>
            </a:r>
            <a:r>
              <a:rPr lang="en-GB" sz="2800" dirty="0" err="1" smtClean="0"/>
              <a:t>Biosafety</a:t>
            </a:r>
            <a:r>
              <a:rPr lang="en-GB" sz="2800" dirty="0" smtClean="0"/>
              <a:t> and </a:t>
            </a:r>
            <a:r>
              <a:rPr lang="en-GB" sz="2800" dirty="0" err="1" smtClean="0"/>
              <a:t>Biosecurity</a:t>
            </a:r>
            <a:r>
              <a:rPr lang="en-GB" sz="2800" dirty="0" smtClean="0"/>
              <a:t> systems including physical infrastructure of labs at national and county levels through sustained funding.</a:t>
            </a:r>
          </a:p>
          <a:p>
            <a:r>
              <a:rPr lang="en-GB" sz="2800" dirty="0" smtClean="0"/>
              <a:t>Capacity building on standard BSL3 safety practices and </a:t>
            </a:r>
            <a:r>
              <a:rPr lang="en-GB" sz="2800" dirty="0" err="1" smtClean="0"/>
              <a:t>Biorisk</a:t>
            </a:r>
            <a:r>
              <a:rPr lang="en-GB" sz="2800" dirty="0" smtClean="0"/>
              <a:t> management trainings for the new laboratories at NPHL and counties through exchange and mentorships programs</a:t>
            </a:r>
          </a:p>
          <a:p>
            <a:endParaRPr lang="en-GB" sz="2800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	Acknowledgement (Collaborating Partners)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CDC  (PEPFAR)</a:t>
            </a:r>
          </a:p>
          <a:p>
            <a:r>
              <a:rPr lang="en-US" dirty="0" smtClean="0"/>
              <a:t>DTRA/CBEP</a:t>
            </a:r>
            <a:endParaRPr lang="en-US" dirty="0" smtClean="0"/>
          </a:p>
          <a:p>
            <a:r>
              <a:rPr lang="en-US" dirty="0" smtClean="0"/>
              <a:t>AFENET</a:t>
            </a:r>
          </a:p>
          <a:p>
            <a:r>
              <a:rPr lang="en-US" dirty="0" smtClean="0"/>
              <a:t>PATH</a:t>
            </a:r>
          </a:p>
          <a:p>
            <a:r>
              <a:rPr lang="en-US" dirty="0" smtClean="0"/>
              <a:t>MSH</a:t>
            </a:r>
            <a:endParaRPr lang="en-US" dirty="0" smtClean="0"/>
          </a:p>
          <a:p>
            <a:r>
              <a:rPr lang="en-US" dirty="0" smtClean="0"/>
              <a:t>KEMRI</a:t>
            </a:r>
          </a:p>
          <a:p>
            <a:r>
              <a:rPr lang="en-US" dirty="0" smtClean="0"/>
              <a:t>NACOSTI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7545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>
                <a:solidFill>
                  <a:srgbClr val="FFFF00"/>
                </a:solidFill>
              </a:rPr>
              <a:t>AMREF – Coast/Lower Eastern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UMB – Nairobi/Central/Upper Eastern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GIS – Nyanza/Western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FHI360 – Rift Valley</a:t>
            </a:r>
          </a:p>
          <a:p>
            <a:r>
              <a:rPr lang="en-US" dirty="0" smtClean="0"/>
              <a:t>APHIA Plus</a:t>
            </a:r>
          </a:p>
          <a:p>
            <a:r>
              <a:rPr lang="en-US" dirty="0" smtClean="0"/>
              <a:t>FACES</a:t>
            </a:r>
          </a:p>
          <a:p>
            <a:r>
              <a:rPr lang="en-US" dirty="0" smtClean="0"/>
              <a:t>AMPATH</a:t>
            </a:r>
          </a:p>
          <a:p>
            <a:r>
              <a:rPr lang="en-US" dirty="0" smtClean="0"/>
              <a:t>CHS</a:t>
            </a:r>
          </a:p>
          <a:p>
            <a:r>
              <a:rPr lang="en-US" dirty="0" smtClean="0"/>
              <a:t>KCCB</a:t>
            </a:r>
          </a:p>
          <a:p>
            <a:r>
              <a:rPr lang="en-US" dirty="0" smtClean="0"/>
              <a:t>HEALTHSTRAT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354790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GB" sz="4800" dirty="0" smtClean="0"/>
          </a:p>
          <a:p>
            <a:pPr algn="ctr">
              <a:buNone/>
            </a:pPr>
            <a:endParaRPr lang="en-GB" sz="4800" dirty="0" smtClean="0"/>
          </a:p>
          <a:p>
            <a:pPr algn="ctr">
              <a:buNone/>
            </a:pPr>
            <a:r>
              <a:rPr lang="en-GB" sz="4800" dirty="0" smtClean="0"/>
              <a:t>Thank You</a:t>
            </a:r>
            <a:endParaRPr lang="en-GB" sz="4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 smtClean="0"/>
              <a:t>Outline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err="1" smtClean="0">
                <a:latin typeface="+mj-lt"/>
              </a:rPr>
              <a:t>Biosafety</a:t>
            </a:r>
            <a:r>
              <a:rPr lang="en-GB" dirty="0" smtClean="0">
                <a:latin typeface="+mj-lt"/>
              </a:rPr>
              <a:t> /</a:t>
            </a:r>
            <a:r>
              <a:rPr lang="en-GB" dirty="0" err="1" smtClean="0">
                <a:latin typeface="+mj-lt"/>
              </a:rPr>
              <a:t>Biosecurity</a:t>
            </a:r>
            <a:r>
              <a:rPr lang="en-GB" dirty="0" smtClean="0">
                <a:latin typeface="+mj-lt"/>
              </a:rPr>
              <a:t> introduction</a:t>
            </a:r>
          </a:p>
          <a:p>
            <a:r>
              <a:rPr lang="en-GB" dirty="0" smtClean="0">
                <a:latin typeface="+mj-lt"/>
              </a:rPr>
              <a:t>Public Health Security/Global threats/Efforts </a:t>
            </a:r>
          </a:p>
          <a:p>
            <a:r>
              <a:rPr lang="en-GB" dirty="0" smtClean="0">
                <a:latin typeface="+mj-lt"/>
              </a:rPr>
              <a:t>NPHL-MOH </a:t>
            </a:r>
            <a:r>
              <a:rPr lang="en-GB" dirty="0" err="1" smtClean="0">
                <a:latin typeface="+mj-lt"/>
              </a:rPr>
              <a:t>Biosafety</a:t>
            </a:r>
            <a:r>
              <a:rPr lang="en-GB" dirty="0" smtClean="0">
                <a:latin typeface="+mj-lt"/>
              </a:rPr>
              <a:t>/</a:t>
            </a:r>
            <a:r>
              <a:rPr lang="en-GB" dirty="0" err="1" smtClean="0">
                <a:latin typeface="+mj-lt"/>
              </a:rPr>
              <a:t>Biosecurity</a:t>
            </a:r>
            <a:r>
              <a:rPr lang="en-GB" dirty="0" smtClean="0">
                <a:latin typeface="+mj-lt"/>
              </a:rPr>
              <a:t> Program </a:t>
            </a:r>
          </a:p>
          <a:p>
            <a:pPr>
              <a:buNone/>
            </a:pPr>
            <a:r>
              <a:rPr lang="en-GB" dirty="0" smtClean="0">
                <a:latin typeface="+mj-lt"/>
              </a:rPr>
              <a:t>             -Goals</a:t>
            </a:r>
          </a:p>
          <a:p>
            <a:pPr>
              <a:buNone/>
            </a:pPr>
            <a:r>
              <a:rPr lang="en-GB" dirty="0" smtClean="0">
                <a:latin typeface="+mj-lt"/>
              </a:rPr>
              <a:t>             -Achievements</a:t>
            </a:r>
          </a:p>
          <a:p>
            <a:pPr>
              <a:buNone/>
            </a:pPr>
            <a:r>
              <a:rPr lang="en-GB" dirty="0" smtClean="0">
                <a:latin typeface="+mj-lt"/>
              </a:rPr>
              <a:t>             -Challenges</a:t>
            </a:r>
          </a:p>
          <a:p>
            <a:pPr>
              <a:buNone/>
            </a:pPr>
            <a:r>
              <a:rPr lang="en-GB" dirty="0" smtClean="0">
                <a:latin typeface="+mj-lt"/>
              </a:rPr>
              <a:t>            - Strategies</a:t>
            </a:r>
          </a:p>
          <a:p>
            <a:pPr>
              <a:buNone/>
            </a:pPr>
            <a:r>
              <a:rPr lang="en-GB" dirty="0" smtClean="0">
                <a:latin typeface="+mj-lt"/>
              </a:rPr>
              <a:t>            - Way forward</a:t>
            </a:r>
          </a:p>
          <a:p>
            <a:endParaRPr lang="en-GB" dirty="0" smtClean="0">
              <a:latin typeface="+mj-lt"/>
            </a:endParaRPr>
          </a:p>
          <a:p>
            <a:pPr>
              <a:buNone/>
            </a:pP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GB" sz="4000" dirty="0" smtClean="0"/>
              <a:t>Laboratory </a:t>
            </a:r>
            <a:r>
              <a:rPr lang="en-GB" sz="4000" dirty="0" err="1" smtClean="0"/>
              <a:t>Biosafety</a:t>
            </a:r>
            <a:r>
              <a:rPr lang="en-GB" sz="4000" dirty="0" smtClean="0"/>
              <a:t> /</a:t>
            </a:r>
            <a:r>
              <a:rPr lang="en-GB" sz="4000" dirty="0" err="1" smtClean="0"/>
              <a:t>Biosecurity</a:t>
            </a:r>
            <a:r>
              <a:rPr lang="en-GB" sz="4000" dirty="0" smtClean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en-US" sz="2800" dirty="0" err="1" smtClean="0"/>
              <a:t>Biosafety</a:t>
            </a:r>
            <a:endParaRPr lang="en-US" altLang="en-US" sz="2800" dirty="0" smtClean="0"/>
          </a:p>
          <a:p>
            <a:pPr lvl="1"/>
            <a:r>
              <a:rPr lang="en-US" altLang="en-US" dirty="0" smtClean="0"/>
              <a:t>How to protect health workers from dangerous pathogens</a:t>
            </a:r>
          </a:p>
          <a:p>
            <a:pPr lvl="1">
              <a:buNone/>
            </a:pPr>
            <a:endParaRPr lang="en-US" altLang="en-US" dirty="0" smtClean="0"/>
          </a:p>
          <a:p>
            <a:pPr marL="0" indent="0">
              <a:buNone/>
            </a:pPr>
            <a:r>
              <a:rPr lang="en-US" altLang="en-US" sz="2800" dirty="0" err="1" smtClean="0"/>
              <a:t>Biosecurity</a:t>
            </a:r>
            <a:endParaRPr lang="en-US" altLang="en-US" sz="2800" dirty="0" smtClean="0"/>
          </a:p>
          <a:p>
            <a:pPr lvl="1"/>
            <a:r>
              <a:rPr lang="en-US" altLang="en-US" dirty="0" smtClean="0"/>
              <a:t>How to protect dangerous pathogens from bad people</a:t>
            </a:r>
          </a:p>
          <a:p>
            <a:pPr lvl="1"/>
            <a:endParaRPr lang="en-US" altLang="en-US" dirty="0" smtClean="0"/>
          </a:p>
          <a:p>
            <a:pPr marL="0" indent="0">
              <a:buNone/>
            </a:pPr>
            <a:r>
              <a:rPr lang="en-GB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Laboratory </a:t>
            </a:r>
            <a:r>
              <a:rPr lang="en-GB" sz="28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biosafety</a:t>
            </a:r>
            <a:r>
              <a:rPr lang="en-GB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is the basis on which to build laboratory </a:t>
            </a:r>
            <a:r>
              <a:rPr lang="en-GB" sz="28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biosecurity</a:t>
            </a:r>
            <a:endParaRPr lang="en-US" sz="28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>
              <a:buNone/>
            </a:pP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16343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158750"/>
            <a:ext cx="8229600" cy="1143000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4000" dirty="0" smtClean="0"/>
              <a:t>Some Public Health </a:t>
            </a:r>
            <a:r>
              <a:rPr lang="en-US" altLang="en-US" sz="4000" dirty="0" err="1" smtClean="0"/>
              <a:t>Hecurity</a:t>
            </a:r>
            <a:r>
              <a:rPr lang="en-US" altLang="en-US" sz="4000" dirty="0" smtClean="0"/>
              <a:t> Scenarios/Issues of Concern</a:t>
            </a:r>
            <a:endParaRPr lang="en-GB" altLang="en-US" sz="4000" dirty="0" smtClean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sz="2800" dirty="0" smtClean="0">
                <a:latin typeface="+mj-lt"/>
              </a:rPr>
              <a:t>How ready are we to respond to viral </a:t>
            </a:r>
            <a:r>
              <a:rPr lang="en-US" altLang="en-US" sz="2800" dirty="0" err="1" smtClean="0">
                <a:latin typeface="+mj-lt"/>
              </a:rPr>
              <a:t>haemorrhagic</a:t>
            </a:r>
            <a:r>
              <a:rPr lang="en-US" altLang="en-US" sz="2800" dirty="0" smtClean="0">
                <a:latin typeface="+mj-lt"/>
              </a:rPr>
              <a:t> fevers </a:t>
            </a:r>
            <a:r>
              <a:rPr lang="en-US" altLang="en-US" sz="2800" dirty="0" err="1" smtClean="0">
                <a:latin typeface="+mj-lt"/>
              </a:rPr>
              <a:t>e.g</a:t>
            </a:r>
            <a:r>
              <a:rPr lang="en-US" altLang="en-US" sz="2800" dirty="0" smtClean="0">
                <a:latin typeface="+mj-lt"/>
              </a:rPr>
              <a:t> </a:t>
            </a:r>
            <a:r>
              <a:rPr lang="en-US" altLang="en-US" sz="2800" dirty="0" err="1" smtClean="0">
                <a:latin typeface="+mj-lt"/>
              </a:rPr>
              <a:t>ebola</a:t>
            </a:r>
            <a:r>
              <a:rPr lang="en-US" altLang="en-US" sz="2800" dirty="0" smtClean="0">
                <a:latin typeface="+mj-lt"/>
              </a:rPr>
              <a:t>?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2800" dirty="0" smtClean="0">
                <a:latin typeface="+mj-lt"/>
              </a:rPr>
              <a:t>Dangerous pathogens </a:t>
            </a:r>
            <a:r>
              <a:rPr lang="en-US" altLang="en-US" sz="2800" dirty="0" err="1" smtClean="0">
                <a:latin typeface="+mj-lt"/>
              </a:rPr>
              <a:t>e.g</a:t>
            </a:r>
            <a:r>
              <a:rPr lang="en-US" altLang="en-US" sz="2800" dirty="0" smtClean="0">
                <a:latin typeface="+mj-lt"/>
              </a:rPr>
              <a:t> anthrax, </a:t>
            </a:r>
            <a:r>
              <a:rPr lang="en-US" altLang="en-US" sz="2800" dirty="0" err="1" smtClean="0">
                <a:latin typeface="+mj-lt"/>
              </a:rPr>
              <a:t>Brucella</a:t>
            </a:r>
            <a:r>
              <a:rPr lang="en-US" altLang="en-US" sz="2800" dirty="0" smtClean="0">
                <a:latin typeface="+mj-lt"/>
              </a:rPr>
              <a:t> are cultured in our labs</a:t>
            </a:r>
          </a:p>
          <a:p>
            <a:pPr lvl="1" eaLnBrk="1" hangingPunct="1">
              <a:spcBef>
                <a:spcPct val="0"/>
              </a:spcBef>
            </a:pPr>
            <a:r>
              <a:rPr lang="en-US" altLang="en-US" dirty="0" smtClean="0">
                <a:latin typeface="+mj-lt"/>
              </a:rPr>
              <a:t>these can be easily accessed and can fall into the wrong hands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2800" dirty="0" smtClean="0">
                <a:latin typeface="+mj-lt"/>
              </a:rPr>
              <a:t>Water supplies can be contaminated by easily accessible pathogens and cause widespread disease/death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2800" dirty="0" smtClean="0">
                <a:latin typeface="+mj-lt"/>
              </a:rPr>
              <a:t>Distribution of contaminated food with dangerous pathogens</a:t>
            </a:r>
            <a:endParaRPr lang="en-GB" altLang="en-US" sz="2800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3"/>
          <p:cNvSpPr txBox="1">
            <a:spLocks noChangeArrowheads="1"/>
          </p:cNvSpPr>
          <p:nvPr/>
        </p:nvSpPr>
        <p:spPr bwMode="auto">
          <a:xfrm>
            <a:off x="219075" y="201613"/>
            <a:ext cx="8729663" cy="593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ts val="3800"/>
              </a:lnSpc>
            </a:pPr>
            <a:r>
              <a:rPr lang="en-US" altLang="en-US" sz="4000" dirty="0" smtClean="0">
                <a:latin typeface="+mj-lt"/>
              </a:rPr>
              <a:t>Perfect Storm of </a:t>
            </a:r>
            <a:r>
              <a:rPr lang="en-US" altLang="en-US" sz="4000" dirty="0">
                <a:latin typeface="+mj-lt"/>
              </a:rPr>
              <a:t>Vulnerability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219075" y="836613"/>
            <a:ext cx="8729663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172" name="Picture 5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141413"/>
            <a:ext cx="8229600" cy="556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	Hence Global Security Efforts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b="1" dirty="0" smtClean="0"/>
              <a:t>Global Health Security Agenda (GHSA</a:t>
            </a:r>
            <a:r>
              <a:rPr lang="en-GB" dirty="0" smtClean="0"/>
              <a:t>)</a:t>
            </a:r>
          </a:p>
          <a:p>
            <a:pPr>
              <a:buNone/>
            </a:pPr>
            <a:r>
              <a:rPr lang="en-GB" dirty="0" smtClean="0"/>
              <a:t>    - an effort by nations, international   organizations, and civil society to accelerate progress toward a world safe and secure from infectious disease threats</a:t>
            </a:r>
          </a:p>
          <a:p>
            <a:r>
              <a:rPr lang="en-GB" b="1" dirty="0" smtClean="0"/>
              <a:t>International Health Regulations (IHR,2005) </a:t>
            </a:r>
          </a:p>
          <a:p>
            <a:pPr>
              <a:buNone/>
            </a:pPr>
            <a:r>
              <a:rPr lang="en-GB" b="1" dirty="0" smtClean="0">
                <a:ea typeface="Gulim" pitchFamily="34" charset="-127"/>
                <a:cs typeface="Calibri" pitchFamily="34" charset="0"/>
              </a:rPr>
              <a:t>   - </a:t>
            </a:r>
            <a:r>
              <a:rPr lang="en-GB" dirty="0" smtClean="0">
                <a:ea typeface="Gulim" pitchFamily="34" charset="-127"/>
                <a:cs typeface="Calibri" pitchFamily="34" charset="0"/>
              </a:rPr>
              <a:t>aim</a:t>
            </a:r>
            <a:r>
              <a:rPr lang="en-GB" b="1" dirty="0" smtClean="0">
                <a:ea typeface="Gulim" pitchFamily="34" charset="-127"/>
                <a:cs typeface="Calibri" pitchFamily="34" charset="0"/>
              </a:rPr>
              <a:t> </a:t>
            </a:r>
            <a:r>
              <a:rPr lang="en-GB" dirty="0" smtClean="0">
                <a:ea typeface="Gulim" pitchFamily="34" charset="-127"/>
                <a:cs typeface="Calibri" pitchFamily="34" charset="0"/>
              </a:rPr>
              <a:t>to prevent, protect against, control and provide a public health response to the international spread of disease</a:t>
            </a:r>
            <a:endParaRPr lang="en-GB" dirty="0" smtClean="0"/>
          </a:p>
          <a:p>
            <a:endParaRPr lang="en-GB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NPHL’S (MOH) </a:t>
            </a:r>
            <a:r>
              <a:rPr lang="en-US" b="1" dirty="0" err="1" smtClean="0"/>
              <a:t>Biosafety</a:t>
            </a:r>
            <a:r>
              <a:rPr lang="en-US" b="1" dirty="0" smtClean="0"/>
              <a:t> &amp; </a:t>
            </a:r>
            <a:r>
              <a:rPr lang="en-US" b="1" dirty="0" err="1" smtClean="0"/>
              <a:t>Biosecurity</a:t>
            </a:r>
            <a:r>
              <a:rPr lang="en-US" b="1" dirty="0" smtClean="0"/>
              <a:t> Program Goals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latin typeface="+mj-lt"/>
              </a:rPr>
              <a:t>Strengthen laboratory </a:t>
            </a:r>
            <a:r>
              <a:rPr lang="en-US" sz="2800" dirty="0" err="1" smtClean="0">
                <a:latin typeface="+mj-lt"/>
              </a:rPr>
              <a:t>Biosafety</a:t>
            </a:r>
            <a:r>
              <a:rPr lang="en-US" sz="2800" dirty="0" smtClean="0">
                <a:latin typeface="+mj-lt"/>
              </a:rPr>
              <a:t> and </a:t>
            </a:r>
            <a:r>
              <a:rPr lang="en-US" sz="2800" dirty="0" err="1" smtClean="0">
                <a:latin typeface="+mj-lt"/>
              </a:rPr>
              <a:t>Biosecurity</a:t>
            </a:r>
            <a:r>
              <a:rPr lang="en-US" sz="2800" dirty="0" smtClean="0">
                <a:latin typeface="+mj-lt"/>
              </a:rPr>
              <a:t> systems  at national and county levels</a:t>
            </a:r>
          </a:p>
          <a:p>
            <a:pPr>
              <a:buNone/>
            </a:pPr>
            <a:endParaRPr lang="en-US" sz="2800" dirty="0" smtClean="0">
              <a:latin typeface="+mj-lt"/>
            </a:endParaRPr>
          </a:p>
          <a:p>
            <a:r>
              <a:rPr lang="en-US" sz="2800" dirty="0" smtClean="0">
                <a:latin typeface="+mj-lt"/>
              </a:rPr>
              <a:t>To undertake appropriate training and competence development programs to support </a:t>
            </a:r>
            <a:r>
              <a:rPr lang="en-US" sz="2800" dirty="0" err="1" smtClean="0">
                <a:latin typeface="+mj-lt"/>
              </a:rPr>
              <a:t>Biorisk</a:t>
            </a:r>
            <a:r>
              <a:rPr lang="en-US" sz="2800" dirty="0" smtClean="0">
                <a:latin typeface="+mj-lt"/>
              </a:rPr>
              <a:t> management at both levels of governments</a:t>
            </a:r>
          </a:p>
          <a:p>
            <a:pPr>
              <a:buNone/>
            </a:pPr>
            <a:endParaRPr lang="en-US" sz="2800" dirty="0" smtClean="0">
              <a:latin typeface="+mj-lt"/>
            </a:endParaRPr>
          </a:p>
          <a:p>
            <a:r>
              <a:rPr lang="en-US" sz="2800" dirty="0" smtClean="0">
                <a:latin typeface="+mj-lt"/>
              </a:rPr>
              <a:t>Develop  a processes and tools for implementing a </a:t>
            </a:r>
            <a:r>
              <a:rPr lang="en-US" sz="2800" dirty="0" err="1" smtClean="0">
                <a:latin typeface="+mj-lt"/>
              </a:rPr>
              <a:t>Biorisk</a:t>
            </a:r>
            <a:r>
              <a:rPr lang="en-US" sz="2800" dirty="0" smtClean="0">
                <a:latin typeface="+mj-lt"/>
              </a:rPr>
              <a:t> management systems</a:t>
            </a:r>
          </a:p>
          <a:p>
            <a:endParaRPr lang="en-US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Goals cont..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sz="3000" dirty="0" smtClean="0">
                <a:latin typeface="+mj-lt"/>
              </a:rPr>
              <a:t>Synchronized coordination of </a:t>
            </a:r>
            <a:r>
              <a:rPr lang="en-US" sz="3000" dirty="0" err="1" smtClean="0">
                <a:latin typeface="+mj-lt"/>
              </a:rPr>
              <a:t>Biosafety</a:t>
            </a:r>
            <a:r>
              <a:rPr lang="en-US" sz="3000" dirty="0" smtClean="0">
                <a:latin typeface="+mj-lt"/>
              </a:rPr>
              <a:t> and </a:t>
            </a:r>
            <a:r>
              <a:rPr lang="en-US" sz="3000" dirty="0" err="1" smtClean="0">
                <a:latin typeface="+mj-lt"/>
              </a:rPr>
              <a:t>Biosecurity</a:t>
            </a:r>
            <a:r>
              <a:rPr lang="en-US" sz="3000" dirty="0" smtClean="0">
                <a:latin typeface="+mj-lt"/>
              </a:rPr>
              <a:t>  activities among all the implementing partners 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sz="3000" dirty="0" smtClean="0">
                <a:latin typeface="+mj-lt"/>
              </a:rPr>
              <a:t>Technical support to counties and implementing partners on </a:t>
            </a:r>
            <a:r>
              <a:rPr lang="en-US" sz="3000" dirty="0" err="1" smtClean="0">
                <a:latin typeface="+mj-lt"/>
              </a:rPr>
              <a:t>biosafety</a:t>
            </a:r>
            <a:r>
              <a:rPr lang="en-US" sz="3000" dirty="0" smtClean="0">
                <a:latin typeface="+mj-lt"/>
              </a:rPr>
              <a:t>/</a:t>
            </a:r>
            <a:r>
              <a:rPr lang="en-US" sz="3000" dirty="0" err="1" smtClean="0">
                <a:latin typeface="+mj-lt"/>
              </a:rPr>
              <a:t>biosecurity</a:t>
            </a:r>
            <a:r>
              <a:rPr lang="en-US" sz="3000" dirty="0" smtClean="0">
                <a:latin typeface="+mj-lt"/>
              </a:rPr>
              <a:t> at all levels.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sz="3000" dirty="0" smtClean="0">
                <a:latin typeface="+mj-lt"/>
              </a:rPr>
              <a:t>Monitor and ensure adherence of </a:t>
            </a:r>
            <a:r>
              <a:rPr lang="en-US" sz="3000" dirty="0" err="1" smtClean="0">
                <a:latin typeface="+mj-lt"/>
              </a:rPr>
              <a:t>Biosafety</a:t>
            </a:r>
            <a:r>
              <a:rPr lang="en-US" sz="3000" dirty="0" smtClean="0">
                <a:latin typeface="+mj-lt"/>
              </a:rPr>
              <a:t>/</a:t>
            </a:r>
            <a:r>
              <a:rPr lang="en-US" sz="3000" dirty="0" err="1" smtClean="0">
                <a:latin typeface="+mj-lt"/>
              </a:rPr>
              <a:t>Biosecurity</a:t>
            </a:r>
            <a:r>
              <a:rPr lang="en-US" sz="3000" dirty="0" smtClean="0">
                <a:latin typeface="+mj-lt"/>
              </a:rPr>
              <a:t> standards and Practices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sz="3000" dirty="0" smtClean="0">
                <a:latin typeface="+mj-lt"/>
              </a:rPr>
              <a:t>Regularly update relevant  </a:t>
            </a:r>
            <a:r>
              <a:rPr lang="en-US" sz="3000" dirty="0" err="1" smtClean="0">
                <a:latin typeface="+mj-lt"/>
              </a:rPr>
              <a:t>biosafety</a:t>
            </a:r>
            <a:r>
              <a:rPr lang="en-US" sz="3000" dirty="0" smtClean="0">
                <a:latin typeface="+mj-lt"/>
              </a:rPr>
              <a:t>/</a:t>
            </a:r>
            <a:r>
              <a:rPr lang="en-US" sz="3000" dirty="0" err="1" smtClean="0">
                <a:latin typeface="+mj-lt"/>
              </a:rPr>
              <a:t>Biosecurity</a:t>
            </a:r>
            <a:r>
              <a:rPr lang="en-US" sz="3000" dirty="0" smtClean="0">
                <a:latin typeface="+mj-lt"/>
              </a:rPr>
              <a:t> policy guidelines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US" sz="3000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Key achievements  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4525963"/>
          </a:xfrm>
        </p:spPr>
        <p:txBody>
          <a:bodyPr>
            <a:normAutofit fontScale="92500"/>
          </a:bodyPr>
          <a:lstStyle/>
          <a:p>
            <a:r>
              <a:rPr lang="en-US" dirty="0" err="1" smtClean="0">
                <a:latin typeface="+mj-lt"/>
              </a:rPr>
              <a:t>Biosafety</a:t>
            </a:r>
            <a:r>
              <a:rPr lang="en-US" dirty="0" smtClean="0">
                <a:latin typeface="+mj-lt"/>
              </a:rPr>
              <a:t>/</a:t>
            </a:r>
            <a:r>
              <a:rPr lang="en-US" dirty="0" err="1" smtClean="0">
                <a:latin typeface="+mj-lt"/>
              </a:rPr>
              <a:t>Biosecurity</a:t>
            </a:r>
            <a:r>
              <a:rPr lang="en-US" dirty="0" smtClean="0">
                <a:latin typeface="+mj-lt"/>
              </a:rPr>
              <a:t> training curriculum developed</a:t>
            </a:r>
          </a:p>
          <a:p>
            <a:r>
              <a:rPr lang="en-US" sz="3000" dirty="0" smtClean="0">
                <a:latin typeface="+mj-lt"/>
              </a:rPr>
              <a:t>Training</a:t>
            </a:r>
          </a:p>
          <a:p>
            <a:pPr lvl="1">
              <a:buNone/>
            </a:pPr>
            <a:r>
              <a:rPr lang="en-US" sz="3000" dirty="0" smtClean="0">
                <a:latin typeface="+mj-lt"/>
              </a:rPr>
              <a:t>- successfully  coordinated the training of over 3000 laboratory Health Care Workers  on laboratory </a:t>
            </a:r>
            <a:r>
              <a:rPr lang="en-US" sz="3000" dirty="0" err="1" smtClean="0">
                <a:latin typeface="+mj-lt"/>
              </a:rPr>
              <a:t>Biosafety</a:t>
            </a:r>
            <a:r>
              <a:rPr lang="en-US" sz="3000" dirty="0" smtClean="0">
                <a:latin typeface="+mj-lt"/>
              </a:rPr>
              <a:t> and </a:t>
            </a:r>
            <a:r>
              <a:rPr lang="en-US" sz="3000" dirty="0" err="1" smtClean="0">
                <a:latin typeface="+mj-lt"/>
              </a:rPr>
              <a:t>Biosecurity</a:t>
            </a:r>
            <a:r>
              <a:rPr lang="en-US" sz="3000" dirty="0" smtClean="0">
                <a:latin typeface="+mj-lt"/>
              </a:rPr>
              <a:t> at national and across counties.</a:t>
            </a:r>
          </a:p>
          <a:p>
            <a:pPr lvl="1">
              <a:buNone/>
            </a:pPr>
            <a:r>
              <a:rPr lang="en-US" sz="3000" dirty="0" smtClean="0">
                <a:latin typeface="+mj-lt"/>
              </a:rPr>
              <a:t> - Over 100  </a:t>
            </a:r>
            <a:r>
              <a:rPr lang="en-US" sz="3000" dirty="0" err="1" smtClean="0">
                <a:latin typeface="+mj-lt"/>
              </a:rPr>
              <a:t>Biosafety</a:t>
            </a:r>
            <a:r>
              <a:rPr lang="en-US" sz="3000" dirty="0" smtClean="0">
                <a:latin typeface="+mj-lt"/>
              </a:rPr>
              <a:t>/</a:t>
            </a:r>
            <a:r>
              <a:rPr lang="en-US" sz="3000" dirty="0" err="1" smtClean="0">
                <a:latin typeface="+mj-lt"/>
              </a:rPr>
              <a:t>Biosecurity</a:t>
            </a:r>
            <a:r>
              <a:rPr lang="en-US" sz="3000" dirty="0" smtClean="0">
                <a:latin typeface="+mj-lt"/>
              </a:rPr>
              <a:t> TOTs  trained</a:t>
            </a:r>
          </a:p>
          <a:p>
            <a:r>
              <a:rPr lang="en-US" sz="3000" dirty="0" smtClean="0">
                <a:latin typeface="+mj-lt"/>
              </a:rPr>
              <a:t>6 Biomedical technologists internationally trained on certification of </a:t>
            </a:r>
            <a:r>
              <a:rPr lang="en-US" sz="3000" dirty="0" err="1" smtClean="0">
                <a:latin typeface="+mj-lt"/>
              </a:rPr>
              <a:t>Biosafety</a:t>
            </a:r>
            <a:r>
              <a:rPr lang="en-US" sz="3000" dirty="0" smtClean="0">
                <a:latin typeface="+mj-lt"/>
              </a:rPr>
              <a:t> Cabinets locally.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326869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4010</TotalTime>
  <Words>629</Words>
  <Application>Microsoft Office PowerPoint</Application>
  <PresentationFormat>On-screen Show (4:3)</PresentationFormat>
  <Paragraphs>135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Slide 1</vt:lpstr>
      <vt:lpstr>Outline</vt:lpstr>
      <vt:lpstr>Laboratory Biosafety /Biosecurity </vt:lpstr>
      <vt:lpstr>Some Public Health Hecurity Scenarios/Issues of Concern</vt:lpstr>
      <vt:lpstr>Slide 5</vt:lpstr>
      <vt:lpstr> Hence Global Security Efforts</vt:lpstr>
      <vt:lpstr>NPHL’S (MOH) Biosafety &amp; Biosecurity Program Goals</vt:lpstr>
      <vt:lpstr>Program Goals cont..</vt:lpstr>
      <vt:lpstr>Key achievements  </vt:lpstr>
      <vt:lpstr>Key achievements cont..</vt:lpstr>
      <vt:lpstr> Challenges</vt:lpstr>
      <vt:lpstr>Challenges…</vt:lpstr>
      <vt:lpstr>Strategies</vt:lpstr>
      <vt:lpstr>Way forward</vt:lpstr>
      <vt:lpstr>Way forward cont..</vt:lpstr>
      <vt:lpstr> Acknowledgement (Collaborating Partners) </vt:lpstr>
      <vt:lpstr>Slide 17</vt:lpstr>
    </vt:vector>
  </TitlesOfParts>
  <Company>CDC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Biosafety advocacy talking points</dc:title>
  <dc:creator>Margaret Mburu</dc:creator>
  <cp:lastModifiedBy>my pc</cp:lastModifiedBy>
  <cp:revision>291</cp:revision>
  <dcterms:created xsi:type="dcterms:W3CDTF">2014-02-12T06:09:31Z</dcterms:created>
  <dcterms:modified xsi:type="dcterms:W3CDTF">2016-11-16T05:25:47Z</dcterms:modified>
</cp:coreProperties>
</file>