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6" r:id="rId4"/>
    <p:sldId id="277" r:id="rId5"/>
    <p:sldId id="260" r:id="rId6"/>
    <p:sldId id="261" r:id="rId7"/>
    <p:sldId id="281" r:id="rId8"/>
    <p:sldId id="279" r:id="rId9"/>
    <p:sldId id="288" r:id="rId10"/>
    <p:sldId id="282" r:id="rId11"/>
    <p:sldId id="275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 varScale="1">
        <p:scale>
          <a:sx n="48" d="100"/>
          <a:sy n="48" d="100"/>
        </p:scale>
        <p:origin x="-131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LABORATORY AUDIT SCORES FROM 2013 - 2016</a:t>
            </a:r>
            <a:endParaRPr lang="en-US" dirty="0"/>
          </a:p>
        </c:rich>
      </c:tx>
      <c:layout/>
      <c:spPr>
        <a:noFill/>
        <a:ln>
          <a:noFill/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SCORES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dLbls>
            <c:showVal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Sheet1!$B$2:$B$5</c:f>
              <c:numCache>
                <c:formatCode>0%</c:formatCode>
                <c:ptCount val="4"/>
                <c:pt idx="0">
                  <c:v>0.2</c:v>
                </c:pt>
                <c:pt idx="1">
                  <c:v>0.35000000000000003</c:v>
                </c:pt>
                <c:pt idx="2">
                  <c:v>0.55000000000000004</c:v>
                </c:pt>
                <c:pt idx="3">
                  <c:v>0.65000000000000013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cat>
            <c:numRef>
              <c:f>Sheet1!$A$2:$A$5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cat>
            <c:numRef>
              <c:f>Sheet1!$A$2:$A$5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/>
        <c:shape val="box"/>
        <c:axId val="78635776"/>
        <c:axId val="78637312"/>
        <c:axId val="0"/>
      </c:bar3DChart>
      <c:catAx>
        <c:axId val="7863577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637312"/>
        <c:crosses val="autoZero"/>
        <c:auto val="1"/>
        <c:lblAlgn val="ctr"/>
        <c:lblOffset val="100"/>
      </c:catAx>
      <c:valAx>
        <c:axId val="7863731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635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36775114829396327"/>
          <c:y val="0.91730019685039366"/>
          <c:w val="0.28533103674540683"/>
          <c:h val="7.9574803149606313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A356E-473A-4FAD-A91D-C2E83ED42344}" type="datetimeFigureOut">
              <a:rPr lang="en-TT" smtClean="0"/>
              <a:pPr/>
              <a:t>12/11/2016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21300-F804-40E5-A3FA-831605420CFF}" type="slidenum">
              <a:rPr lang="en-TT" smtClean="0"/>
              <a:pPr/>
              <a:t>‹#›</a:t>
            </a:fld>
            <a:endParaRPr lang="en-T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8820472" cy="1152128"/>
          </a:xfrm>
        </p:spPr>
        <p:txBody>
          <a:bodyPr>
            <a:noAutofit/>
          </a:bodyPr>
          <a:lstStyle/>
          <a:p>
            <a:r>
              <a:rPr lang="en-US" sz="2800" b="1" dirty="0"/>
              <a:t>EVALUATION OF INFECTION PREVENTION AND CONTROL PRACTICES AT VIHIGA COUNTY HOSPITAL LABORATORY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236" y="1700808"/>
            <a:ext cx="8229600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TT" dirty="0" smtClean="0"/>
          </a:p>
          <a:p>
            <a:pPr algn="ctr">
              <a:buNone/>
            </a:pPr>
            <a:r>
              <a:rPr lang="en-TT" dirty="0" smtClean="0"/>
              <a:t>BY: </a:t>
            </a:r>
          </a:p>
          <a:p>
            <a:pPr algn="ctr">
              <a:buNone/>
            </a:pPr>
            <a:r>
              <a:rPr lang="en-US" dirty="0" smtClean="0"/>
              <a:t>BRIGID SOITA</a:t>
            </a:r>
            <a:r>
              <a:rPr lang="en-TT" dirty="0" smtClean="0"/>
              <a:t>……… AUTHOR</a:t>
            </a:r>
          </a:p>
          <a:p>
            <a:pPr marL="0" indent="0" algn="ctr">
              <a:buNone/>
            </a:pPr>
            <a:r>
              <a:rPr lang="en-TT" dirty="0" smtClean="0"/>
              <a:t>      </a:t>
            </a:r>
          </a:p>
          <a:p>
            <a:pPr marL="0" indent="0" algn="ctr">
              <a:buNone/>
            </a:pPr>
            <a:r>
              <a:rPr lang="en-TT" dirty="0" smtClean="0"/>
              <a:t>BECKY SABUL………. CO-AUTHOR</a:t>
            </a:r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56792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220px-Coat_of_Arms_of_Vihiga_Count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4449" y="1556792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 smtClean="0">
                <a:ea typeface="Times New Roman"/>
                <a:cs typeface="Times New Roman"/>
              </a:rPr>
              <a:t/>
            </a:r>
            <a:br>
              <a:rPr lang="en-US" b="1" dirty="0" smtClean="0">
                <a:ea typeface="Times New Roman"/>
                <a:cs typeface="Times New Roman"/>
              </a:rPr>
            </a:br>
            <a:r>
              <a:rPr lang="en-US" b="1" dirty="0" smtClean="0">
                <a:ea typeface="Times New Roman"/>
                <a:cs typeface="Times New Roman"/>
              </a:rPr>
              <a:t>Conclusion</a:t>
            </a:r>
            <a:r>
              <a:rPr lang="en-US" sz="4000" dirty="0">
                <a:ea typeface="Calibri"/>
                <a:cs typeface="Times New Roman"/>
              </a:rPr>
              <a:t/>
            </a:r>
            <a:br>
              <a:rPr lang="en-US" sz="4000" dirty="0"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3581399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The marked </a:t>
            </a:r>
            <a:r>
              <a:rPr lang="en-US" dirty="0" smtClean="0"/>
              <a:t>improvement was </a:t>
            </a:r>
            <a:r>
              <a:rPr lang="en-US" dirty="0"/>
              <a:t>associated with the developing of guidelines, training and weekly monitoring and feedback by the Hospital Infection Prevention committee. 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/>
              <a:t>The authors consider this important and recommend </a:t>
            </a:r>
            <a:r>
              <a:rPr lang="en-US" dirty="0" smtClean="0"/>
              <a:t>for frequent laboratory safety audits ,IPC supervisions and refresher biosafety trainings.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 descr="220px-Coat_of_Arms_of_Vihiga_County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05882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Acknowledgement</a:t>
            </a:r>
            <a:endParaRPr lang="en-T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01007"/>
          </a:xfrm>
        </p:spPr>
        <p:txBody>
          <a:bodyPr>
            <a:normAutofit/>
          </a:bodyPr>
          <a:lstStyle/>
          <a:p>
            <a:r>
              <a:rPr lang="en-TT" dirty="0" smtClean="0"/>
              <a:t>GIS</a:t>
            </a:r>
          </a:p>
          <a:p>
            <a:r>
              <a:rPr lang="en-TT" dirty="0" smtClean="0"/>
              <a:t>MSH</a:t>
            </a:r>
          </a:p>
          <a:p>
            <a:r>
              <a:rPr lang="en-TT" dirty="0" smtClean="0"/>
              <a:t>APHIA PLUS</a:t>
            </a:r>
          </a:p>
          <a:p>
            <a:r>
              <a:rPr lang="en-TT" dirty="0" smtClean="0"/>
              <a:t>COLLEAGUES</a:t>
            </a:r>
            <a:endParaRPr lang="en-TT" dirty="0"/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9342" y="5301208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 descr="220px-Coat_of_Arms_of_Vihiga_County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THANK YOU!!!</a:t>
            </a:r>
            <a:endParaRPr lang="en-US" dirty="0"/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220px-Coat_of_Arms_of_Vihiga_Count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9586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Infection control is the discipline concerned with preventing healthcare-associated </a:t>
            </a:r>
            <a:r>
              <a:rPr lang="en-US" dirty="0" smtClean="0"/>
              <a:t>infections. Identifying </a:t>
            </a:r>
            <a:r>
              <a:rPr lang="en-US" dirty="0"/>
              <a:t>and controlling the factors involved with the spread of these infections, </a:t>
            </a:r>
            <a:r>
              <a:rPr lang="en-US" dirty="0" smtClean="0"/>
              <a:t> </a:t>
            </a:r>
            <a:r>
              <a:rPr lang="en-US" dirty="0"/>
              <a:t>from patient-to-patient, from patients to staff, from staff to patients, </a:t>
            </a:r>
            <a:r>
              <a:rPr lang="en-US" dirty="0" smtClean="0"/>
              <a:t>and among-staff</a:t>
            </a:r>
            <a:r>
              <a:rPr lang="en-US" dirty="0"/>
              <a:t>. 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Introduction</a:t>
            </a:r>
            <a:r>
              <a:rPr lang="en-US" b="1" dirty="0" smtClean="0"/>
              <a:t>:</a:t>
            </a:r>
            <a:endParaRPr lang="en-US" dirty="0"/>
          </a:p>
        </p:txBody>
      </p:sp>
      <p:pic>
        <p:nvPicPr>
          <p:cNvPr id="6" name="Picture 5" descr="220px-Coat_of_Arms_of_Vihiga_County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4199" y="5633815"/>
            <a:ext cx="146685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 Cont.’: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94168"/>
            <a:ext cx="8496944" cy="4383104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factors include prevention (via hand </a:t>
            </a:r>
            <a:r>
              <a:rPr lang="en-US" dirty="0" smtClean="0"/>
              <a:t>hygiene, </a:t>
            </a:r>
            <a:r>
              <a:rPr lang="en-US" dirty="0"/>
              <a:t> cleaning / disinfection / </a:t>
            </a:r>
            <a:r>
              <a:rPr lang="en-US" dirty="0" smtClean="0"/>
              <a:t>sterilization</a:t>
            </a:r>
            <a:r>
              <a:rPr lang="en-US" dirty="0"/>
              <a:t>, </a:t>
            </a:r>
            <a:r>
              <a:rPr lang="en-US" dirty="0" smtClean="0"/>
              <a:t>vaccination and surveillance).</a:t>
            </a:r>
          </a:p>
          <a:p>
            <a:r>
              <a:rPr lang="en-US" dirty="0"/>
              <a:t>Laboratory-acquired infections due to a wide variety of </a:t>
            </a:r>
            <a:r>
              <a:rPr lang="en-US" dirty="0" smtClean="0"/>
              <a:t>bacteria(M. tuberculosis), viruses(HBV,HCV and HIV) </a:t>
            </a:r>
            <a:r>
              <a:rPr lang="en-US" dirty="0"/>
              <a:t>fungi, and </a:t>
            </a:r>
            <a:r>
              <a:rPr lang="en-US" dirty="0" smtClean="0"/>
              <a:t>parasites </a:t>
            </a:r>
            <a:r>
              <a:rPr lang="en-US" dirty="0"/>
              <a:t>  </a:t>
            </a: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216" y="5616054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220px-Coat_of_Arms_of_Vihiga_County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170059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3294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Introduction Cont.’: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9531"/>
            <a:ext cx="8229600" cy="35813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This study was conducted to evaluate infection prevention and control practices at </a:t>
            </a:r>
            <a:r>
              <a:rPr lang="en-US" dirty="0" err="1" smtClean="0"/>
              <a:t>Vihiga</a:t>
            </a:r>
            <a:r>
              <a:rPr lang="en-US" dirty="0" smtClean="0"/>
              <a:t> County Referral Hospital Laboratory.</a:t>
            </a: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220px-Coat_of_Arms_of_Vihiga_County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8234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Method</a:t>
            </a:r>
            <a:endParaRPr lang="en-T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The Kenya National biosafety checklist was used to evaluate the safety practice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The following practices were evaluated: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en-US" sz="2400" dirty="0"/>
              <a:t>waste </a:t>
            </a:r>
            <a:r>
              <a:rPr lang="en-US" sz="2400" dirty="0" smtClean="0"/>
              <a:t>segregation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 Post exposure policies and procedures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Staff vaccination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Fire safety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Availability and use of PPE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Availability of safety manual 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Standard safety equipment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Others </a:t>
            </a:r>
          </a:p>
          <a:p>
            <a:pPr lvl="1">
              <a:buFont typeface="Wingdings" pitchFamily="2" charset="2"/>
              <a:buChar char="v"/>
            </a:pPr>
            <a:endParaRPr lang="en-US" sz="2400" dirty="0" smtClean="0"/>
          </a:p>
          <a:p>
            <a:pPr marL="0" indent="0">
              <a:buNone/>
            </a:pPr>
            <a:endParaRPr lang="en-TT" dirty="0"/>
          </a:p>
          <a:p>
            <a:pPr marL="0" indent="0">
              <a:buNone/>
            </a:pPr>
            <a:endParaRPr lang="en-TT" dirty="0"/>
          </a:p>
          <a:p>
            <a:endParaRPr lang="en-TT" dirty="0"/>
          </a:p>
          <a:p>
            <a:endParaRPr lang="en-TT" dirty="0"/>
          </a:p>
          <a:p>
            <a:endParaRPr lang="en-TT" dirty="0"/>
          </a:p>
          <a:p>
            <a:endParaRPr lang="en-TT" dirty="0" smtClean="0"/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220px-Coat_of_Arms_of_Vihiga_Count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2723" y="5877272"/>
            <a:ext cx="1466850" cy="859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8500" y="6093296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Method cont.’</a:t>
            </a:r>
            <a:endParaRPr lang="en-T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399"/>
          </a:xfrm>
        </p:spPr>
        <p:txBody>
          <a:bodyPr>
            <a:normAutofit/>
          </a:bodyPr>
          <a:lstStyle/>
          <a:p>
            <a:r>
              <a:rPr lang="en-US" sz="2800" dirty="0"/>
              <a:t>Overall results in percentage for the </a:t>
            </a:r>
            <a:r>
              <a:rPr lang="en-US" sz="2800" dirty="0" smtClean="0"/>
              <a:t>four </a:t>
            </a:r>
            <a:r>
              <a:rPr lang="en-US" sz="2800" dirty="0"/>
              <a:t>years were </a:t>
            </a:r>
            <a:r>
              <a:rPr lang="en-US" sz="2800" dirty="0" smtClean="0"/>
              <a:t>compared. </a:t>
            </a:r>
            <a:endParaRPr lang="en-US" sz="2800" dirty="0"/>
          </a:p>
          <a:p>
            <a:pPr marL="0" indent="0">
              <a:buNone/>
            </a:pPr>
            <a:endParaRPr lang="en-TT" dirty="0" smtClean="0"/>
          </a:p>
          <a:p>
            <a:endParaRPr lang="en-TT" dirty="0"/>
          </a:p>
          <a:p>
            <a:endParaRPr lang="en-TT" dirty="0" smtClean="0"/>
          </a:p>
          <a:p>
            <a:pPr>
              <a:buNone/>
            </a:pPr>
            <a:endParaRPr lang="en-TT" dirty="0" smtClean="0"/>
          </a:p>
          <a:p>
            <a:endParaRPr lang="en-TT" dirty="0"/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220px-Coat_of_Arms_of_Vihiga_Count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 smtClean="0"/>
              <a:t>Results</a:t>
            </a:r>
            <a:endParaRPr lang="en-T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00599"/>
          </a:xfrm>
        </p:spPr>
        <p:txBody>
          <a:bodyPr>
            <a:normAutofit/>
          </a:bodyPr>
          <a:lstStyle/>
          <a:p>
            <a:r>
              <a:rPr lang="en-US" dirty="0"/>
              <a:t>The laboratory scored a total score </a:t>
            </a:r>
            <a:r>
              <a:rPr lang="en-US" dirty="0" smtClean="0"/>
              <a:t>of 20% </a:t>
            </a:r>
            <a:r>
              <a:rPr lang="en-US" dirty="0"/>
              <a:t>in </a:t>
            </a:r>
            <a:r>
              <a:rPr lang="en-US" dirty="0" smtClean="0"/>
              <a:t>2013, 35</a:t>
            </a:r>
            <a:r>
              <a:rPr lang="en-US" dirty="0"/>
              <a:t>% in </a:t>
            </a:r>
            <a:r>
              <a:rPr lang="en-US" dirty="0" smtClean="0"/>
              <a:t>2014, 55% in 2015 </a:t>
            </a:r>
            <a:r>
              <a:rPr lang="en-US" dirty="0"/>
              <a:t>and 65% in 2016.</a:t>
            </a:r>
          </a:p>
          <a:p>
            <a:pPr marL="0" indent="0">
              <a:buNone/>
            </a:pPr>
            <a:endParaRPr lang="en-TT" dirty="0"/>
          </a:p>
          <a:p>
            <a:pPr marL="0" indent="0">
              <a:buNone/>
            </a:pPr>
            <a:endParaRPr lang="en-TT" dirty="0" smtClean="0"/>
          </a:p>
          <a:p>
            <a:pPr>
              <a:buNone/>
            </a:pPr>
            <a:endParaRPr lang="en-TT" dirty="0" smtClean="0"/>
          </a:p>
          <a:p>
            <a:endParaRPr lang="en-TT" dirty="0"/>
          </a:p>
        </p:txBody>
      </p:sp>
      <p:pic>
        <p:nvPicPr>
          <p:cNvPr id="4" name="Picture 3" descr="Description: Description: http://ict.aed.org/kenya/moest_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220px-Coat_of_Arms_of_Vihiga_Count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81600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xmlns="" val="1799324671"/>
              </p:ext>
            </p:extLst>
          </p:nvPr>
        </p:nvGraphicFramePr>
        <p:xfrm>
          <a:off x="1619672" y="3068960"/>
          <a:ext cx="612068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02566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 smtClean="0">
                <a:ea typeface="Times New Roman"/>
                <a:cs typeface="Times New Roman"/>
              </a:rPr>
              <a:t/>
            </a:r>
            <a:br>
              <a:rPr lang="en-US" b="1" dirty="0" smtClean="0">
                <a:ea typeface="Times New Roman"/>
                <a:cs typeface="Times New Roman"/>
              </a:rPr>
            </a:br>
            <a:r>
              <a:rPr lang="en-US" b="1" dirty="0" smtClean="0">
                <a:ea typeface="Times New Roman"/>
                <a:cs typeface="Times New Roman"/>
              </a:rPr>
              <a:t>DISCUSSION</a:t>
            </a:r>
            <a:r>
              <a:rPr lang="en-US" sz="4000" dirty="0" smtClean="0">
                <a:ea typeface="Calibri"/>
                <a:cs typeface="Times New Roman"/>
              </a:rPr>
              <a:t/>
            </a:r>
            <a:br>
              <a:rPr lang="en-US" sz="4000" dirty="0" smtClean="0"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3581399"/>
          </a:xfrm>
        </p:spPr>
        <p:txBody>
          <a:bodyPr>
            <a:normAutofit/>
          </a:bodyPr>
          <a:lstStyle/>
          <a:p>
            <a:r>
              <a:rPr lang="en-US" dirty="0"/>
              <a:t>There was a significant improvement in overall score in 2016 as compared to </a:t>
            </a:r>
            <a:r>
              <a:rPr lang="en-US" dirty="0" smtClean="0"/>
              <a:t>2013.This was </a:t>
            </a:r>
            <a:r>
              <a:rPr lang="en-US" dirty="0"/>
              <a:t>attributed to development of safety guidelines, </a:t>
            </a:r>
            <a:r>
              <a:rPr lang="en-US" dirty="0" smtClean="0"/>
              <a:t>trainings, GIS mentorship towards accreditation and </a:t>
            </a:r>
            <a:r>
              <a:rPr lang="en-US" dirty="0"/>
              <a:t>weekly monitoring and feedback mechanisms by the Hospital Infection prevention committee (IPC).</a:t>
            </a: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0834" y="5517232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 descr="220px-Coat_of_Arms_of_Vihiga_County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13338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 smtClean="0">
                <a:ea typeface="Times New Roman"/>
                <a:cs typeface="Times New Roman"/>
              </a:rPr>
              <a:t/>
            </a:r>
            <a:br>
              <a:rPr lang="en-US" b="1" dirty="0" smtClean="0">
                <a:ea typeface="Times New Roman"/>
                <a:cs typeface="Times New Roman"/>
              </a:rPr>
            </a:br>
            <a:r>
              <a:rPr lang="en-US" b="1" dirty="0" smtClean="0">
                <a:ea typeface="Times New Roman"/>
                <a:cs typeface="Times New Roman"/>
              </a:rPr>
              <a:t>DISCUSSION</a:t>
            </a:r>
            <a:r>
              <a:rPr lang="en-US" sz="4000" dirty="0" smtClean="0">
                <a:ea typeface="Calibri"/>
                <a:cs typeface="Times New Roman"/>
              </a:rPr>
              <a:t/>
            </a:r>
            <a:br>
              <a:rPr lang="en-US" sz="4000" dirty="0" smtClean="0"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3581399"/>
          </a:xfrm>
        </p:spPr>
        <p:txBody>
          <a:bodyPr>
            <a:normAutofit/>
          </a:bodyPr>
          <a:lstStyle/>
          <a:p>
            <a:r>
              <a:rPr lang="en-US" dirty="0" smtClean="0"/>
              <a:t>However ,there was an </a:t>
            </a:r>
            <a:r>
              <a:rPr lang="en-US" dirty="0"/>
              <a:t>insignificant improvement in the following areas: Ventilation </a:t>
            </a:r>
            <a:r>
              <a:rPr lang="en-US" dirty="0" smtClean="0"/>
              <a:t>; </a:t>
            </a:r>
            <a:r>
              <a:rPr lang="en-US" dirty="0"/>
              <a:t>Lack of the biosafety </a:t>
            </a:r>
            <a:r>
              <a:rPr lang="en-US" dirty="0" smtClean="0"/>
              <a:t>cabinet; </a:t>
            </a:r>
            <a:r>
              <a:rPr lang="en-US" dirty="0"/>
              <a:t>Servicing of fire extinguishers and only a small fraction of staff vaccinated against Hepatitis B.</a:t>
            </a: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0834" y="5517232"/>
            <a:ext cx="14668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escription: Description: http://ict.aed.org/kenya/moest_logo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564" y="153399"/>
            <a:ext cx="1080120" cy="134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8500" y="5710015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 descr="220px-Coat_of_Arms_of_Vihiga_County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3723"/>
            <a:ext cx="1296144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07759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326</Words>
  <Application>Microsoft Office PowerPoint</Application>
  <PresentationFormat>On-screen Show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EVALUATION OF INFECTION PREVENTION AND CONTROL PRACTICES AT VIHIGA COUNTY HOSPITAL LABORATORY</vt:lpstr>
      <vt:lpstr>Introduction:</vt:lpstr>
      <vt:lpstr>Introduction Cont.’:</vt:lpstr>
      <vt:lpstr>Introduction Cont.’:</vt:lpstr>
      <vt:lpstr>Method</vt:lpstr>
      <vt:lpstr>Method cont.’</vt:lpstr>
      <vt:lpstr>Results</vt:lpstr>
      <vt:lpstr> DISCUSSION </vt:lpstr>
      <vt:lpstr> DISCUSSION </vt:lpstr>
      <vt:lpstr> Conclusion </vt:lpstr>
      <vt:lpstr>Acknowledgement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Oscar Gaunya</cp:lastModifiedBy>
  <cp:revision>54</cp:revision>
  <dcterms:created xsi:type="dcterms:W3CDTF">2016-09-17T14:37:12Z</dcterms:created>
  <dcterms:modified xsi:type="dcterms:W3CDTF">2016-11-12T16:15:43Z</dcterms:modified>
</cp:coreProperties>
</file>