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00" r:id="rId3"/>
    <p:sldId id="501" r:id="rId4"/>
    <p:sldId id="477" r:id="rId5"/>
    <p:sldId id="478" r:id="rId6"/>
    <p:sldId id="480" r:id="rId7"/>
    <p:sldId id="481" r:id="rId8"/>
    <p:sldId id="482" r:id="rId9"/>
    <p:sldId id="456" r:id="rId10"/>
    <p:sldId id="474" r:id="rId11"/>
    <p:sldId id="485" r:id="rId12"/>
    <p:sldId id="467" r:id="rId13"/>
    <p:sldId id="488" r:id="rId14"/>
    <p:sldId id="489" r:id="rId15"/>
    <p:sldId id="490" r:id="rId16"/>
    <p:sldId id="495" r:id="rId17"/>
    <p:sldId id="491" r:id="rId18"/>
    <p:sldId id="493" r:id="rId19"/>
    <p:sldId id="492" r:id="rId20"/>
    <p:sldId id="494" r:id="rId21"/>
    <p:sldId id="504" r:id="rId22"/>
    <p:sldId id="487" r:id="rId23"/>
    <p:sldId id="498" r:id="rId24"/>
    <p:sldId id="499" r:id="rId25"/>
    <p:sldId id="505" r:id="rId26"/>
    <p:sldId id="503" r:id="rId27"/>
    <p:sldId id="486" r:id="rId28"/>
    <p:sldId id="465" r:id="rId29"/>
    <p:sldId id="502" r:id="rId30"/>
  </p:sldIdLst>
  <p:sldSz cx="9144000" cy="6858000" type="screen4x3"/>
  <p:notesSz cx="6797675" cy="992822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.Gray" initials="J" lastIdx="12" clrIdx="0"/>
  <p:cmAuthor id="1" name="Leah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75" autoAdjust="0"/>
  </p:normalViewPr>
  <p:slideViewPr>
    <p:cSldViewPr>
      <p:cViewPr varScale="1">
        <p:scale>
          <a:sx n="80" d="100"/>
          <a:sy n="80" d="100"/>
        </p:scale>
        <p:origin x="9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0CF6F-1627-4FBB-B6E1-CCFFA5D73583}" type="datetimeFigureOut">
              <a:rPr lang="en-AU" smtClean="0"/>
              <a:pPr/>
              <a:t>4/12/2016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1B3B7-B38E-48A0-94C9-CE914113A17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231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B634E-75A0-408E-A51B-3AD261D4316B}" type="datetimeFigureOut">
              <a:rPr lang="en-AU" smtClean="0"/>
              <a:pPr/>
              <a:t>4/12/2016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9433C-D189-4707-902D-629CFF35531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18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9433C-D189-4707-902D-629CFF35531F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274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Biorisk</a:t>
            </a:r>
            <a:r>
              <a:rPr lang="en-CA" sz="1600" baseline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Management Association of Kenya</a:t>
            </a:r>
            <a:endParaRPr lang="en-CA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DFB2F3-4B9F-4FED-8F05-CBE01FABDC17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986" y="5863579"/>
            <a:ext cx="727219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860632" cy="472440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FB2F3-4B9F-4FED-8F05-CBE01FABDC17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4082"/>
          </a:xfrm>
        </p:spPr>
        <p:txBody>
          <a:bodyPr rtlCol="0">
            <a:noAutofit/>
          </a:bodyPr>
          <a:lstStyle>
            <a:lvl1pPr>
              <a:defRPr sz="4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Biorisk</a:t>
            </a:r>
            <a:r>
              <a:rPr lang="en-CA" sz="1600" baseline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Management Association of Kenya</a:t>
            </a:r>
            <a:endParaRPr lang="en-CA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FB2F3-4B9F-4FED-8F05-CBE01FABDC17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FB2F3-4B9F-4FED-8F05-CBE01FABDC17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96944" cy="4608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488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bmak.or.ke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219199"/>
            <a:ext cx="8686800" cy="467783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Biorisk</a:t>
            </a:r>
            <a:r>
              <a:rPr lang="en-CA" sz="1600" b="1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Management Association of Kenya </a:t>
            </a:r>
          </a:p>
          <a:p>
            <a:pPr algn="ctr"/>
            <a:r>
              <a:rPr lang="en-CA" sz="1600" b="1" baseline="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7"/>
              </a:rPr>
              <a:t>www.bmak.or.ke</a:t>
            </a:r>
            <a:r>
              <a:rPr lang="en-CA" sz="1600" b="1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CA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4400" y="6267302"/>
            <a:ext cx="478632" cy="34969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extLst/>
          </a:lstStyle>
          <a:p>
            <a:fld id="{70DFB2F3-4B9F-4FED-8F05-CBE01FABDC17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3" t="8202" r="17325" b="9774"/>
          <a:stretch/>
        </p:blipFill>
        <p:spPr>
          <a:xfrm rot="16200000">
            <a:off x="252652" y="5902088"/>
            <a:ext cx="727219" cy="1080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5" r:id="rId3"/>
    <p:sldLayoutId id="2147483727" r:id="rId4"/>
    <p:sldLayoutId id="2147483732" r:id="rId5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rgbClr val="00206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 Narrow" panose="020B0606020202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Ø"/>
        <a:defRPr kumimoji="0" sz="27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SzPct val="50000"/>
        <a:buFont typeface="Wingdings" panose="05000000000000000000" pitchFamily="2" charset="2"/>
        <a:buChar char="q"/>
        <a:defRPr kumimoji="0" sz="23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kumimoji="0" sz="21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" panose="05000000000000000000" pitchFamily="2" charset="2"/>
        <a:buChar char="§"/>
        <a:defRPr kumimoji="0" sz="19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" panose="05000000000000000000" pitchFamily="2" charset="2"/>
        <a:buChar char="§"/>
        <a:defRPr kumimoji="0"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618536" y="4267200"/>
            <a:ext cx="5943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anose="020B0606020202030204" pitchFamily="34" charset="0"/>
              </a:rPr>
              <a:t>Patrick Okanya, PhD</a:t>
            </a:r>
          </a:p>
          <a:p>
            <a:pPr algn="ctr"/>
            <a:endParaRPr lang="en-US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200" b="1" dirty="0" err="1" smtClean="0">
                <a:latin typeface="Arial Narrow" panose="020B0606020202030204" pitchFamily="34" charset="0"/>
              </a:rPr>
              <a:t>Biorisk</a:t>
            </a:r>
            <a:r>
              <a:rPr lang="en-US" sz="2200" b="1" dirty="0" smtClean="0">
                <a:latin typeface="Arial Narrow" panose="020B0606020202030204" pitchFamily="34" charset="0"/>
              </a:rPr>
              <a:t> Management Association of Kenya (BMAK)</a:t>
            </a:r>
            <a:endParaRPr lang="en-US" sz="22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"/>
            <a:ext cx="8113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err="1" smtClean="0">
                <a:latin typeface="Arial Narrow" panose="020B0606020202030204" pitchFamily="34" charset="0"/>
              </a:rPr>
              <a:t>Ipnet</a:t>
            </a:r>
            <a:r>
              <a:rPr lang="en-US" b="1" cap="small" dirty="0" smtClean="0">
                <a:latin typeface="Arial Narrow" panose="020B0606020202030204" pitchFamily="34" charset="0"/>
              </a:rPr>
              <a:t> K Conference</a:t>
            </a:r>
          </a:p>
          <a:p>
            <a:pPr algn="ctr"/>
            <a:r>
              <a:rPr lang="en-US" b="1" cap="small" dirty="0" smtClean="0">
                <a:latin typeface="Arial Narrow" panose="020B0606020202030204" pitchFamily="34" charset="0"/>
              </a:rPr>
              <a:t>The value of infection prevention and control for communicable diseases in community and health care settings</a:t>
            </a:r>
          </a:p>
          <a:p>
            <a:pPr algn="ctr"/>
            <a:endParaRPr lang="en-US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b="1" dirty="0" err="1" smtClean="0">
                <a:latin typeface="Arial Narrow" panose="020B0606020202030204" pitchFamily="34" charset="0"/>
              </a:rPr>
              <a:t>Gelian</a:t>
            </a:r>
            <a:r>
              <a:rPr lang="en-US" b="1" dirty="0" smtClean="0">
                <a:latin typeface="Arial Narrow" panose="020B0606020202030204" pitchFamily="34" charset="0"/>
              </a:rPr>
              <a:t> Hotel, </a:t>
            </a:r>
            <a:r>
              <a:rPr lang="en-US" b="1" dirty="0" err="1" smtClean="0">
                <a:latin typeface="Arial Narrow" panose="020B0606020202030204" pitchFamily="34" charset="0"/>
              </a:rPr>
              <a:t>Machakos</a:t>
            </a:r>
            <a:r>
              <a:rPr lang="en-US" b="1" dirty="0" smtClean="0">
                <a:latin typeface="Arial Narrow" panose="020B0606020202030204" pitchFamily="34" charset="0"/>
              </a:rPr>
              <a:t> Kenya, 15–18</a:t>
            </a:r>
            <a:r>
              <a:rPr lang="en-US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</a:rPr>
              <a:t>Novemeber</a:t>
            </a:r>
            <a:r>
              <a:rPr lang="en-US" b="1" dirty="0" smtClean="0">
                <a:latin typeface="Arial Narrow" panose="020B0606020202030204" pitchFamily="34" charset="0"/>
              </a:rPr>
              <a:t> 2016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16" y="2667000"/>
            <a:ext cx="811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BIORISK MANAGEMENT IN KENYA</a:t>
            </a:r>
            <a:endParaRPr lang="en-US" sz="4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3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Regional Workshop and IFBA Competence </a:t>
            </a:r>
            <a:r>
              <a:rPr lang="en-US" sz="3200" dirty="0" smtClean="0">
                <a:solidFill>
                  <a:srgbClr val="0070C0"/>
                </a:solidFill>
              </a:rPr>
              <a:t>Exam in </a:t>
            </a:r>
            <a:r>
              <a:rPr lang="en-US" sz="3200" dirty="0" err="1" smtClean="0">
                <a:solidFill>
                  <a:srgbClr val="0070C0"/>
                </a:solidFill>
              </a:rPr>
              <a:t>Biorisk</a:t>
            </a:r>
            <a:r>
              <a:rPr lang="en-US" sz="3200" dirty="0" smtClean="0">
                <a:solidFill>
                  <a:srgbClr val="0070C0"/>
                </a:solidFill>
              </a:rPr>
              <a:t> Management – USIU- Africa, 22</a:t>
            </a:r>
            <a:r>
              <a:rPr lang="en-US" sz="3200" baseline="30000" dirty="0" smtClean="0">
                <a:solidFill>
                  <a:srgbClr val="0070C0"/>
                </a:solidFill>
              </a:rPr>
              <a:t>nd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July </a:t>
            </a:r>
            <a:r>
              <a:rPr lang="en-US" sz="3200" dirty="0" smtClean="0">
                <a:solidFill>
                  <a:srgbClr val="0070C0"/>
                </a:solidFill>
              </a:rPr>
              <a:t>2016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399"/>
            <a:ext cx="8472663" cy="44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Biosafety</a:t>
            </a:r>
            <a:r>
              <a:rPr lang="en-US" dirty="0" smtClean="0"/>
              <a:t> – keeping bad bugs away from people (protection from </a:t>
            </a:r>
            <a:r>
              <a:rPr lang="en-US" i="1" dirty="0" smtClean="0">
                <a:solidFill>
                  <a:srgbClr val="0070C0"/>
                </a:solidFill>
              </a:rPr>
              <a:t>unintentional  release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Biosecurity</a:t>
            </a:r>
            <a:r>
              <a:rPr lang="en-US" dirty="0" smtClean="0"/>
              <a:t> – Keeping bad people from bugs (protection from </a:t>
            </a:r>
            <a:r>
              <a:rPr lang="en-US" i="1" dirty="0" smtClean="0">
                <a:solidFill>
                  <a:srgbClr val="0070C0"/>
                </a:solidFill>
              </a:rPr>
              <a:t>intentional release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Biorisk</a:t>
            </a:r>
            <a:r>
              <a:rPr lang="en-US" dirty="0" smtClean="0"/>
              <a:t> – Probability (</a:t>
            </a:r>
            <a:r>
              <a:rPr lang="en-US" dirty="0" smtClean="0">
                <a:solidFill>
                  <a:srgbClr val="0070C0"/>
                </a:solidFill>
              </a:rPr>
              <a:t>likelihood</a:t>
            </a:r>
            <a:r>
              <a:rPr lang="en-US" dirty="0" smtClean="0"/>
              <a:t>) and severity (</a:t>
            </a:r>
            <a:r>
              <a:rPr lang="en-US" dirty="0" smtClean="0">
                <a:solidFill>
                  <a:srgbClr val="0070C0"/>
                </a:solidFill>
              </a:rPr>
              <a:t>consequences</a:t>
            </a:r>
            <a:r>
              <a:rPr lang="en-US" dirty="0" smtClean="0"/>
              <a:t>) of harm from biological agents</a:t>
            </a:r>
          </a:p>
          <a:p>
            <a:endParaRPr lang="en-US" dirty="0" smtClean="0"/>
          </a:p>
          <a:p>
            <a:pPr marL="365760" lvl="1" indent="-256032">
              <a:spcBef>
                <a:spcPts val="400"/>
              </a:spcBef>
              <a:buSzPct val="80000"/>
              <a:buNone/>
            </a:pPr>
            <a:r>
              <a:rPr lang="en-AU" dirty="0" smtClean="0"/>
              <a:t>	The risk associated with biological materials has both a </a:t>
            </a:r>
            <a:r>
              <a:rPr lang="en-AU" b="1" dirty="0" smtClean="0"/>
              <a:t>safety</a:t>
            </a:r>
            <a:r>
              <a:rPr lang="en-AU" dirty="0" smtClean="0"/>
              <a:t> and </a:t>
            </a:r>
            <a:r>
              <a:rPr lang="en-AU" b="1" dirty="0" smtClean="0"/>
              <a:t>security</a:t>
            </a:r>
            <a:r>
              <a:rPr lang="en-AU" dirty="0" smtClean="0"/>
              <a:t> component hence</a:t>
            </a:r>
            <a:r>
              <a:rPr lang="en-AU" i="1" dirty="0" smtClean="0"/>
              <a:t> </a:t>
            </a:r>
            <a:r>
              <a:rPr lang="en-AU" i="1" dirty="0" err="1" smtClean="0"/>
              <a:t>biorisk</a:t>
            </a:r>
            <a:endParaRPr lang="en-AU" i="1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Biosafety,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Biosecurity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and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Biorisk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Biological and Toxic Weapons Convention entered into force on </a:t>
            </a:r>
            <a:r>
              <a:rPr lang="en-US" dirty="0" smtClean="0">
                <a:solidFill>
                  <a:srgbClr val="0070C0"/>
                </a:solidFill>
              </a:rPr>
              <a:t>26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March 1975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Kenya acceded and ratified the convention on the 7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of  January 1976 </a:t>
            </a:r>
          </a:p>
          <a:p>
            <a:endParaRPr lang="en-US" dirty="0" smtClean="0"/>
          </a:p>
          <a:p>
            <a:r>
              <a:rPr lang="en-US" dirty="0" smtClean="0"/>
              <a:t>Kenya has been a consistent participant of the BWC intersessional process </a:t>
            </a:r>
          </a:p>
          <a:p>
            <a:r>
              <a:rPr lang="en-US" dirty="0" smtClean="0"/>
              <a:t>Kenya </a:t>
            </a:r>
            <a:r>
              <a:rPr lang="en-US" dirty="0"/>
              <a:t>is also a signatory to the WHO’s  International Health </a:t>
            </a:r>
            <a:r>
              <a:rPr lang="en-US" dirty="0" smtClean="0"/>
              <a:t>Regulations </a:t>
            </a:r>
            <a:r>
              <a:rPr lang="en-US" dirty="0"/>
              <a:t>(IHR</a:t>
            </a:r>
            <a:r>
              <a:rPr lang="en-US" dirty="0" smtClean="0"/>
              <a:t>)  Since 2005 and the “Global one health approach”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effectLst/>
              </a:rPr>
              <a:t>Biological and  Weapons Convention (BWC)</a:t>
            </a:r>
            <a:endParaRPr lang="en-US" sz="3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52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BWTC – 15 Articles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 key provision is contained in </a:t>
            </a:r>
            <a:r>
              <a:rPr lang="en-US" b="1" u="sng" dirty="0" smtClean="0">
                <a:solidFill>
                  <a:srgbClr val="0070C0"/>
                </a:solidFill>
              </a:rPr>
              <a:t>Article 1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Each State Party to this Convention undertakes </a:t>
            </a:r>
            <a:r>
              <a:rPr lang="en-US" sz="2600" b="1" dirty="0" smtClean="0">
                <a:solidFill>
                  <a:srgbClr val="0070C0"/>
                </a:solidFill>
              </a:rPr>
              <a:t>never</a:t>
            </a:r>
            <a:r>
              <a:rPr lang="en-US" sz="2600" dirty="0" smtClean="0">
                <a:solidFill>
                  <a:schemeClr val="tx1"/>
                </a:solidFill>
              </a:rPr>
              <a:t> in any circumstances </a:t>
            </a:r>
            <a:r>
              <a:rPr lang="en-US" sz="2600" dirty="0" smtClean="0">
                <a:solidFill>
                  <a:srgbClr val="0070C0"/>
                </a:solidFill>
              </a:rPr>
              <a:t>to develop, produce, stockpile </a:t>
            </a:r>
            <a:r>
              <a:rPr lang="en-US" sz="2600" dirty="0" smtClean="0">
                <a:solidFill>
                  <a:schemeClr val="tx1"/>
                </a:solidFill>
              </a:rPr>
              <a:t>or otherwise acquire or retain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microbial or other biological agents or toxins whatever the origin or method of production, of types, and in quantities that have no justification for prophylactic, protective or other peaceful purposes</a:t>
            </a:r>
          </a:p>
          <a:p>
            <a:pPr marL="834390" lvl="1" indent="-51435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 weapons equipment or means of delivery designed to use such agents or toxins for hostile purposes or in armed conflict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Need for </a:t>
            </a:r>
            <a:r>
              <a:rPr lang="en-US" sz="3600" dirty="0" err="1" smtClean="0">
                <a:solidFill>
                  <a:srgbClr val="0070C0"/>
                </a:solidFill>
              </a:rPr>
              <a:t>Biorisk</a:t>
            </a:r>
            <a:r>
              <a:rPr lang="en-US" sz="3600" dirty="0" smtClean="0">
                <a:solidFill>
                  <a:srgbClr val="0070C0"/>
                </a:solidFill>
              </a:rPr>
              <a:t> Management System (BMS)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 smtClean="0"/>
              <a:t>To protect employees, the community and the environment from risks associated with biological agents handled in the laboratory</a:t>
            </a:r>
          </a:p>
          <a:p>
            <a:r>
              <a:rPr lang="en-AU" dirty="0" smtClean="0"/>
              <a:t>The system provides a framework for</a:t>
            </a:r>
          </a:p>
          <a:p>
            <a:pPr lvl="1"/>
            <a:r>
              <a:rPr lang="en-AU" dirty="0" smtClean="0"/>
              <a:t>assessing and controlling biological hazards &amp; risks in the laboratory</a:t>
            </a:r>
          </a:p>
          <a:p>
            <a:pPr lvl="1"/>
            <a:r>
              <a:rPr lang="en-AU" dirty="0" smtClean="0"/>
              <a:t>continually improving the management of biological risks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effectLst/>
              </a:rPr>
              <a:t>Biorisk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Management Approach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Starts with identifying all hazards and risks in the laboratory</a:t>
            </a:r>
          </a:p>
          <a:p>
            <a:r>
              <a:rPr lang="en-AU" dirty="0" smtClean="0"/>
              <a:t>Conduct a “biorisk assessment” which is key to managing these hazards &amp; risks</a:t>
            </a:r>
          </a:p>
          <a:p>
            <a:r>
              <a:rPr lang="en-AU" dirty="0"/>
              <a:t>R</a:t>
            </a:r>
            <a:r>
              <a:rPr lang="en-AU" dirty="0" smtClean="0"/>
              <a:t>isk assessments should involve all employees (biorisk management advisor, scientists, lab techs, supervisors, security officials)</a:t>
            </a:r>
          </a:p>
          <a:p>
            <a:pPr lvl="1"/>
            <a:r>
              <a:rPr lang="en-AU" dirty="0" smtClean="0"/>
              <a:t>Should be conducted before work with new biological agents, before new laboratory activities are carried out, regularly on an ongoing basis</a:t>
            </a:r>
          </a:p>
          <a:p>
            <a:pPr marL="624078" indent="-514350">
              <a:buFont typeface="+mj-lt"/>
              <a:buAutoNum type="alphaLcParenR"/>
            </a:pPr>
            <a:endParaRPr lang="en-AU" dirty="0"/>
          </a:p>
          <a:p>
            <a:pPr marL="109728" indent="0">
              <a:buNone/>
            </a:pPr>
            <a:endParaRPr lang="en-A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63000" cy="634082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Biorisk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Assesment</a:t>
            </a:r>
            <a:r>
              <a:rPr lang="en-US" dirty="0" smtClean="0">
                <a:solidFill>
                  <a:srgbClr val="0070C0"/>
                </a:solidFill>
              </a:rPr>
              <a:t> Flow chart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762000"/>
            <a:ext cx="562906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PDCA - CEN Workshop Agreement (CWA) 15793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Models of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Biorisk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Management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4" descr="CWA 15793 - Laboratory Biorisk Management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070225" cy="434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0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 smtClean="0">
                <a:latin typeface="Calibri" pitchFamily="34" charset="0"/>
                <a:cs typeface="Calibri" pitchFamily="34" charset="0"/>
              </a:rPr>
              <a:t>International consensus document developed in 2007 by participants from 24 countries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971800"/>
            <a:ext cx="4097265" cy="27902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PDCA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228600" y="1142999"/>
            <a:ext cx="7162800" cy="4724401"/>
          </a:xfrm>
        </p:spPr>
        <p:txBody>
          <a:bodyPr>
            <a:normAutofit lnSpcReduction="10000"/>
          </a:bodyPr>
          <a:lstStyle/>
          <a:p>
            <a:r>
              <a:rPr lang="en-AU" sz="2400" dirty="0" smtClean="0"/>
              <a:t>An effective approach is built on the concept of “</a:t>
            </a:r>
            <a:r>
              <a:rPr lang="en-AU" sz="2400" dirty="0" smtClean="0">
                <a:solidFill>
                  <a:srgbClr val="0070C0"/>
                </a:solidFill>
              </a:rPr>
              <a:t>continual improvement</a:t>
            </a:r>
            <a:r>
              <a:rPr lang="en-AU" sz="2400" dirty="0" smtClean="0"/>
              <a:t>” through a cycle of planning, implementing, reviewing and improving the processes  </a:t>
            </a:r>
          </a:p>
          <a:p>
            <a:r>
              <a:rPr lang="en-AU" sz="2400" dirty="0" smtClean="0"/>
              <a:t>This is known as the </a:t>
            </a:r>
            <a:r>
              <a:rPr lang="en-AU" sz="2400" dirty="0" smtClean="0">
                <a:solidFill>
                  <a:srgbClr val="0070C0"/>
                </a:solidFill>
              </a:rPr>
              <a:t>PDCA (</a:t>
            </a:r>
            <a:r>
              <a:rPr lang="en-AU" sz="2400" b="1" dirty="0" smtClean="0">
                <a:solidFill>
                  <a:srgbClr val="0070C0"/>
                </a:solidFill>
              </a:rPr>
              <a:t>Plan-Do-Check-Act</a:t>
            </a:r>
            <a:r>
              <a:rPr lang="en-AU" sz="2400" dirty="0" smtClean="0"/>
              <a:t>) principle: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AU" sz="2400" dirty="0" smtClean="0">
                <a:solidFill>
                  <a:srgbClr val="0070C0"/>
                </a:solidFill>
              </a:rPr>
              <a:t>Plan</a:t>
            </a:r>
            <a:r>
              <a:rPr lang="en-AU" sz="2400" dirty="0" smtClean="0"/>
              <a:t>:, identification of hazard, risk analysis and  establishing/ development of new goals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AU" sz="2400" dirty="0" smtClean="0">
                <a:solidFill>
                  <a:srgbClr val="0070C0"/>
                </a:solidFill>
              </a:rPr>
              <a:t>Do</a:t>
            </a:r>
            <a:r>
              <a:rPr lang="en-AU" sz="2400" dirty="0" smtClean="0"/>
              <a:t>: Testing and optimization of new concepts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AU" sz="2400" dirty="0" smtClean="0">
                <a:solidFill>
                  <a:srgbClr val="0070C0"/>
                </a:solidFill>
              </a:rPr>
              <a:t>Check</a:t>
            </a:r>
            <a:r>
              <a:rPr lang="en-AU" sz="2400" dirty="0" smtClean="0"/>
              <a:t>: Careful  checking of process and results obtained,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AU" sz="2400" dirty="0" smtClean="0">
                <a:solidFill>
                  <a:srgbClr val="0070C0"/>
                </a:solidFill>
              </a:rPr>
              <a:t>Act</a:t>
            </a:r>
            <a:r>
              <a:rPr lang="en-AU" sz="2400" dirty="0" smtClean="0"/>
              <a:t>:  Taking corrective action </a:t>
            </a:r>
            <a:r>
              <a:rPr lang="en-AU" sz="2400" dirty="0" err="1" smtClean="0"/>
              <a:t>e.g</a:t>
            </a:r>
            <a:r>
              <a:rPr lang="en-AU" sz="2400" dirty="0" smtClean="0"/>
              <a:t> full implementation as a standard if the process is successful and periodically audited.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362200"/>
            <a:ext cx="2590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Assessment, Mitigation and Performance  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AU" sz="2300" dirty="0" smtClean="0"/>
              <a:t>Introduced in the WHO Biorisk Management Train-the-Trainer Program (follows PDCA approach)</a:t>
            </a:r>
          </a:p>
          <a:p>
            <a:r>
              <a:rPr lang="en-AU" sz="2300" b="1" dirty="0" smtClean="0"/>
              <a:t>Assessment</a:t>
            </a:r>
          </a:p>
          <a:p>
            <a:pPr lvl="1"/>
            <a:r>
              <a:rPr lang="en-AU" dirty="0" smtClean="0"/>
              <a:t>Identification hazards and assessment of risks </a:t>
            </a:r>
            <a:r>
              <a:rPr lang="en-AU" dirty="0" smtClean="0">
                <a:solidFill>
                  <a:srgbClr val="0070C0"/>
                </a:solidFill>
              </a:rPr>
              <a:t>(Plan)</a:t>
            </a:r>
          </a:p>
          <a:p>
            <a:r>
              <a:rPr lang="en-AU" sz="2300" b="1" dirty="0" smtClean="0"/>
              <a:t>Mitigation</a:t>
            </a:r>
          </a:p>
          <a:p>
            <a:pPr lvl="1"/>
            <a:r>
              <a:rPr lang="en-AU" dirty="0" smtClean="0"/>
              <a:t>Application of controls using the hierarchy of controls </a:t>
            </a:r>
            <a:r>
              <a:rPr lang="en-AU" dirty="0" smtClean="0">
                <a:solidFill>
                  <a:srgbClr val="0070C0"/>
                </a:solidFill>
              </a:rPr>
              <a:t>(Do)</a:t>
            </a:r>
          </a:p>
          <a:p>
            <a:r>
              <a:rPr lang="en-AU" sz="2300" b="1" dirty="0" smtClean="0"/>
              <a:t>Performance</a:t>
            </a:r>
          </a:p>
          <a:p>
            <a:pPr lvl="1"/>
            <a:r>
              <a:rPr lang="en-AU" dirty="0" smtClean="0"/>
              <a:t>Monitoring of the controls through audits, incident investigations and identification of non-conformities </a:t>
            </a:r>
            <a:r>
              <a:rPr lang="en-AU" dirty="0" smtClean="0">
                <a:solidFill>
                  <a:srgbClr val="0070C0"/>
                </a:solidFill>
              </a:rPr>
              <a:t>(Check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rgbClr val="0070C0"/>
                </a:solidFill>
              </a:rPr>
              <a:t>Act</a:t>
            </a:r>
            <a:r>
              <a:rPr lang="en-AU" dirty="0" smtClean="0"/>
              <a:t> to address any non-conformities)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5161" y="1143000"/>
            <a:ext cx="31888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Hierarchy of Controls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408"/>
          <a:stretch>
            <a:fillRect/>
          </a:stretch>
        </p:blipFill>
        <p:spPr bwMode="auto">
          <a:xfrm>
            <a:off x="1582737" y="1295400"/>
            <a:ext cx="60007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effectLst/>
              </a:rPr>
              <a:t>Biosecurity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Survey in Kenya, Nov 2014 to February 2015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572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 research project of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NACOSTI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Kenya and the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Centre for Biosafety and </a:t>
            </a:r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Biopreparedness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, Denmark surveyed 86 laboratory facilities in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kenya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Which pathogens and toxins are used or stored in the institution?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Are you aware of laboratory </a:t>
            </a:r>
            <a:r>
              <a:rPr lang="en-US" dirty="0" err="1" smtClean="0"/>
              <a:t>biosecurity</a:t>
            </a:r>
            <a:r>
              <a:rPr lang="en-US" dirty="0" smtClean="0"/>
              <a:t>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Are the personnel in the laboratory trained in </a:t>
            </a:r>
            <a:r>
              <a:rPr lang="en-US" dirty="0" err="1" smtClean="0"/>
              <a:t>biosecurity</a:t>
            </a:r>
            <a:r>
              <a:rPr lang="en-US" dirty="0" smtClean="0"/>
              <a:t>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Does your laboratory have a procedure for waste </a:t>
            </a:r>
            <a:r>
              <a:rPr lang="en-US" dirty="0" err="1" smtClean="0"/>
              <a:t>mangement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What kind of pathogen containment is used (freezer, </a:t>
            </a:r>
            <a:r>
              <a:rPr lang="en-US" dirty="0" err="1" smtClean="0"/>
              <a:t>reefrigerator</a:t>
            </a:r>
            <a:r>
              <a:rPr lang="en-US" dirty="0" smtClean="0"/>
              <a:t>, storage room, cabinets etc)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Does their personal identification restrict access to the facility?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Are there security guards at the laboratory?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Are </a:t>
            </a:r>
            <a:r>
              <a:rPr lang="en-US" dirty="0" err="1" smtClean="0"/>
              <a:t>harzadous</a:t>
            </a:r>
            <a:r>
              <a:rPr lang="en-US" dirty="0" smtClean="0"/>
              <a:t> biological material storage rooms locked?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Sample questions in the questionnaire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23</a:t>
            </a:fld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9658"/>
            <a:ext cx="8534400" cy="54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563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Health Security, 14, 4, 2016, DOI :10.1089/HS.2016.009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Type and Number of Facilities Surveyed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86" y="1117670"/>
            <a:ext cx="8925585" cy="47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Kenyan laboratories contain biological agents of </a:t>
            </a:r>
            <a:r>
              <a:rPr lang="en-US" dirty="0" err="1" smtClean="0"/>
              <a:t>biosecurity</a:t>
            </a:r>
            <a:r>
              <a:rPr lang="en-US" dirty="0" smtClean="0"/>
              <a:t> concern</a:t>
            </a:r>
          </a:p>
          <a:p>
            <a:r>
              <a:rPr lang="en-US" dirty="0" smtClean="0"/>
              <a:t>Restrictions to these agents was wanting!  </a:t>
            </a:r>
            <a:r>
              <a:rPr lang="en-US" dirty="0" err="1" smtClean="0"/>
              <a:t>i.e</a:t>
            </a:r>
            <a:r>
              <a:rPr lang="en-US" dirty="0" smtClean="0"/>
              <a:t>  storage units were open to access without stringent restrictions</a:t>
            </a:r>
          </a:p>
          <a:p>
            <a:r>
              <a:rPr lang="en-US" dirty="0" smtClean="0"/>
              <a:t>Limited awareness of biosafety and </a:t>
            </a:r>
            <a:r>
              <a:rPr lang="en-US" dirty="0" err="1" smtClean="0"/>
              <a:t>biosecurity</a:t>
            </a:r>
            <a:r>
              <a:rPr lang="en-US" dirty="0" smtClean="0"/>
              <a:t> among personnel</a:t>
            </a:r>
          </a:p>
          <a:p>
            <a:r>
              <a:rPr lang="en-US" dirty="0" smtClean="0"/>
              <a:t>Lack of inventory </a:t>
            </a:r>
          </a:p>
          <a:p>
            <a:r>
              <a:rPr lang="en-US" dirty="0" smtClean="0"/>
              <a:t>Security of the VBM did not meet international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Survey Outcomes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2999"/>
            <a:ext cx="6705600" cy="4724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Laboratory Biosafety and </a:t>
            </a:r>
            <a:r>
              <a:rPr lang="en-US" dirty="0" err="1" smtClean="0"/>
              <a:t>Biosecurity</a:t>
            </a:r>
            <a:r>
              <a:rPr lang="en-US" dirty="0" smtClean="0"/>
              <a:t> policy guidelines</a:t>
            </a:r>
          </a:p>
          <a:p>
            <a:r>
              <a:rPr lang="en-US" dirty="0" smtClean="0"/>
              <a:t>Biosafety and </a:t>
            </a:r>
            <a:r>
              <a:rPr lang="en-US" dirty="0" err="1" smtClean="0"/>
              <a:t>Biosecurity</a:t>
            </a:r>
            <a:r>
              <a:rPr lang="en-US" dirty="0" smtClean="0"/>
              <a:t> curriculum manual- NPHLS  </a:t>
            </a:r>
          </a:p>
          <a:p>
            <a:r>
              <a:rPr lang="en-US" dirty="0" smtClean="0"/>
              <a:t>Over 3000 health care workers have been trained in BSS</a:t>
            </a:r>
          </a:p>
          <a:p>
            <a:r>
              <a:rPr lang="en-US" dirty="0" smtClean="0"/>
              <a:t>Active engagement/discussions of BSS issues by government, private institutions, non governmental organizations, law enforcers</a:t>
            </a:r>
          </a:p>
          <a:p>
            <a:r>
              <a:rPr lang="en-US" dirty="0" smtClean="0"/>
              <a:t>A foiled bioterrorism attack in May 2016</a:t>
            </a:r>
          </a:p>
          <a:p>
            <a:r>
              <a:rPr lang="en-US" dirty="0" smtClean="0"/>
              <a:t>A draft of a Bioscience policy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70C0"/>
                </a:solidFill>
                <a:effectLst/>
              </a:rPr>
              <a:t>Biorisk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Management Achievements in Kenya</a:t>
            </a:r>
            <a:endParaRPr lang="en-US" sz="36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447800"/>
            <a:ext cx="2144530" cy="357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  <a:effectLst/>
              </a:rPr>
              <a:t>Most health care laboratories have adopted the AMP model of the </a:t>
            </a:r>
            <a:r>
              <a:rPr lang="en-US" b="0" dirty="0" err="1" smtClean="0">
                <a:solidFill>
                  <a:srgbClr val="0070C0"/>
                </a:solidFill>
                <a:effectLst/>
              </a:rPr>
              <a:t>Biorisk</a:t>
            </a:r>
            <a:r>
              <a:rPr lang="en-US" b="0" dirty="0" smtClean="0">
                <a:solidFill>
                  <a:srgbClr val="0070C0"/>
                </a:solidFill>
                <a:effectLst/>
              </a:rPr>
              <a:t> Management</a:t>
            </a:r>
            <a:endParaRPr lang="en-US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676400"/>
            <a:ext cx="42291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80728"/>
            <a:ext cx="8860632" cy="5026563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 discussion of </a:t>
            </a:r>
            <a:r>
              <a:rPr lang="en-US" dirty="0" err="1" smtClean="0"/>
              <a:t>biosecurity</a:t>
            </a:r>
            <a:r>
              <a:rPr lang="en-US" dirty="0" smtClean="0"/>
              <a:t> issues with all the Key stakeholders – </a:t>
            </a:r>
            <a:r>
              <a:rPr lang="en-US" dirty="0" err="1" smtClean="0"/>
              <a:t>multisectoral</a:t>
            </a:r>
            <a:r>
              <a:rPr lang="en-US" dirty="0" smtClean="0"/>
              <a:t> collaboration</a:t>
            </a:r>
          </a:p>
          <a:p>
            <a:r>
              <a:rPr lang="en-US" dirty="0" smtClean="0"/>
              <a:t>Biosafety and </a:t>
            </a:r>
            <a:r>
              <a:rPr lang="en-US" dirty="0" err="1" smtClean="0"/>
              <a:t>Biosecurity</a:t>
            </a:r>
            <a:r>
              <a:rPr lang="en-US" dirty="0" smtClean="0"/>
              <a:t> trainings using government  approved curriculum</a:t>
            </a:r>
          </a:p>
          <a:p>
            <a:r>
              <a:rPr lang="en-US" dirty="0" smtClean="0"/>
              <a:t>Reviewing of the BSS curriculum from time to time</a:t>
            </a:r>
          </a:p>
          <a:p>
            <a:r>
              <a:rPr lang="en-US" dirty="0" smtClean="0"/>
              <a:t>Inventory of all valuable biological material in the country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Legislation-</a:t>
            </a:r>
            <a:r>
              <a:rPr lang="en-US" dirty="0" smtClean="0"/>
              <a:t> legal framework for biosafety and </a:t>
            </a:r>
            <a:r>
              <a:rPr lang="en-US" dirty="0" err="1" smtClean="0"/>
              <a:t>biosecurity</a:t>
            </a:r>
            <a:r>
              <a:rPr lang="en-US" dirty="0" smtClean="0"/>
              <a:t> regulations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Way Forward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69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Ministry of Health- NPHLS, OSH</a:t>
            </a:r>
          </a:p>
          <a:p>
            <a:r>
              <a:rPr lang="en-US" dirty="0" smtClean="0"/>
              <a:t>Centre for Disease Control (CDC-Atlanta &amp; Kenya)</a:t>
            </a:r>
          </a:p>
          <a:p>
            <a:r>
              <a:rPr lang="en-US" dirty="0" smtClean="0"/>
              <a:t>Kenya Medical Research Institute (KEMRI)</a:t>
            </a:r>
          </a:p>
          <a:p>
            <a:r>
              <a:rPr lang="en-US" dirty="0" smtClean="0"/>
              <a:t>NACOSTI, NBA</a:t>
            </a:r>
          </a:p>
          <a:p>
            <a:r>
              <a:rPr lang="en-US" dirty="0" smtClean="0"/>
              <a:t>Global Health Security Agenda (GHSA)</a:t>
            </a:r>
          </a:p>
          <a:p>
            <a:r>
              <a:rPr lang="en-US" dirty="0" smtClean="0"/>
              <a:t>World Health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AfBSA</a:t>
            </a:r>
            <a:endParaRPr lang="en-US" dirty="0" smtClean="0"/>
          </a:p>
          <a:p>
            <a:r>
              <a:rPr lang="en-US" dirty="0" smtClean="0"/>
              <a:t>AMREF</a:t>
            </a:r>
          </a:p>
          <a:p>
            <a:r>
              <a:rPr lang="en-US" dirty="0" smtClean="0"/>
              <a:t>University of Maryland</a:t>
            </a:r>
          </a:p>
          <a:p>
            <a:r>
              <a:rPr lang="en-US" dirty="0" smtClean="0"/>
              <a:t>International Health Research (IHR)</a:t>
            </a:r>
          </a:p>
          <a:p>
            <a:r>
              <a:rPr lang="en-US" dirty="0" smtClean="0"/>
              <a:t>Denmark Government</a:t>
            </a:r>
          </a:p>
          <a:p>
            <a:r>
              <a:rPr lang="en-US" dirty="0" smtClean="0"/>
              <a:t>IFBA</a:t>
            </a:r>
          </a:p>
          <a:p>
            <a:r>
              <a:rPr lang="en-US" dirty="0" smtClean="0"/>
              <a:t>Defense Threat Reduction Agency (DTRA)</a:t>
            </a:r>
          </a:p>
          <a:p>
            <a:r>
              <a:rPr lang="en-US" dirty="0" smtClean="0"/>
              <a:t>BMAK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Key Stakeholders in Biosafety and </a:t>
            </a:r>
            <a:r>
              <a:rPr lang="en-US" b="0" dirty="0" err="1" smtClean="0">
                <a:solidFill>
                  <a:srgbClr val="0070C0"/>
                </a:solidFill>
              </a:rPr>
              <a:t>Biosecurity</a:t>
            </a:r>
            <a:r>
              <a:rPr lang="en-US" b="0" dirty="0" smtClean="0">
                <a:solidFill>
                  <a:srgbClr val="0070C0"/>
                </a:solidFill>
              </a:rPr>
              <a:t> issues in Kenya</a:t>
            </a:r>
            <a:endParaRPr lang="en-US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Biorisk</a:t>
            </a:r>
            <a:r>
              <a:rPr lang="en-US" dirty="0" smtClean="0"/>
              <a:t> Management Association of Kenya (BMAK)</a:t>
            </a:r>
          </a:p>
          <a:p>
            <a:r>
              <a:rPr lang="en-US" dirty="0" smtClean="0"/>
              <a:t>Objectives of BMAK</a:t>
            </a:r>
          </a:p>
          <a:p>
            <a:r>
              <a:rPr lang="en-US" dirty="0" smtClean="0"/>
              <a:t>Recent Activities of BMAK</a:t>
            </a:r>
          </a:p>
          <a:p>
            <a:r>
              <a:rPr lang="en-US" dirty="0" smtClean="0"/>
              <a:t> Models for </a:t>
            </a:r>
            <a:r>
              <a:rPr lang="en-US" dirty="0" err="1" smtClean="0"/>
              <a:t>Biorisk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Biosafety and </a:t>
            </a:r>
            <a:r>
              <a:rPr lang="en-US" dirty="0" err="1" smtClean="0"/>
              <a:t>Biosecurity</a:t>
            </a:r>
            <a:r>
              <a:rPr lang="en-US" dirty="0" smtClean="0"/>
              <a:t> in Kenya/ What has been done</a:t>
            </a:r>
          </a:p>
          <a:p>
            <a:r>
              <a:rPr lang="en-US" dirty="0" err="1" smtClean="0"/>
              <a:t>Biosecurity</a:t>
            </a:r>
            <a:r>
              <a:rPr lang="en-US" dirty="0" smtClean="0"/>
              <a:t> Survey in Kenya</a:t>
            </a:r>
          </a:p>
          <a:p>
            <a:r>
              <a:rPr lang="en-US" dirty="0" smtClean="0"/>
              <a:t>Way forward</a:t>
            </a:r>
          </a:p>
          <a:p>
            <a:r>
              <a:rPr lang="en-US" dirty="0" smtClean="0"/>
              <a:t>Key Stakeholders in Biosafety and </a:t>
            </a:r>
            <a:r>
              <a:rPr lang="en-US" dirty="0" err="1" smtClean="0"/>
              <a:t>Biosecurity</a:t>
            </a:r>
            <a:r>
              <a:rPr lang="en-US" dirty="0" smtClean="0"/>
              <a:t> issues in Kenya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BMAK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AU" sz="2400" dirty="0" smtClean="0"/>
              <a:t>BMAK was registered in 2011 as a non-profit  professional association aimed </a:t>
            </a:r>
            <a:r>
              <a:rPr lang="en-US" sz="2400" dirty="0" smtClean="0"/>
              <a:t>at </a:t>
            </a:r>
            <a:r>
              <a:rPr lang="en-US" sz="2400" dirty="0" smtClean="0">
                <a:solidFill>
                  <a:srgbClr val="0070C0"/>
                </a:solidFill>
              </a:rPr>
              <a:t>bringing  together </a:t>
            </a:r>
            <a:r>
              <a:rPr lang="en-US" sz="2400" dirty="0" smtClean="0"/>
              <a:t>professionals involved 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biosafety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 emerging area of national </a:t>
            </a:r>
            <a:r>
              <a:rPr lang="en-US" sz="2400" dirty="0" err="1" smtClean="0">
                <a:solidFill>
                  <a:srgbClr val="0070C0"/>
                </a:solidFill>
              </a:rPr>
              <a:t>Biosecurity</a:t>
            </a:r>
            <a:r>
              <a:rPr lang="en-US" sz="2400" dirty="0" smtClean="0"/>
              <a:t> in Kenya</a:t>
            </a:r>
          </a:p>
          <a:p>
            <a:endParaRPr lang="en-US" sz="2400" dirty="0" smtClean="0"/>
          </a:p>
          <a:p>
            <a:r>
              <a:rPr lang="en-US" sz="2400" dirty="0" smtClean="0"/>
              <a:t>Membership: Students to senior professionals in the fields </a:t>
            </a:r>
            <a:r>
              <a:rPr lang="en-US" sz="2400" dirty="0" smtClean="0">
                <a:solidFill>
                  <a:srgbClr val="0070C0"/>
                </a:solidFill>
              </a:rPr>
              <a:t>of public health, veterinary, agriculture, academia, emergency response agencies, pharmaceutical/biotech industries, policy makers</a:t>
            </a:r>
          </a:p>
          <a:p>
            <a:endParaRPr lang="en-AU" sz="2400" dirty="0" smtClean="0"/>
          </a:p>
          <a:p>
            <a:r>
              <a:rPr lang="en-AU" sz="2400" dirty="0" smtClean="0"/>
              <a:t>BMAK is </a:t>
            </a:r>
            <a:r>
              <a:rPr lang="en-AU" sz="2400" dirty="0" smtClean="0">
                <a:solidFill>
                  <a:srgbClr val="0070C0"/>
                </a:solidFill>
              </a:rPr>
              <a:t>a member state </a:t>
            </a:r>
            <a:r>
              <a:rPr lang="en-AU" sz="2400" dirty="0" smtClean="0"/>
              <a:t>of the International Federation of Biosafety Associations (IFBA) </a:t>
            </a:r>
          </a:p>
          <a:p>
            <a:endParaRPr lang="en-US" sz="240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6" name="Picture 2" descr="slide Header.jpg"/>
          <p:cNvPicPr>
            <a:picLocks noChangeAspect="1" noChangeArrowheads="1"/>
          </p:cNvPicPr>
          <p:nvPr/>
        </p:nvPicPr>
        <p:blipFill>
          <a:blip r:embed="rId2"/>
          <a:srcRect r="71130"/>
          <a:stretch>
            <a:fillRect/>
          </a:stretch>
        </p:blipFill>
        <p:spPr bwMode="auto">
          <a:xfrm>
            <a:off x="4038600" y="4676775"/>
            <a:ext cx="1581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BMAK Objectives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60632" cy="4724401"/>
          </a:xfrm>
        </p:spPr>
        <p:txBody>
          <a:bodyPr>
            <a:no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To enhance the </a:t>
            </a:r>
            <a:r>
              <a:rPr lang="en-GB" sz="2400" dirty="0" smtClean="0">
                <a:solidFill>
                  <a:srgbClr val="0070C0"/>
                </a:solidFill>
              </a:rPr>
              <a:t>knowledge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0070C0"/>
                </a:solidFill>
              </a:rPr>
              <a:t>understanding</a:t>
            </a:r>
            <a:r>
              <a:rPr lang="en-GB" sz="2400" dirty="0" smtClean="0"/>
              <a:t> of </a:t>
            </a:r>
            <a:r>
              <a:rPr lang="en-US" sz="2400" dirty="0" smtClean="0">
                <a:solidFill>
                  <a:srgbClr val="0070C0"/>
                </a:solidFill>
              </a:rPr>
              <a:t>biosafety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0070C0"/>
                </a:solidFill>
              </a:rPr>
              <a:t>biosecurity</a:t>
            </a:r>
            <a:r>
              <a:rPr lang="en-US" sz="2400" dirty="0" smtClean="0"/>
              <a:t> issues in Kenya</a:t>
            </a:r>
          </a:p>
          <a:p>
            <a:pPr lvl="0"/>
            <a:r>
              <a:rPr lang="en-GB" sz="2400" dirty="0" smtClean="0"/>
              <a:t>To </a:t>
            </a:r>
            <a:r>
              <a:rPr lang="en-GB" sz="2400" dirty="0" smtClean="0">
                <a:solidFill>
                  <a:srgbClr val="0070C0"/>
                </a:solidFill>
              </a:rPr>
              <a:t>encourage</a:t>
            </a:r>
            <a:r>
              <a:rPr lang="en-GB" sz="2400" dirty="0" smtClean="0"/>
              <a:t> local, regional </a:t>
            </a:r>
            <a:r>
              <a:rPr lang="en-US" sz="2400" dirty="0" smtClean="0"/>
              <a:t>and international dialogue on biological risk management</a:t>
            </a:r>
          </a:p>
          <a:p>
            <a:pPr lvl="0"/>
            <a:r>
              <a:rPr lang="en-US" sz="2400" dirty="0" smtClean="0"/>
              <a:t>To act </a:t>
            </a:r>
            <a:r>
              <a:rPr lang="en-US" sz="2400" dirty="0" smtClean="0">
                <a:solidFill>
                  <a:srgbClr val="0070C0"/>
                </a:solidFill>
              </a:rPr>
              <a:t>as a link between </a:t>
            </a:r>
            <a:r>
              <a:rPr lang="en-US" sz="2400" dirty="0" smtClean="0"/>
              <a:t>the  private and public sector partnership on biological risk management (Multi-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approach)</a:t>
            </a:r>
          </a:p>
          <a:p>
            <a:pPr lvl="0"/>
            <a:r>
              <a:rPr lang="en-GB" sz="2400" dirty="0" smtClean="0"/>
              <a:t>To </a:t>
            </a:r>
            <a:r>
              <a:rPr lang="en-GB" sz="2400" dirty="0" smtClean="0">
                <a:solidFill>
                  <a:srgbClr val="0070C0"/>
                </a:solidFill>
              </a:rPr>
              <a:t>seek to influence and support legislation </a:t>
            </a:r>
            <a:r>
              <a:rPr lang="en-US" sz="2400" dirty="0" smtClean="0">
                <a:solidFill>
                  <a:srgbClr val="0070C0"/>
                </a:solidFill>
              </a:rPr>
              <a:t>policy </a:t>
            </a:r>
            <a:r>
              <a:rPr lang="en-US" sz="2400" dirty="0" smtClean="0"/>
              <a:t>and guidelines associated with biosafety and </a:t>
            </a:r>
            <a:r>
              <a:rPr lang="en-US" sz="2400" dirty="0" err="1" smtClean="0"/>
              <a:t>biosecurity</a:t>
            </a:r>
            <a:endParaRPr lang="en-US" sz="2400" dirty="0" smtClean="0"/>
          </a:p>
          <a:p>
            <a:pPr lvl="0"/>
            <a:r>
              <a:rPr lang="en-US" sz="2400" dirty="0" smtClean="0"/>
              <a:t>To  </a:t>
            </a:r>
            <a:r>
              <a:rPr lang="en-US" sz="2400" dirty="0" smtClean="0">
                <a:solidFill>
                  <a:srgbClr val="0070C0"/>
                </a:solidFill>
              </a:rPr>
              <a:t>act as a focal point </a:t>
            </a:r>
            <a:r>
              <a:rPr lang="en-US" sz="2400" dirty="0" smtClean="0"/>
              <a:t>for the consolidation of views on biosafety and </a:t>
            </a:r>
            <a:r>
              <a:rPr lang="en-US" sz="2400" dirty="0" err="1" smtClean="0"/>
              <a:t>biosecurity</a:t>
            </a:r>
            <a:r>
              <a:rPr lang="en-US" sz="2400" dirty="0" smtClean="0"/>
              <a:t>  for the development of key strategic outreach messages and materials for raising awareness and education of all relevant stakeholders</a:t>
            </a:r>
            <a:r>
              <a:rPr lang="en-GB" sz="2400" dirty="0" smtClean="0"/>
              <a:t>.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Delegates  representation in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Regional Biosafety </a:t>
            </a:r>
            <a:r>
              <a:rPr lang="en-US" sz="2400" dirty="0" err="1" smtClean="0"/>
              <a:t>Biosecurity</a:t>
            </a:r>
            <a:r>
              <a:rPr lang="en-US" sz="2400" dirty="0" smtClean="0"/>
              <a:t> Conference, </a:t>
            </a:r>
            <a:r>
              <a:rPr lang="en-US" sz="2400" dirty="0" smtClean="0">
                <a:solidFill>
                  <a:srgbClr val="0070C0"/>
                </a:solidFill>
              </a:rPr>
              <a:t>Kampala Ethiopia14</a:t>
            </a:r>
            <a:r>
              <a:rPr lang="en-US" sz="2400" baseline="30000" dirty="0" smtClean="0">
                <a:solidFill>
                  <a:srgbClr val="0070C0"/>
                </a:solidFill>
              </a:rPr>
              <a:t>th</a:t>
            </a:r>
            <a:r>
              <a:rPr lang="en-US" sz="2400" dirty="0" smtClean="0">
                <a:solidFill>
                  <a:srgbClr val="0070C0"/>
                </a:solidFill>
              </a:rPr>
              <a:t> -15</a:t>
            </a:r>
            <a:r>
              <a:rPr lang="en-US" sz="2400" baseline="30000" dirty="0" smtClean="0">
                <a:solidFill>
                  <a:srgbClr val="0070C0"/>
                </a:solidFill>
              </a:rPr>
              <a:t>th</a:t>
            </a:r>
            <a:r>
              <a:rPr lang="en-US" sz="2400" dirty="0" smtClean="0">
                <a:solidFill>
                  <a:srgbClr val="0070C0"/>
                </a:solidFill>
              </a:rPr>
              <a:t> November 2016, Uganda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Bioterrorism in EA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Are We ready? Examining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Strategies for Regional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Biosafety and </a:t>
            </a:r>
            <a:r>
              <a:rPr lang="en-US" dirty="0" err="1" smtClean="0">
                <a:solidFill>
                  <a:srgbClr val="0070C0"/>
                </a:solidFill>
              </a:rPr>
              <a:t>Biosecurity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Multi </a:t>
            </a:r>
            <a:r>
              <a:rPr lang="en-US" dirty="0" err="1" smtClean="0">
                <a:solidFill>
                  <a:srgbClr val="0070C0"/>
                </a:solidFill>
              </a:rPr>
              <a:t>Sectoral</a:t>
            </a:r>
            <a:r>
              <a:rPr lang="en-US" dirty="0" smtClean="0">
                <a:solidFill>
                  <a:srgbClr val="0070C0"/>
                </a:solidFill>
              </a:rPr>
              <a:t> 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Recent BMAK Activities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057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7</a:t>
            </a:fld>
            <a:endParaRPr lang="en-AU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>
          <a:xfrm>
            <a:off x="152400" y="685800"/>
            <a:ext cx="8861425" cy="4855884"/>
            <a:chOff x="533400" y="457200"/>
            <a:chExt cx="8206788" cy="4578933"/>
          </a:xfrm>
        </p:grpSpPr>
        <p:sp>
          <p:nvSpPr>
            <p:cNvPr id="6" name="TextBox 5"/>
            <p:cNvSpPr txBox="1"/>
            <p:nvPr/>
          </p:nvSpPr>
          <p:spPr>
            <a:xfrm>
              <a:off x="1618536" y="4267200"/>
              <a:ext cx="5943600" cy="76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anose="020B0606020202030204" pitchFamily="34" charset="0"/>
                </a:rPr>
                <a:t>Austin </a:t>
              </a:r>
              <a:r>
                <a:rPr lang="en-US" b="1" dirty="0" err="1" smtClean="0">
                  <a:latin typeface="Arial Narrow" panose="020B0606020202030204" pitchFamily="34" charset="0"/>
                </a:rPr>
                <a:t>Ochieng</a:t>
              </a:r>
              <a:r>
                <a:rPr lang="en-US" b="1" dirty="0" smtClean="0">
                  <a:latin typeface="Arial Narrow" panose="020B0606020202030204" pitchFamily="34" charset="0"/>
                </a:rPr>
                <a:t> </a:t>
              </a:r>
              <a:r>
                <a:rPr lang="en-US" b="1" dirty="0" err="1" smtClean="0">
                  <a:latin typeface="Arial Narrow" panose="020B0606020202030204" pitchFamily="34" charset="0"/>
                </a:rPr>
                <a:t>Aluoch</a:t>
              </a:r>
              <a:r>
                <a:rPr lang="en-US" b="1" dirty="0" smtClean="0">
                  <a:latin typeface="Arial Narrow" panose="020B0606020202030204" pitchFamily="34" charset="0"/>
                </a:rPr>
                <a:t>, PhD</a:t>
              </a:r>
            </a:p>
            <a:p>
              <a:pPr algn="ctr"/>
              <a:r>
                <a:rPr lang="en-US" sz="2400" b="1" dirty="0" err="1" smtClean="0">
                  <a:latin typeface="Arial Narrow" panose="020B0606020202030204" pitchFamily="34" charset="0"/>
                </a:rPr>
                <a:t>Biorisk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Management Association of Kenya (BMAK)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57200"/>
              <a:ext cx="8113872" cy="189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cap="small" dirty="0">
                  <a:latin typeface="Arial Narrow" panose="020B0606020202030204" pitchFamily="34" charset="0"/>
                </a:rPr>
                <a:t>Regional Workshop for Africa </a:t>
              </a:r>
              <a:endParaRPr lang="en-US" sz="2400" b="1" cap="small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400" b="1" cap="small" dirty="0" smtClean="0">
                  <a:latin typeface="Arial Narrow" panose="020B0606020202030204" pitchFamily="34" charset="0"/>
                </a:rPr>
                <a:t>Preparing </a:t>
              </a:r>
              <a:r>
                <a:rPr lang="en-US" sz="2400" b="1" cap="small" dirty="0">
                  <a:latin typeface="Arial Narrow" panose="020B0606020202030204" pitchFamily="34" charset="0"/>
                </a:rPr>
                <a:t>for the Eighth Review Conference of </a:t>
              </a:r>
              <a:r>
                <a:rPr lang="en-US" sz="2400" b="1" cap="small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the Biological Weapons </a:t>
              </a:r>
              <a:r>
                <a:rPr lang="en-US" sz="2400" b="1" cap="small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Conference</a:t>
              </a:r>
            </a:p>
            <a:p>
              <a:pPr algn="ctr"/>
              <a:endPara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Addis Ababa, Ethiopia, 13–14 September 2016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316" y="2667000"/>
              <a:ext cx="8113872" cy="73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cap="small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Strengthening national Implementation</a:t>
              </a:r>
              <a:endParaRPr lang="en-US" sz="40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921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Participation in the 23rd AKMLSO Conference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500" y="908720"/>
            <a:ext cx="8229600" cy="6858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800" dirty="0" smtClean="0"/>
              <a:t>50 </a:t>
            </a:r>
            <a:r>
              <a:rPr lang="en-US" sz="2800" dirty="0"/>
              <a:t>participants trained on </a:t>
            </a:r>
            <a:r>
              <a:rPr lang="en-US" sz="2800" dirty="0" err="1"/>
              <a:t>Biorisk</a:t>
            </a:r>
            <a:r>
              <a:rPr lang="en-US" sz="2800" dirty="0"/>
              <a:t> Management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B2F3-4B9F-4FED-8F05-CBE01FABDC17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BMAK  Workshop at KEMRI – 19</a:t>
            </a:r>
            <a:r>
              <a:rPr lang="en-US" sz="3200" baseline="30000" dirty="0" smtClean="0">
                <a:solidFill>
                  <a:srgbClr val="0070C0"/>
                </a:solidFill>
              </a:rPr>
              <a:t>th</a:t>
            </a:r>
            <a:r>
              <a:rPr lang="en-US" sz="3200" dirty="0" smtClean="0">
                <a:solidFill>
                  <a:srgbClr val="0070C0"/>
                </a:solidFill>
              </a:rPr>
              <a:t> July 2016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E:\BMAK\20160719_095740(0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9375</TotalTime>
  <Words>1284</Words>
  <Application>Microsoft Office PowerPoint</Application>
  <PresentationFormat>On-screen Show (4:3)</PresentationFormat>
  <Paragraphs>201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Narrow</vt:lpstr>
      <vt:lpstr>Calibri</vt:lpstr>
      <vt:lpstr>Garamond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Outline</vt:lpstr>
      <vt:lpstr>Outline </vt:lpstr>
      <vt:lpstr>BMAK</vt:lpstr>
      <vt:lpstr>BMAK Objectives</vt:lpstr>
      <vt:lpstr>Recent BMAK Activities</vt:lpstr>
      <vt:lpstr>PowerPoint Presentation</vt:lpstr>
      <vt:lpstr>Participation in the 23rd AKMLSO Conference</vt:lpstr>
      <vt:lpstr>BMAK  Workshop at KEMRI – 19th July 2016</vt:lpstr>
      <vt:lpstr>Regional Workshop and IFBA Competence Exam in Biorisk Management – USIU- Africa, 22nd July 2016</vt:lpstr>
      <vt:lpstr>Biosafety, Biosecurity and Biorisk</vt:lpstr>
      <vt:lpstr>Biological and  Weapons Convention (BWC)</vt:lpstr>
      <vt:lpstr>BWTC – 15 Articles</vt:lpstr>
      <vt:lpstr>Need for Biorisk Management System (BMS)</vt:lpstr>
      <vt:lpstr>Biorisk Management Approach</vt:lpstr>
      <vt:lpstr>Biorisk Assesment Flow chart</vt:lpstr>
      <vt:lpstr>Models of Biorisk Management</vt:lpstr>
      <vt:lpstr>PDCA</vt:lpstr>
      <vt:lpstr>Assessment, Mitigation and Performance  </vt:lpstr>
      <vt:lpstr>Hierarchy of Controls</vt:lpstr>
      <vt:lpstr>Biosecurity Survey in Kenya, Nov 2014 to February 2015</vt:lpstr>
      <vt:lpstr>Sample questions in the questionnaire</vt:lpstr>
      <vt:lpstr>PowerPoint Presentation</vt:lpstr>
      <vt:lpstr>Type and Number of Facilities Surveyed</vt:lpstr>
      <vt:lpstr>Survey Outcomes</vt:lpstr>
      <vt:lpstr>Biorisk Management Achievements in Kenya</vt:lpstr>
      <vt:lpstr>Most health care laboratories have adopted the AMP model of the Biorisk Management</vt:lpstr>
      <vt:lpstr>Way Forward</vt:lpstr>
      <vt:lpstr>Key Stakeholders in Biosafety and Biosecurity issues in Kenya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Biorisk Management</dc:title>
  <dc:creator>PATRICK</dc:creator>
  <cp:lastModifiedBy>MBOGORI MAURICE</cp:lastModifiedBy>
  <cp:revision>352</cp:revision>
  <cp:lastPrinted>2014-09-24T13:16:21Z</cp:lastPrinted>
  <dcterms:created xsi:type="dcterms:W3CDTF">2014-07-15T23:46:37Z</dcterms:created>
  <dcterms:modified xsi:type="dcterms:W3CDTF">2016-12-04T06:36:42Z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9DD5AF1F-5FCA-403F-90ED-01159E846F70</vt:lpwstr>
  </property>
  <property fmtid="{D5CDD505-2E9C-101B-9397-08002B2CF9AE}" pid="3" name="ArticulatePath">
    <vt:lpwstr>IFBA Basic Biorisk Management</vt:lpwstr>
  </property>
</Properties>
</file>