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74" r:id="rId5"/>
    <p:sldId id="259" r:id="rId6"/>
    <p:sldId id="260" r:id="rId7"/>
    <p:sldId id="267" r:id="rId8"/>
    <p:sldId id="266" r:id="rId9"/>
    <p:sldId id="271" r:id="rId10"/>
    <p:sldId id="272" r:id="rId11"/>
    <p:sldId id="261" r:id="rId12"/>
    <p:sldId id="263" r:id="rId13"/>
    <p:sldId id="273" r:id="rId14"/>
    <p:sldId id="262" r:id="rId15"/>
    <p:sldId id="275" r:id="rId16"/>
    <p:sldId id="269" r:id="rId17"/>
    <p:sldId id="270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xxxx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xxxx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Sheet1!$B$79</c:f>
              <c:strCache>
                <c:ptCount val="1"/>
                <c:pt idx="0">
                  <c:v>% Responses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800"/>
                </a:pPr>
                <a:endParaRPr lang="en-US"/>
              </a:p>
            </c:txPr>
            <c:showPercent val="1"/>
          </c:dLbls>
          <c:cat>
            <c:strRef>
              <c:f>Sheet1!$C$78:$F$78</c:f>
              <c:strCache>
                <c:ptCount val="4"/>
                <c:pt idx="0">
                  <c:v>unavailability</c:v>
                </c:pt>
                <c:pt idx="1">
                  <c:v>Too hot</c:v>
                </c:pt>
                <c:pt idx="2">
                  <c:v>Knowledge gap</c:v>
                </c:pt>
                <c:pt idx="3">
                  <c:v>poor fit</c:v>
                </c:pt>
              </c:strCache>
            </c:strRef>
          </c:cat>
          <c:val>
            <c:numRef>
              <c:f>Sheet1!$C$79:$F$79</c:f>
              <c:numCache>
                <c:formatCode>General</c:formatCode>
                <c:ptCount val="4"/>
                <c:pt idx="0">
                  <c:v>27.8</c:v>
                </c:pt>
                <c:pt idx="1">
                  <c:v>16.7</c:v>
                </c:pt>
                <c:pt idx="2">
                  <c:v>38.9</c:v>
                </c:pt>
                <c:pt idx="3">
                  <c:v>11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GRAPH SHOWING PERCENTAGE INCREASE IN PPE UTILISATION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Sheet1!$C$91</c:f>
              <c:strCache>
                <c:ptCount val="1"/>
                <c:pt idx="0">
                  <c:v>Initial </c:v>
                </c:pt>
              </c:strCache>
            </c:strRef>
          </c:tx>
          <c:cat>
            <c:strRef>
              <c:f>Sheet1!$D$90:$F$90</c:f>
              <c:strCache>
                <c:ptCount val="3"/>
                <c:pt idx="0">
                  <c:v>Gloves </c:v>
                </c:pt>
                <c:pt idx="1">
                  <c:v>Lab coats </c:v>
                </c:pt>
                <c:pt idx="2">
                  <c:v>Closed shoes </c:v>
                </c:pt>
              </c:strCache>
            </c:strRef>
          </c:cat>
          <c:val>
            <c:numRef>
              <c:f>Sheet1!$D$91:$F$91</c:f>
              <c:numCache>
                <c:formatCode>General</c:formatCode>
                <c:ptCount val="3"/>
                <c:pt idx="0">
                  <c:v>58</c:v>
                </c:pt>
                <c:pt idx="1">
                  <c:v>40</c:v>
                </c:pt>
                <c:pt idx="2">
                  <c:v>18</c:v>
                </c:pt>
              </c:numCache>
            </c:numRef>
          </c:val>
        </c:ser>
        <c:ser>
          <c:idx val="1"/>
          <c:order val="1"/>
          <c:tx>
            <c:strRef>
              <c:f>Sheet1!$C$92</c:f>
              <c:strCache>
                <c:ptCount val="1"/>
                <c:pt idx="0">
                  <c:v>Final </c:v>
                </c:pt>
              </c:strCache>
            </c:strRef>
          </c:tx>
          <c:cat>
            <c:strRef>
              <c:f>Sheet1!$D$90:$F$90</c:f>
              <c:strCache>
                <c:ptCount val="3"/>
                <c:pt idx="0">
                  <c:v>Gloves </c:v>
                </c:pt>
                <c:pt idx="1">
                  <c:v>Lab coats </c:v>
                </c:pt>
                <c:pt idx="2">
                  <c:v>Closed shoes </c:v>
                </c:pt>
              </c:strCache>
            </c:strRef>
          </c:cat>
          <c:val>
            <c:numRef>
              <c:f>Sheet1!$D$92:$F$92</c:f>
              <c:numCache>
                <c:formatCode>General</c:formatCode>
                <c:ptCount val="3"/>
                <c:pt idx="0">
                  <c:v>75</c:v>
                </c:pt>
                <c:pt idx="1">
                  <c:v>88</c:v>
                </c:pt>
                <c:pt idx="2">
                  <c:v>95</c:v>
                </c:pt>
              </c:numCache>
            </c:numRef>
          </c:val>
        </c:ser>
        <c:axId val="65879040"/>
        <c:axId val="65921792"/>
      </c:barChart>
      <c:catAx>
        <c:axId val="658790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5921792"/>
        <c:crosses val="autoZero"/>
        <c:auto val="1"/>
        <c:lblAlgn val="ctr"/>
        <c:lblOffset val="100"/>
      </c:catAx>
      <c:valAx>
        <c:axId val="6592179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%increase</a:t>
                </a:r>
                <a:r>
                  <a:rPr lang="en-US" sz="1600" baseline="0"/>
                  <a:t> in PPE utilization</a:t>
                </a:r>
                <a:endParaRPr lang="en-US" sz="1600"/>
              </a:p>
            </c:rich>
          </c:tx>
          <c:layout/>
        </c:title>
        <c:numFmt formatCode="General" sourceLinked="1"/>
        <c:tickLblPos val="nextTo"/>
        <c:crossAx val="658790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0"/>
            <a:ext cx="9144000" cy="1981199"/>
          </a:xfrm>
        </p:spPr>
        <p:txBody>
          <a:bodyPr>
            <a:normAutofit/>
          </a:bodyPr>
          <a:lstStyle/>
          <a:p>
            <a:r>
              <a:rPr lang="en-US" b="1" dirty="0" smtClean="0"/>
              <a:t>PPE COMPLIANCE AMONG LODWAR COUNTY &amp; REFERRAL HOSPITAL LABORATORY STAFF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410200"/>
            <a:ext cx="5114778" cy="1101248"/>
          </a:xfrm>
        </p:spPr>
        <p:txBody>
          <a:bodyPr>
            <a:normAutofit/>
          </a:bodyPr>
          <a:lstStyle/>
          <a:p>
            <a:r>
              <a:rPr lang="en-US" dirty="0" smtClean="0"/>
              <a:t>PRESENTED BY </a:t>
            </a:r>
          </a:p>
          <a:p>
            <a:r>
              <a:rPr lang="en-US" dirty="0" smtClean="0"/>
              <a:t>LETING SIMON</a:t>
            </a:r>
            <a:endParaRPr lang="en-US" dirty="0"/>
          </a:p>
        </p:txBody>
      </p:sp>
      <p:pic>
        <p:nvPicPr>
          <p:cNvPr id="4" name="Picture 3" descr="C:\Users\KAMINA\AppData\Local\Temp\WPDNSE\{00000091-0001-0001-0000-000000000000}\1444336876801.jpg"/>
          <p:cNvPicPr/>
          <p:nvPr/>
        </p:nvPicPr>
        <p:blipFill>
          <a:blip r:embed="rId3">
            <a:lum bright="-40000" contrast="40000"/>
          </a:blip>
          <a:srcRect/>
          <a:stretch>
            <a:fillRect/>
          </a:stretch>
        </p:blipFill>
        <p:spPr bwMode="auto">
          <a:xfrm>
            <a:off x="7086600" y="1"/>
            <a:ext cx="2057400" cy="1752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0344" y="0"/>
          <a:ext cx="1958340" cy="1676400"/>
        </p:xfrm>
        <a:graphic>
          <a:graphicData uri="http://schemas.openxmlformats.org/presentationml/2006/ole">
            <p:oleObj spid="_x0000_s1026" name="Bitmap Image" r:id="rId4" imgW="1657581" imgH="1448002" progId="PBrush">
              <p:embed/>
            </p:oleObj>
          </a:graphicData>
        </a:graphic>
      </p:graphicFrame>
      <p:sp>
        <p:nvSpPr>
          <p:cNvPr id="6" name="Subtitle 2"/>
          <p:cNvSpPr txBox="1">
            <a:spLocks/>
          </p:cNvSpPr>
          <p:nvPr/>
        </p:nvSpPr>
        <p:spPr>
          <a:xfrm>
            <a:off x="1828800" y="4267200"/>
            <a:ext cx="5114778" cy="1101248"/>
          </a:xfrm>
          <a:prstGeom prst="rect">
            <a:avLst/>
          </a:prstGeom>
        </p:spPr>
        <p:txBody>
          <a:bodyPr vert="horz" lIns="45720" tIns="0" rIns="45720" bIns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IPNET CONFERENCE 2016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en-US" sz="2200" dirty="0" smtClean="0">
                <a:solidFill>
                  <a:srgbClr val="FFFFFF"/>
                </a:solidFill>
              </a:rPr>
              <a:t>AT GELIAN HOTEL-MACHAKOS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Factors contributing to non-compliance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447800"/>
          <a:ext cx="8686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4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751"/>
                <a:gridCol w="1809751"/>
                <a:gridCol w="1809751"/>
                <a:gridCol w="1809751"/>
              </a:tblGrid>
              <a:tr h="1549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Gloves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Lab coats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Closed shoes</a:t>
                      </a:r>
                      <a:endParaRPr lang="en-US" dirty="0"/>
                    </a:p>
                  </a:txBody>
                  <a:tcPr marL="80432" marR="80432"/>
                </a:tc>
              </a:tr>
              <a:tr h="154940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 marL="80432" marR="80432"/>
                </a:tc>
              </a:tr>
              <a:tr h="1549400">
                <a:tc>
                  <a:txBody>
                    <a:bodyPr/>
                    <a:lstStyle/>
                    <a:p>
                      <a:r>
                        <a:rPr lang="en-US" dirty="0" smtClean="0"/>
                        <a:t>Final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 marL="80432" marR="8043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" y="762000"/>
          <a:ext cx="7696200" cy="5694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in </a:t>
            </a:r>
            <a:r>
              <a:rPr lang="en-US" dirty="0" err="1" smtClean="0"/>
              <a:t>ppe</a:t>
            </a:r>
            <a:endParaRPr lang="en-US" dirty="0"/>
          </a:p>
        </p:txBody>
      </p:sp>
      <p:pic>
        <p:nvPicPr>
          <p:cNvPr id="1026" name="Picture 2" descr="D:\Images\Camera\20140708_1314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059180" y="1769904"/>
            <a:ext cx="6035040" cy="4526280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2590800" y="2057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Management support is key</a:t>
            </a:r>
          </a:p>
          <a:p>
            <a:r>
              <a:rPr lang="en-US" dirty="0" smtClean="0"/>
              <a:t>Training, CMEs and OJT leads to greater PPE compliance.</a:t>
            </a:r>
          </a:p>
          <a:p>
            <a:r>
              <a:rPr lang="en-US" dirty="0" smtClean="0"/>
              <a:t>Regular reminders with new posters keep compliance top of mind.</a:t>
            </a:r>
          </a:p>
          <a:p>
            <a:r>
              <a:rPr lang="en-US" dirty="0" smtClean="0"/>
              <a:t>Continued commitment from managers to ensure availability &amp; access to equipment</a:t>
            </a:r>
          </a:p>
          <a:p>
            <a:r>
              <a:rPr lang="en-US" dirty="0" smtClean="0"/>
              <a:t>A strong safety culture in an organization is important.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timely orders to avoid stock-outs</a:t>
            </a:r>
          </a:p>
          <a:p>
            <a:r>
              <a:rPr lang="en-US" dirty="0" smtClean="0"/>
              <a:t>Procure all sizes of gloves</a:t>
            </a:r>
          </a:p>
          <a:p>
            <a:r>
              <a:rPr lang="en-US" dirty="0" smtClean="0"/>
              <a:t>Procure powder free gloves for the allergic group.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County govt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LCRH Management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LCRHL staff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IPNET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Audience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9600" dirty="0" smtClean="0"/>
          </a:p>
          <a:p>
            <a:pPr>
              <a:buNone/>
            </a:pPr>
            <a:r>
              <a:rPr lang="en-US" sz="9600" dirty="0" smtClean="0"/>
              <a:t> THANK YOU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age result for personal protective equipment in the laborato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6705600" cy="586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PPE ONE Of the best lines of protection against hazardous exposures.</a:t>
            </a:r>
          </a:p>
          <a:p>
            <a:r>
              <a:rPr lang="en-US" dirty="0" smtClean="0"/>
              <a:t>Use of PPE to reduce employee exposure(OSH).</a:t>
            </a:r>
          </a:p>
          <a:p>
            <a:r>
              <a:rPr lang="en-US" dirty="0" smtClean="0"/>
              <a:t>Bureau of Labor statistics data, 78% of survey respondents attribute</a:t>
            </a:r>
          </a:p>
          <a:p>
            <a:r>
              <a:rPr lang="en-US" dirty="0" smtClean="0"/>
              <a:t>Accidents and workplace injuries, top concern</a:t>
            </a:r>
          </a:p>
          <a:p>
            <a:r>
              <a:rPr lang="en-US" dirty="0" smtClean="0"/>
              <a:t>compliance to safety protocols is key.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</a:t>
            </a:r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100% PPE compliance translates to minimal incidents and accidents</a:t>
            </a:r>
          </a:p>
          <a:p>
            <a:r>
              <a:rPr lang="en-US" dirty="0" smtClean="0"/>
              <a:t>Compliance at LCRH was low;</a:t>
            </a:r>
          </a:p>
          <a:p>
            <a:r>
              <a:rPr lang="en-US" dirty="0" smtClean="0"/>
              <a:t>Gloves(58%), labcoats (40%), closed shoes(18%)</a:t>
            </a:r>
          </a:p>
          <a:p>
            <a:r>
              <a:rPr lang="en-US" dirty="0" smtClean="0"/>
              <a:t>Documented cases of incidents/accidents </a:t>
            </a:r>
            <a:r>
              <a:rPr lang="en-US" dirty="0" smtClean="0"/>
              <a:t>at 27.8%</a:t>
            </a:r>
          </a:p>
          <a:p>
            <a:r>
              <a:rPr lang="en-US" dirty="0" smtClean="0"/>
              <a:t>Strategies for compliance is necessary to solve this problem.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OBJECTIVE(S)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To determine the possible causes of non compliance to personal protective equipment among Laboratory staff</a:t>
            </a:r>
          </a:p>
          <a:p>
            <a:r>
              <a:rPr lang="en-US" dirty="0" smtClean="0"/>
              <a:t>Strategies to put in place for improved PPE compliance.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area-</a:t>
            </a:r>
          </a:p>
          <a:p>
            <a:r>
              <a:rPr lang="en-US" dirty="0" smtClean="0"/>
              <a:t>Lodwar county Referral Hospital</a:t>
            </a:r>
          </a:p>
          <a:p>
            <a:r>
              <a:rPr lang="en-US" dirty="0" smtClean="0"/>
              <a:t>Located in North western part of Kenya</a:t>
            </a:r>
          </a:p>
          <a:p>
            <a:r>
              <a:rPr lang="en-US" dirty="0" smtClean="0"/>
              <a:t>Bordering 3 international </a:t>
            </a:r>
            <a:r>
              <a:rPr lang="en-US" dirty="0" smtClean="0"/>
              <a:t>Boundaries- Uganda, Sudan &amp; Ethiopia</a:t>
            </a:r>
          </a:p>
          <a:p>
            <a:r>
              <a:rPr lang="en-US" dirty="0" smtClean="0"/>
              <a:t>Borders Elgeyomarakwet, westpokot &amp; </a:t>
            </a:r>
            <a:r>
              <a:rPr lang="en-US" dirty="0" err="1" smtClean="0"/>
              <a:t>Baringo</a:t>
            </a:r>
            <a:r>
              <a:rPr lang="en-US" dirty="0" smtClean="0"/>
              <a:t> counties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Improvement plan done between </a:t>
            </a:r>
            <a:r>
              <a:rPr lang="en-US" dirty="0" err="1" smtClean="0"/>
              <a:t>sept</a:t>
            </a:r>
            <a:r>
              <a:rPr lang="en-US" dirty="0" smtClean="0"/>
              <a:t> 2014 and March 2015</a:t>
            </a:r>
          </a:p>
          <a:p>
            <a:r>
              <a:rPr lang="en-US" dirty="0" smtClean="0"/>
              <a:t>Data collected, through a questionnaire</a:t>
            </a:r>
          </a:p>
          <a:p>
            <a:r>
              <a:rPr lang="en-US" dirty="0" smtClean="0"/>
              <a:t>18 participants were involved- 15 staff and 3 volunteers</a:t>
            </a:r>
          </a:p>
          <a:p>
            <a:r>
              <a:rPr lang="en-US" dirty="0" smtClean="0"/>
              <a:t>Every participant given a questionnaire to fill</a:t>
            </a:r>
          </a:p>
          <a:p>
            <a:endParaRPr lang="en-US" dirty="0" smtClean="0"/>
          </a:p>
          <a:p>
            <a:r>
              <a:rPr lang="en-US" dirty="0" smtClean="0"/>
              <a:t>Baseline PPE compliance was determined </a:t>
            </a:r>
          </a:p>
          <a:p>
            <a:r>
              <a:rPr lang="en-US" dirty="0" smtClean="0"/>
              <a:t>Final data was collected in Jan to march 2016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Feedback meeting was convene for all staff</a:t>
            </a:r>
          </a:p>
          <a:p>
            <a:r>
              <a:rPr lang="en-US" dirty="0" smtClean="0"/>
              <a:t>Suggestions for improvements received </a:t>
            </a:r>
          </a:p>
          <a:p>
            <a:r>
              <a:rPr lang="en-US" dirty="0" smtClean="0"/>
              <a:t>Recommendation for Biosafety/IPC training was forwarded to the management</a:t>
            </a:r>
          </a:p>
          <a:p>
            <a:r>
              <a:rPr lang="en-US" dirty="0" smtClean="0"/>
              <a:t>CMEs and OJT were organized</a:t>
            </a:r>
          </a:p>
          <a:p>
            <a:r>
              <a:rPr lang="en-US" dirty="0" smtClean="0"/>
              <a:t>All untrained staff underwent the five day training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Significant reduction in documented cases of incidents/accidents to 5.5%</a:t>
            </a:r>
            <a:endParaRPr lang="en-US" dirty="0" smtClean="0"/>
          </a:p>
          <a:p>
            <a:r>
              <a:rPr lang="en-US" dirty="0" smtClean="0"/>
              <a:t>Major </a:t>
            </a:r>
            <a:r>
              <a:rPr lang="en-US" dirty="0" smtClean="0"/>
              <a:t>factors noted for non compliance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dirty="0" smtClean="0"/>
              <a:t>Unavailable/inadequate supplies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dirty="0" smtClean="0"/>
              <a:t>Too hot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dirty="0" smtClean="0"/>
              <a:t>information gap</a:t>
            </a:r>
          </a:p>
          <a:p>
            <a:pPr marL="514350" indent="-514350">
              <a:buNone/>
            </a:pPr>
            <a:r>
              <a:rPr lang="en-US" dirty="0" smtClean="0"/>
              <a:t> Other factors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dirty="0" smtClean="0"/>
              <a:t>Poor fit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dirty="0" smtClean="0"/>
              <a:t>Allergy</a:t>
            </a:r>
          </a:p>
          <a:p>
            <a:pPr marL="514350" indent="-514350">
              <a:buFont typeface="Wingdings" pitchFamily="2" charset="2"/>
              <a:buChar char="v"/>
            </a:pPr>
            <a:endParaRPr lang="en-US" dirty="0" smtClean="0"/>
          </a:p>
          <a:p>
            <a:pPr marL="514350" indent="-514350">
              <a:buFont typeface="Wingdings" pitchFamily="2" charset="2"/>
              <a:buChar char="v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Data on factors contributing to non-compliance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Unavailability of supplies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Too hot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information gap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Poor fit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Allergy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 marL="80432" marR="804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</a:p>
                    <a:p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0432" marR="804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27.8%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16.7%</a:t>
                      </a:r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38.9%</a:t>
                      </a:r>
                    </a:p>
                    <a:p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11%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 marL="80432" marR="8043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5.5%</a:t>
                      </a:r>
                      <a:endParaRPr lang="en-US" dirty="0"/>
                    </a:p>
                  </a:txBody>
                  <a:tcPr marL="80432" marR="8043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732</TotalTime>
  <Words>426</Words>
  <Application>Microsoft Office PowerPoint</Application>
  <PresentationFormat>On-screen Show (4:3)</PresentationFormat>
  <Paragraphs>111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Opulent</vt:lpstr>
      <vt:lpstr>Bitmap Image</vt:lpstr>
      <vt:lpstr>PPE COMPLIANCE AMONG LODWAR COUNTY &amp; REFERRAL HOSPITAL LABORATORY STAFF </vt:lpstr>
      <vt:lpstr>Background Information</vt:lpstr>
      <vt:lpstr>            Problem statement</vt:lpstr>
      <vt:lpstr>OBJECTIVE(S)</vt:lpstr>
      <vt:lpstr>Methodology</vt:lpstr>
      <vt:lpstr>Cont’</vt:lpstr>
      <vt:lpstr>Cont’</vt:lpstr>
      <vt:lpstr>Results</vt:lpstr>
      <vt:lpstr>Data on factors contributing to non-compliance</vt:lpstr>
      <vt:lpstr>Factors contributing to non-compliance</vt:lpstr>
      <vt:lpstr>Data</vt:lpstr>
      <vt:lpstr>Slide 12</vt:lpstr>
      <vt:lpstr>Staff in ppe</vt:lpstr>
      <vt:lpstr>Conclusions</vt:lpstr>
      <vt:lpstr>Recommendations</vt:lpstr>
      <vt:lpstr>Acknowledgements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PPE COMPLIANCE AMONG LODWAR COUNTY &amp; REFERRAL HOSPITAL LABORATORY STAFF </dc:title>
  <dc:creator>user</dc:creator>
  <cp:lastModifiedBy>user</cp:lastModifiedBy>
  <cp:revision>91</cp:revision>
  <dcterms:created xsi:type="dcterms:W3CDTF">2006-08-16T00:00:00Z</dcterms:created>
  <dcterms:modified xsi:type="dcterms:W3CDTF">2016-11-17T04:08:32Z</dcterms:modified>
</cp:coreProperties>
</file>