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58" r:id="rId3"/>
    <p:sldId id="276" r:id="rId4"/>
    <p:sldId id="277" r:id="rId5"/>
    <p:sldId id="260" r:id="rId6"/>
    <p:sldId id="261" r:id="rId7"/>
    <p:sldId id="281" r:id="rId8"/>
    <p:sldId id="264" r:id="rId9"/>
    <p:sldId id="271" r:id="rId10"/>
    <p:sldId id="279" r:id="rId11"/>
    <p:sldId id="282" r:id="rId12"/>
    <p:sldId id="275" r:id="rId13"/>
    <p:sldId id="28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24" autoAdjust="0"/>
  </p:normalViewPr>
  <p:slideViewPr>
    <p:cSldViewPr>
      <p:cViewPr varScale="1">
        <p:scale>
          <a:sx n="75" d="100"/>
          <a:sy n="75" d="100"/>
        </p:scale>
        <p:origin x="1230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906863-439F-451D-9880-95BD104A7B7A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AFFBB4-E145-447B-9C17-A6C27D554A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0400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AFFBB4-E145-447B-9C17-A6C27D554A3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250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T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T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A356E-473A-4FAD-A91D-C2E83ED42344}" type="datetimeFigureOut">
              <a:rPr lang="en-TT" smtClean="0"/>
              <a:pPr/>
              <a:t>03/11/2016</a:t>
            </a:fld>
            <a:endParaRPr lang="en-T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21300-F804-40E5-A3FA-831605420CFF}" type="slidenum">
              <a:rPr lang="en-TT" smtClean="0"/>
              <a:pPr/>
              <a:t>‹#›</a:t>
            </a:fld>
            <a:endParaRPr lang="en-TT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T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T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A356E-473A-4FAD-A91D-C2E83ED42344}" type="datetimeFigureOut">
              <a:rPr lang="en-TT" smtClean="0"/>
              <a:pPr/>
              <a:t>03/11/2016</a:t>
            </a:fld>
            <a:endParaRPr lang="en-T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21300-F804-40E5-A3FA-831605420CFF}" type="slidenum">
              <a:rPr lang="en-TT" smtClean="0"/>
              <a:pPr/>
              <a:t>‹#›</a:t>
            </a:fld>
            <a:endParaRPr lang="en-TT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T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T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A356E-473A-4FAD-A91D-C2E83ED42344}" type="datetimeFigureOut">
              <a:rPr lang="en-TT" smtClean="0"/>
              <a:pPr/>
              <a:t>03/11/2016</a:t>
            </a:fld>
            <a:endParaRPr lang="en-T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21300-F804-40E5-A3FA-831605420CFF}" type="slidenum">
              <a:rPr lang="en-TT" smtClean="0"/>
              <a:pPr/>
              <a:t>‹#›</a:t>
            </a:fld>
            <a:endParaRPr lang="en-TT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T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T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A356E-473A-4FAD-A91D-C2E83ED42344}" type="datetimeFigureOut">
              <a:rPr lang="en-TT" smtClean="0"/>
              <a:pPr/>
              <a:t>03/11/2016</a:t>
            </a:fld>
            <a:endParaRPr lang="en-T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21300-F804-40E5-A3FA-831605420CFF}" type="slidenum">
              <a:rPr lang="en-TT" smtClean="0"/>
              <a:pPr/>
              <a:t>‹#›</a:t>
            </a:fld>
            <a:endParaRPr lang="en-TT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T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A356E-473A-4FAD-A91D-C2E83ED42344}" type="datetimeFigureOut">
              <a:rPr lang="en-TT" smtClean="0"/>
              <a:pPr/>
              <a:t>03/11/2016</a:t>
            </a:fld>
            <a:endParaRPr lang="en-T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21300-F804-40E5-A3FA-831605420CFF}" type="slidenum">
              <a:rPr lang="en-TT" smtClean="0"/>
              <a:pPr/>
              <a:t>‹#›</a:t>
            </a:fld>
            <a:endParaRPr lang="en-TT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T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T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T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A356E-473A-4FAD-A91D-C2E83ED42344}" type="datetimeFigureOut">
              <a:rPr lang="en-TT" smtClean="0"/>
              <a:pPr/>
              <a:t>03/11/2016</a:t>
            </a:fld>
            <a:endParaRPr lang="en-T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21300-F804-40E5-A3FA-831605420CFF}" type="slidenum">
              <a:rPr lang="en-TT" smtClean="0"/>
              <a:pPr/>
              <a:t>‹#›</a:t>
            </a:fld>
            <a:endParaRPr lang="en-TT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T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T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T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A356E-473A-4FAD-A91D-C2E83ED42344}" type="datetimeFigureOut">
              <a:rPr lang="en-TT" smtClean="0"/>
              <a:pPr/>
              <a:t>03/11/2016</a:t>
            </a:fld>
            <a:endParaRPr lang="en-TT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T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21300-F804-40E5-A3FA-831605420CFF}" type="slidenum">
              <a:rPr lang="en-TT" smtClean="0"/>
              <a:pPr/>
              <a:t>‹#›</a:t>
            </a:fld>
            <a:endParaRPr lang="en-TT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T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A356E-473A-4FAD-A91D-C2E83ED42344}" type="datetimeFigureOut">
              <a:rPr lang="en-TT" smtClean="0"/>
              <a:pPr/>
              <a:t>03/11/2016</a:t>
            </a:fld>
            <a:endParaRPr lang="en-TT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21300-F804-40E5-A3FA-831605420CFF}" type="slidenum">
              <a:rPr lang="en-TT" smtClean="0"/>
              <a:pPr/>
              <a:t>‹#›</a:t>
            </a:fld>
            <a:endParaRPr lang="en-TT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A356E-473A-4FAD-A91D-C2E83ED42344}" type="datetimeFigureOut">
              <a:rPr lang="en-TT" smtClean="0"/>
              <a:pPr/>
              <a:t>03/11/2016</a:t>
            </a:fld>
            <a:endParaRPr lang="en-TT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21300-F804-40E5-A3FA-831605420CFF}" type="slidenum">
              <a:rPr lang="en-TT" smtClean="0"/>
              <a:pPr/>
              <a:t>‹#›</a:t>
            </a:fld>
            <a:endParaRPr lang="en-TT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T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T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A356E-473A-4FAD-A91D-C2E83ED42344}" type="datetimeFigureOut">
              <a:rPr lang="en-TT" smtClean="0"/>
              <a:pPr/>
              <a:t>03/11/2016</a:t>
            </a:fld>
            <a:endParaRPr lang="en-T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21300-F804-40E5-A3FA-831605420CFF}" type="slidenum">
              <a:rPr lang="en-TT" smtClean="0"/>
              <a:pPr/>
              <a:t>‹#›</a:t>
            </a:fld>
            <a:endParaRPr lang="en-TT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T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T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A356E-473A-4FAD-A91D-C2E83ED42344}" type="datetimeFigureOut">
              <a:rPr lang="en-TT" smtClean="0"/>
              <a:pPr/>
              <a:t>03/11/2016</a:t>
            </a:fld>
            <a:endParaRPr lang="en-T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21300-F804-40E5-A3FA-831605420CFF}" type="slidenum">
              <a:rPr lang="en-TT" smtClean="0"/>
              <a:pPr/>
              <a:t>‹#›</a:t>
            </a:fld>
            <a:endParaRPr lang="en-TT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T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T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2A356E-473A-4FAD-A91D-C2E83ED42344}" type="datetimeFigureOut">
              <a:rPr lang="en-TT" smtClean="0"/>
              <a:pPr/>
              <a:t>03/11/2016</a:t>
            </a:fld>
            <a:endParaRPr lang="en-T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T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F21300-F804-40E5-A3FA-831605420CFF}" type="slidenum">
              <a:rPr lang="en-TT" smtClean="0"/>
              <a:pPr/>
              <a:t>‹#›</a:t>
            </a:fld>
            <a:endParaRPr lang="en-T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4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4.emf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4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emf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76672"/>
            <a:ext cx="8820472" cy="1152128"/>
          </a:xfrm>
        </p:spPr>
        <p:txBody>
          <a:bodyPr>
            <a:noAutofit/>
          </a:bodyPr>
          <a:lstStyle/>
          <a:p>
            <a:r>
              <a:rPr lang="en-US" sz="3600" b="1" dirty="0"/>
              <a:t>Improvement of safety practices </a:t>
            </a:r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 smtClean="0"/>
              <a:t> prudent </a:t>
            </a:r>
            <a:r>
              <a:rPr lang="en-US" sz="3600" b="1" dirty="0"/>
              <a:t>to infection prevention at </a:t>
            </a:r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 smtClean="0"/>
              <a:t>Vihiga </a:t>
            </a:r>
            <a:r>
              <a:rPr lang="en-US" sz="3600" b="1" dirty="0"/>
              <a:t>county hospital laboratory.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1236" y="1700808"/>
            <a:ext cx="8229600" cy="525658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TT" dirty="0" smtClean="0"/>
          </a:p>
          <a:p>
            <a:pPr algn="ctr">
              <a:buNone/>
            </a:pPr>
            <a:r>
              <a:rPr lang="en-TT" dirty="0" smtClean="0"/>
              <a:t>BY: </a:t>
            </a:r>
          </a:p>
          <a:p>
            <a:pPr algn="ctr">
              <a:buNone/>
            </a:pPr>
            <a:endParaRPr lang="en-TT" dirty="0" smtClean="0"/>
          </a:p>
          <a:p>
            <a:pPr algn="ctr">
              <a:buNone/>
            </a:pPr>
            <a:r>
              <a:rPr lang="en-US" dirty="0"/>
              <a:t>BECKY SABUL</a:t>
            </a:r>
            <a:r>
              <a:rPr lang="en-TT" dirty="0" smtClean="0"/>
              <a:t>……… AUTHOR</a:t>
            </a:r>
          </a:p>
          <a:p>
            <a:pPr marL="0" indent="0" algn="ctr">
              <a:buNone/>
            </a:pPr>
            <a:r>
              <a:rPr lang="en-TT" dirty="0" smtClean="0"/>
              <a:t>      </a:t>
            </a:r>
          </a:p>
          <a:p>
            <a:pPr marL="0" indent="0" algn="ctr">
              <a:buNone/>
            </a:pPr>
            <a:r>
              <a:rPr lang="en-TT" dirty="0" smtClean="0"/>
              <a:t>BRIGID SOITA………. CO-AUTHOR</a:t>
            </a:r>
          </a:p>
          <a:p>
            <a:pPr marL="0" indent="0" algn="ctr">
              <a:buNone/>
            </a:pPr>
            <a:endParaRPr lang="en-TT" dirty="0"/>
          </a:p>
          <a:p>
            <a:pPr marL="0" indent="0" algn="ctr">
              <a:buNone/>
            </a:pPr>
            <a:endParaRPr lang="en-TT" dirty="0" smtClean="0"/>
          </a:p>
          <a:p>
            <a:pPr marL="0" indent="0" algn="ctr">
              <a:buNone/>
            </a:pPr>
            <a:r>
              <a:rPr lang="en-TT" sz="1600" dirty="0">
                <a:solidFill>
                  <a:prstClr val="black"/>
                </a:solidFill>
              </a:rPr>
              <a:t>Email: </a:t>
            </a:r>
            <a:r>
              <a:rPr lang="en-TT" sz="1600" dirty="0" smtClean="0">
                <a:solidFill>
                  <a:schemeClr val="accent1"/>
                </a:solidFill>
              </a:rPr>
              <a:t>brigidsoita@gmail.com</a:t>
            </a:r>
          </a:p>
          <a:p>
            <a:pPr marL="0" indent="0" algn="ctr">
              <a:buNone/>
            </a:pPr>
            <a:r>
              <a:rPr lang="en-TT" sz="1600" dirty="0">
                <a:solidFill>
                  <a:schemeClr val="accent1"/>
                </a:solidFill>
              </a:rPr>
              <a:t> </a:t>
            </a:r>
            <a:r>
              <a:rPr lang="en-TT" sz="1600" dirty="0" smtClean="0">
                <a:solidFill>
                  <a:schemeClr val="accent1"/>
                </a:solidFill>
              </a:rPr>
              <a:t>                         beckychepkemboi@gmail.com</a:t>
            </a:r>
          </a:p>
        </p:txBody>
      </p:sp>
      <p:pic>
        <p:nvPicPr>
          <p:cNvPr id="4" name="Picture 3" descr="Description: Description: http://ict.aed.org/kenya/moest_logo.gif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505" y="228370"/>
            <a:ext cx="1080120" cy="134076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220px-Coat_of_Arms_of_Vihiga_County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3698" y="489018"/>
            <a:ext cx="1296144" cy="108012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363" y="5100415"/>
            <a:ext cx="1466850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8500" y="5710015"/>
            <a:ext cx="14478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b="1" dirty="0" smtClean="0">
                <a:ea typeface="Times New Roman"/>
                <a:cs typeface="Times New Roman"/>
              </a:rPr>
              <a:t/>
            </a:r>
            <a:br>
              <a:rPr lang="en-US" b="1" dirty="0" smtClean="0">
                <a:ea typeface="Times New Roman"/>
                <a:cs typeface="Times New Roman"/>
              </a:rPr>
            </a:br>
            <a:r>
              <a:rPr lang="en-US" b="1" dirty="0" smtClean="0">
                <a:ea typeface="Times New Roman"/>
                <a:cs typeface="Times New Roman"/>
              </a:rPr>
              <a:t>DISCUSSION</a:t>
            </a:r>
            <a:r>
              <a:rPr lang="en-US" sz="4000" dirty="0" smtClean="0">
                <a:ea typeface="Calibri"/>
                <a:cs typeface="Times New Roman"/>
              </a:rPr>
              <a:t/>
            </a:r>
            <a:br>
              <a:rPr lang="en-US" sz="4000" dirty="0" smtClean="0">
                <a:ea typeface="Calibri"/>
                <a:cs typeface="Times New Roman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358139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Vihiga County Referral Hospital Laboratory saw improvement in its safety practices, it recognized that </a:t>
            </a:r>
            <a:r>
              <a:rPr lang="en-US" dirty="0" smtClean="0"/>
              <a:t>integrating </a:t>
            </a:r>
            <a:r>
              <a:rPr lang="en-US" dirty="0"/>
              <a:t>regular training of its staff on safety and regular monitoring into its operations would ensure rapid improvement and sustainability.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lab undertook a process of ensuring all staff practice safe practices – to a </a:t>
            </a:r>
            <a:r>
              <a:rPr lang="en-US" dirty="0" smtClean="0"/>
              <a:t>mission of </a:t>
            </a:r>
            <a:r>
              <a:rPr lang="en-US" dirty="0"/>
              <a:t>ensuring continual improvement of infection prevention.</a:t>
            </a:r>
          </a:p>
          <a:p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834" y="5517232"/>
            <a:ext cx="1466850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Description: Description: http://ict.aed.org/kenya/moest_logo.gif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564" y="153399"/>
            <a:ext cx="1080120" cy="1340768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8500" y="5710015"/>
            <a:ext cx="14478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6" descr="220px-Coat_of_Arms_of_Vihiga_County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283723"/>
            <a:ext cx="1296144" cy="10801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33383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b="1" dirty="0" smtClean="0">
                <a:ea typeface="Times New Roman"/>
                <a:cs typeface="Times New Roman"/>
              </a:rPr>
              <a:t/>
            </a:r>
            <a:br>
              <a:rPr lang="en-US" b="1" dirty="0" smtClean="0">
                <a:ea typeface="Times New Roman"/>
                <a:cs typeface="Times New Roman"/>
              </a:rPr>
            </a:br>
            <a:r>
              <a:rPr lang="en-US" b="1" dirty="0" smtClean="0">
                <a:ea typeface="Times New Roman"/>
                <a:cs typeface="Times New Roman"/>
              </a:rPr>
              <a:t>Conclusion</a:t>
            </a:r>
            <a:r>
              <a:rPr lang="en-US" sz="4000" dirty="0">
                <a:ea typeface="Calibri"/>
                <a:cs typeface="Times New Roman"/>
              </a:rPr>
              <a:t/>
            </a:r>
            <a:br>
              <a:rPr lang="en-US" sz="4000" dirty="0">
                <a:ea typeface="Calibri"/>
                <a:cs typeface="Times New Roman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3581399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/>
              <a:t>Significant improvement in the safety practices was </a:t>
            </a:r>
            <a:r>
              <a:rPr lang="en-US" dirty="0" smtClean="0"/>
              <a:t>realized</a:t>
            </a:r>
            <a:r>
              <a:rPr lang="en-US" dirty="0"/>
              <a:t> </a:t>
            </a:r>
            <a:r>
              <a:rPr lang="en-US" dirty="0" smtClean="0"/>
              <a:t>due to regular trainings and supervisions.</a:t>
            </a:r>
            <a:endParaRPr lang="en-US" dirty="0"/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By all means, lets improve our laboratory safety practices.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Safety is everyone's responsibility.</a:t>
            </a:r>
          </a:p>
        </p:txBody>
      </p:sp>
      <p:pic>
        <p:nvPicPr>
          <p:cNvPr id="5" name="Pictur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5181600"/>
            <a:ext cx="1466850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Description: Description: http://ict.aed.org/kenya/moest_logo.gif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564" y="153399"/>
            <a:ext cx="1080120" cy="1340768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8500" y="5710015"/>
            <a:ext cx="14478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6" descr="220px-Coat_of_Arms_of_Vihiga_County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283723"/>
            <a:ext cx="1296144" cy="10801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58825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TT" dirty="0" smtClean="0"/>
              <a:t>Acknowledgement</a:t>
            </a:r>
            <a:endParaRPr lang="en-T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701007"/>
          </a:xfrm>
        </p:spPr>
        <p:txBody>
          <a:bodyPr>
            <a:normAutofit/>
          </a:bodyPr>
          <a:lstStyle/>
          <a:p>
            <a:r>
              <a:rPr lang="en-TT" dirty="0" smtClean="0"/>
              <a:t>GOD</a:t>
            </a:r>
          </a:p>
          <a:p>
            <a:r>
              <a:rPr lang="en-TT" dirty="0" smtClean="0"/>
              <a:t>MSH /APHIA PLUS</a:t>
            </a:r>
          </a:p>
          <a:p>
            <a:r>
              <a:rPr lang="en-TT" dirty="0" smtClean="0"/>
              <a:t>IPC COMMITTEE</a:t>
            </a:r>
          </a:p>
          <a:p>
            <a:r>
              <a:rPr lang="en-TT" dirty="0" smtClean="0"/>
              <a:t>GIS</a:t>
            </a:r>
          </a:p>
          <a:p>
            <a:r>
              <a:rPr lang="en-TT" dirty="0" smtClean="0"/>
              <a:t>COLLEAGUES</a:t>
            </a:r>
            <a:endParaRPr lang="en-TT" dirty="0"/>
          </a:p>
        </p:txBody>
      </p:sp>
      <p:pic>
        <p:nvPicPr>
          <p:cNvPr id="4" name="Picture 3" descr="Description: Description: http://ict.aed.org/kenya/moest_logo.gif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564" y="153399"/>
            <a:ext cx="1080120" cy="134076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342" y="5301208"/>
            <a:ext cx="1466850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8500" y="5710015"/>
            <a:ext cx="14478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6" descr="220px-Coat_of_Arms_of_Vihiga_County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283723"/>
            <a:ext cx="1296144" cy="10801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THANK YOU!!!</a:t>
            </a:r>
            <a:endParaRPr lang="en-US" dirty="0"/>
          </a:p>
        </p:txBody>
      </p:sp>
      <p:pic>
        <p:nvPicPr>
          <p:cNvPr id="4" name="Picture 3" descr="Description: Description: http://ict.aed.org/kenya/moest_logo.gif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564" y="153399"/>
            <a:ext cx="1080120" cy="134076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220px-Coat_of_Arms_of_Vihiga_County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283723"/>
            <a:ext cx="1296144" cy="108012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5181600"/>
            <a:ext cx="1466850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8500" y="5710015"/>
            <a:ext cx="14478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95862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/>
              <a:t>The laboratory environment can be a </a:t>
            </a:r>
            <a:r>
              <a:rPr lang="en-US" dirty="0" smtClean="0"/>
              <a:t>very hazardous </a:t>
            </a:r>
            <a:r>
              <a:rPr lang="en-US" dirty="0"/>
              <a:t>place to </a:t>
            </a:r>
            <a:r>
              <a:rPr lang="en-US" dirty="0" smtClean="0"/>
              <a:t>work in. </a:t>
            </a:r>
            <a:r>
              <a:rPr lang="en-US" dirty="0"/>
              <a:t>Laboratory workers are exposed to numerous potential hazards including chemical, biological and physical hazards. </a:t>
            </a:r>
            <a:endParaRPr lang="en-US" dirty="0" smtClean="0"/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Laboratory safety is of paramount importance so there is need to adhere to the safety guidelines to avoid  transmissions of infections.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Introduction</a:t>
            </a:r>
            <a:r>
              <a:rPr lang="en-US" b="1" dirty="0" smtClean="0"/>
              <a:t>:</a:t>
            </a:r>
            <a:endParaRPr lang="en-US" dirty="0"/>
          </a:p>
        </p:txBody>
      </p:sp>
      <p:pic>
        <p:nvPicPr>
          <p:cNvPr id="6" name="Picture 5" descr="220px-Coat_of_Arms_of_Vihiga_County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283723"/>
            <a:ext cx="1296144" cy="108012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Description: Description: http://ict.aed.org/kenya/moest_logo.gif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564" y="153399"/>
            <a:ext cx="1080120" cy="1340768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8500" y="5710015"/>
            <a:ext cx="14478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8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199" y="5633815"/>
            <a:ext cx="1466850" cy="1219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Introduction Cont.’: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Non adherence to the  safety guidelines poses greater risks to the community, patients and staffs. Also, </a:t>
            </a:r>
            <a:r>
              <a:rPr lang="en-US" dirty="0"/>
              <a:t>such practices compromise the </a:t>
            </a:r>
            <a:r>
              <a:rPr lang="en-US" dirty="0" smtClean="0"/>
              <a:t>quality </a:t>
            </a:r>
            <a:r>
              <a:rPr lang="en-US" dirty="0"/>
              <a:t>of laboratory services. </a:t>
            </a:r>
            <a:endParaRPr lang="en-US" dirty="0" smtClean="0"/>
          </a:p>
          <a:p>
            <a:pPr>
              <a:buFont typeface="Wingdings" pitchFamily="2" charset="2"/>
              <a:buChar char="§"/>
            </a:pPr>
            <a:r>
              <a:rPr lang="en-US" dirty="0"/>
              <a:t>Infection prevention in the laboratory largely depends on safe practices</a:t>
            </a:r>
          </a:p>
        </p:txBody>
      </p:sp>
      <p:pic>
        <p:nvPicPr>
          <p:cNvPr id="5" name="Picture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5181600"/>
            <a:ext cx="1466850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Description: Description: http://ict.aed.org/kenya/moest_logo.gif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564" y="153399"/>
            <a:ext cx="1080120" cy="1340768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220px-Coat_of_Arms_of_Vihiga_County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283723"/>
            <a:ext cx="1296144" cy="10801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8500" y="5710015"/>
            <a:ext cx="14478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32947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prstClr val="black"/>
                </a:solidFill>
              </a:rPr>
              <a:t>Introduction Cont.’: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58139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/>
              <a:t>This study was conducted to describe the improvement of safety practices and interventions put in to improve infection prevention at Vihiga county referral Hospital laboratory.</a:t>
            </a:r>
          </a:p>
          <a:p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5181600"/>
            <a:ext cx="1466850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Description: Description: http://ict.aed.org/kenya/moest_logo.gif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564" y="153399"/>
            <a:ext cx="1080120" cy="1340768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220px-Coat_of_Arms_of_Vihiga_County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283723"/>
            <a:ext cx="1296144" cy="10801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8500" y="5710015"/>
            <a:ext cx="14478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82347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TT" dirty="0" smtClean="0"/>
              <a:t>Method</a:t>
            </a:r>
            <a:endParaRPr lang="en-T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Laboratory practices were observed and the following gaps were identified: </a:t>
            </a:r>
            <a:endParaRPr lang="en-GB" sz="2800" dirty="0" smtClean="0"/>
          </a:p>
          <a:p>
            <a:pPr lvl="2">
              <a:buFont typeface="Wingdings" pitchFamily="2" charset="2"/>
              <a:buChar char="q"/>
            </a:pPr>
            <a:r>
              <a:rPr lang="en-GB" sz="2000" dirty="0"/>
              <a:t>-</a:t>
            </a:r>
            <a:r>
              <a:rPr lang="en-GB" sz="2000" dirty="0" smtClean="0"/>
              <a:t>No </a:t>
            </a:r>
            <a:r>
              <a:rPr lang="en-GB" sz="2000" dirty="0"/>
              <a:t>controlled </a:t>
            </a:r>
            <a:r>
              <a:rPr lang="en-GB" sz="2000" dirty="0" smtClean="0"/>
              <a:t>access in </a:t>
            </a:r>
            <a:r>
              <a:rPr lang="en-GB" sz="2000" dirty="0"/>
              <a:t>to the </a:t>
            </a:r>
            <a:r>
              <a:rPr lang="en-GB" sz="2000" dirty="0" smtClean="0"/>
              <a:t>laboratory</a:t>
            </a:r>
          </a:p>
          <a:p>
            <a:pPr lvl="2">
              <a:buFont typeface="Wingdings" pitchFamily="2" charset="2"/>
              <a:buChar char="q"/>
            </a:pPr>
            <a:r>
              <a:rPr lang="en-GB" sz="2400" dirty="0" smtClean="0"/>
              <a:t>Most staff used open shoes</a:t>
            </a:r>
          </a:p>
          <a:p>
            <a:pPr lvl="2">
              <a:buFont typeface="Wingdings" pitchFamily="2" charset="2"/>
              <a:buChar char="q"/>
            </a:pPr>
            <a:r>
              <a:rPr lang="en-GB" dirty="0"/>
              <a:t>G</a:t>
            </a:r>
            <a:r>
              <a:rPr lang="en-GB" sz="2400" dirty="0" smtClean="0"/>
              <a:t>loves were not consistently used</a:t>
            </a:r>
          </a:p>
          <a:p>
            <a:pPr lvl="2">
              <a:buFont typeface="Wingdings" pitchFamily="2" charset="2"/>
              <a:buChar char="q"/>
            </a:pPr>
            <a:r>
              <a:rPr lang="en-GB" sz="2400" dirty="0" smtClean="0"/>
              <a:t>Proper </a:t>
            </a:r>
            <a:r>
              <a:rPr lang="en-GB" sz="2400" dirty="0"/>
              <a:t>waste segregation not </a:t>
            </a:r>
            <a:r>
              <a:rPr lang="en-GB" sz="2400" dirty="0" smtClean="0"/>
              <a:t>observed</a:t>
            </a:r>
          </a:p>
          <a:p>
            <a:pPr lvl="2">
              <a:buFont typeface="Wingdings" pitchFamily="2" charset="2"/>
              <a:buChar char="q"/>
            </a:pPr>
            <a:r>
              <a:rPr lang="en-GB" dirty="0"/>
              <a:t>S</a:t>
            </a:r>
            <a:r>
              <a:rPr lang="en-GB" sz="2400" dirty="0" smtClean="0"/>
              <a:t>pills </a:t>
            </a:r>
            <a:r>
              <a:rPr lang="en-GB" sz="2400" dirty="0"/>
              <a:t>poorly </a:t>
            </a:r>
            <a:r>
              <a:rPr lang="en-GB" sz="2400" dirty="0" smtClean="0"/>
              <a:t>handled</a:t>
            </a:r>
          </a:p>
          <a:p>
            <a:pPr lvl="2">
              <a:buFont typeface="Wingdings" pitchFamily="2" charset="2"/>
              <a:buChar char="q"/>
            </a:pPr>
            <a:r>
              <a:rPr lang="en-GB" sz="2400" dirty="0" smtClean="0"/>
              <a:t> Laboratory staff </a:t>
            </a:r>
            <a:r>
              <a:rPr lang="en-GB" sz="2400" dirty="0"/>
              <a:t>not vaccinated </a:t>
            </a:r>
            <a:endParaRPr lang="en-GB" dirty="0"/>
          </a:p>
          <a:p>
            <a:pPr lvl="2">
              <a:buFont typeface="Wingdings" pitchFamily="2" charset="2"/>
              <a:buChar char="q"/>
            </a:pPr>
            <a:r>
              <a:rPr lang="en-GB" sz="2400" dirty="0" smtClean="0"/>
              <a:t> </a:t>
            </a:r>
            <a:r>
              <a:rPr lang="en-GB" dirty="0"/>
              <a:t>E</a:t>
            </a:r>
            <a:r>
              <a:rPr lang="en-GB" sz="2400" dirty="0" smtClean="0"/>
              <a:t>ating </a:t>
            </a:r>
            <a:r>
              <a:rPr lang="en-GB" sz="2400" dirty="0"/>
              <a:t>and chewing in the laboratory was a common </a:t>
            </a:r>
            <a:r>
              <a:rPr lang="en-GB" sz="2400" dirty="0" smtClean="0"/>
              <a:t>practice</a:t>
            </a:r>
          </a:p>
          <a:p>
            <a:pPr marL="914400" lvl="2" indent="0">
              <a:buNone/>
            </a:pPr>
            <a:endParaRPr lang="en-US" sz="2400" dirty="0"/>
          </a:p>
          <a:p>
            <a:pPr marL="0" indent="0">
              <a:buNone/>
            </a:pPr>
            <a:endParaRPr lang="en-TT" dirty="0"/>
          </a:p>
          <a:p>
            <a:pPr marL="0" indent="0">
              <a:buNone/>
            </a:pPr>
            <a:endParaRPr lang="en-TT" dirty="0"/>
          </a:p>
          <a:p>
            <a:endParaRPr lang="en-TT" dirty="0"/>
          </a:p>
          <a:p>
            <a:endParaRPr lang="en-TT" dirty="0"/>
          </a:p>
          <a:p>
            <a:endParaRPr lang="en-TT" dirty="0"/>
          </a:p>
          <a:p>
            <a:endParaRPr lang="en-TT" dirty="0" smtClean="0"/>
          </a:p>
        </p:txBody>
      </p:sp>
      <p:pic>
        <p:nvPicPr>
          <p:cNvPr id="4" name="Picture 3" descr="Description: Description: http://ict.aed.org/kenya/moest_logo.gif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564" y="153399"/>
            <a:ext cx="1080120" cy="134076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220px-Coat_of_Arms_of_Vihiga_County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283723"/>
            <a:ext cx="1296144" cy="108012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723" y="5517232"/>
            <a:ext cx="1466850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7167" y="5710015"/>
            <a:ext cx="14478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TT" dirty="0" smtClean="0"/>
              <a:t>Method cont.’</a:t>
            </a:r>
            <a:endParaRPr lang="en-T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/>
              <a:t>Interventions </a:t>
            </a:r>
            <a:r>
              <a:rPr lang="en-GB" sz="2800" dirty="0" smtClean="0"/>
              <a:t>included :</a:t>
            </a:r>
          </a:p>
          <a:p>
            <a:r>
              <a:rPr lang="en-GB" sz="2800" dirty="0" smtClean="0"/>
              <a:t> </a:t>
            </a:r>
            <a:r>
              <a:rPr lang="en-GB" sz="2800" dirty="0"/>
              <a:t>D</a:t>
            </a:r>
            <a:r>
              <a:rPr lang="en-GB" sz="2800" dirty="0" smtClean="0"/>
              <a:t>evelopment </a:t>
            </a:r>
            <a:r>
              <a:rPr lang="en-GB" sz="2800" dirty="0"/>
              <a:t>of safety policies and </a:t>
            </a:r>
            <a:r>
              <a:rPr lang="en-GB" sz="2800" dirty="0" smtClean="0"/>
              <a:t>procedures</a:t>
            </a:r>
          </a:p>
          <a:p>
            <a:r>
              <a:rPr lang="en-GB" sz="2800" dirty="0" smtClean="0"/>
              <a:t>Trainings</a:t>
            </a:r>
          </a:p>
          <a:p>
            <a:r>
              <a:rPr lang="en-GB" sz="2800" dirty="0" smtClean="0"/>
              <a:t> </a:t>
            </a:r>
            <a:r>
              <a:rPr lang="en-GB" sz="2800" dirty="0"/>
              <a:t>P</a:t>
            </a:r>
            <a:r>
              <a:rPr lang="en-GB" sz="2800" dirty="0" smtClean="0"/>
              <a:t>lacement </a:t>
            </a:r>
            <a:r>
              <a:rPr lang="en-GB" sz="2800" dirty="0"/>
              <a:t>of safety </a:t>
            </a:r>
            <a:r>
              <a:rPr lang="en-GB" sz="2800" dirty="0" smtClean="0"/>
              <a:t>signages</a:t>
            </a:r>
          </a:p>
          <a:p>
            <a:r>
              <a:rPr lang="en-GB" sz="2800" dirty="0" smtClean="0"/>
              <a:t>Improvisation </a:t>
            </a:r>
            <a:r>
              <a:rPr lang="en-GB" sz="2800" dirty="0"/>
              <a:t>of safety </a:t>
            </a:r>
            <a:r>
              <a:rPr lang="en-GB" sz="2800" dirty="0" smtClean="0"/>
              <a:t>emergency tools(first aid kit ,eye wash station spill kit)</a:t>
            </a:r>
          </a:p>
          <a:p>
            <a:r>
              <a:rPr lang="en-GB" sz="2800" dirty="0" smtClean="0"/>
              <a:t>Monitoring </a:t>
            </a:r>
            <a:r>
              <a:rPr lang="en-GB" sz="2800" dirty="0"/>
              <a:t>of the safety practices were put in place.</a:t>
            </a:r>
            <a:endParaRPr lang="en-US" sz="2800" dirty="0"/>
          </a:p>
          <a:p>
            <a:pPr marL="0" indent="0">
              <a:buNone/>
            </a:pPr>
            <a:endParaRPr lang="en-TT" dirty="0" smtClean="0"/>
          </a:p>
          <a:p>
            <a:endParaRPr lang="en-TT" dirty="0"/>
          </a:p>
          <a:p>
            <a:endParaRPr lang="en-TT" dirty="0" smtClean="0"/>
          </a:p>
          <a:p>
            <a:pPr>
              <a:buNone/>
            </a:pPr>
            <a:endParaRPr lang="en-TT" dirty="0" smtClean="0"/>
          </a:p>
          <a:p>
            <a:endParaRPr lang="en-TT" dirty="0"/>
          </a:p>
        </p:txBody>
      </p:sp>
      <p:pic>
        <p:nvPicPr>
          <p:cNvPr id="4" name="Picture 3" descr="Description: Description: http://ict.aed.org/kenya/moest_logo.gif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564" y="153399"/>
            <a:ext cx="1080120" cy="134076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220px-Coat_of_Arms_of_Vihiga_County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283723"/>
            <a:ext cx="1296144" cy="108012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5181600"/>
            <a:ext cx="1466850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8500" y="5710015"/>
            <a:ext cx="14478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TT" dirty="0" smtClean="0"/>
              <a:t>Results</a:t>
            </a:r>
            <a:endParaRPr lang="en-T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By July 2016 the laboratory had </a:t>
            </a:r>
            <a:r>
              <a:rPr lang="en-US" sz="2800" dirty="0" smtClean="0"/>
              <a:t>realized:</a:t>
            </a:r>
          </a:p>
          <a:p>
            <a:pPr lvl="2">
              <a:buFont typeface="Wingdings" pitchFamily="2" charset="2"/>
              <a:buChar char="v"/>
            </a:pPr>
            <a:r>
              <a:rPr lang="en-US" sz="2000" dirty="0" smtClean="0"/>
              <a:t> </a:t>
            </a:r>
            <a:r>
              <a:rPr lang="en-US" sz="2000" dirty="0"/>
              <a:t>minimized access </a:t>
            </a:r>
            <a:r>
              <a:rPr lang="en-US" sz="2000" dirty="0" smtClean="0"/>
              <a:t>to the laboratory</a:t>
            </a:r>
          </a:p>
          <a:p>
            <a:pPr lvl="2">
              <a:buFont typeface="Wingdings" pitchFamily="2" charset="2"/>
              <a:buChar char="v"/>
            </a:pPr>
            <a:r>
              <a:rPr lang="en-US" sz="2000" dirty="0"/>
              <a:t>P</a:t>
            </a:r>
            <a:r>
              <a:rPr lang="en-US" sz="2000" dirty="0" smtClean="0"/>
              <a:t>roper </a:t>
            </a:r>
            <a:r>
              <a:rPr lang="en-US" sz="2000" dirty="0"/>
              <a:t>waste </a:t>
            </a:r>
            <a:r>
              <a:rPr lang="en-US" sz="2000" dirty="0" smtClean="0"/>
              <a:t>segregation</a:t>
            </a:r>
          </a:p>
          <a:p>
            <a:pPr lvl="2">
              <a:buFont typeface="Wingdings" pitchFamily="2" charset="2"/>
              <a:buChar char="v"/>
            </a:pPr>
            <a:r>
              <a:rPr lang="en-US" sz="2000" dirty="0"/>
              <a:t>P</a:t>
            </a:r>
            <a:r>
              <a:rPr lang="en-US" sz="2000" dirty="0" smtClean="0"/>
              <a:t>roper </a:t>
            </a:r>
            <a:r>
              <a:rPr lang="en-US" sz="2000" dirty="0"/>
              <a:t>use of </a:t>
            </a:r>
            <a:r>
              <a:rPr lang="en-US" sz="2000" dirty="0" smtClean="0"/>
              <a:t>gloves</a:t>
            </a:r>
          </a:p>
          <a:p>
            <a:pPr lvl="2">
              <a:buFont typeface="Wingdings" pitchFamily="2" charset="2"/>
              <a:buChar char="v"/>
            </a:pPr>
            <a:r>
              <a:rPr lang="en-US" sz="2000" dirty="0" smtClean="0"/>
              <a:t> </a:t>
            </a:r>
            <a:r>
              <a:rPr lang="en-US" sz="2000" dirty="0"/>
              <a:t>M</a:t>
            </a:r>
            <a:r>
              <a:rPr lang="en-US" sz="2000" dirty="0" smtClean="0"/>
              <a:t>inimized </a:t>
            </a:r>
            <a:r>
              <a:rPr lang="en-US" sz="2000" dirty="0"/>
              <a:t>use of laboratory coats outside the laboratory </a:t>
            </a:r>
            <a:r>
              <a:rPr lang="en-US" sz="2000" dirty="0" smtClean="0"/>
              <a:t>environment</a:t>
            </a:r>
          </a:p>
          <a:p>
            <a:pPr lvl="2">
              <a:buFont typeface="Wingdings" pitchFamily="2" charset="2"/>
              <a:buChar char="v"/>
            </a:pPr>
            <a:r>
              <a:rPr lang="en-US" sz="2000" dirty="0" smtClean="0"/>
              <a:t> </a:t>
            </a:r>
            <a:r>
              <a:rPr lang="en-US" sz="2000" dirty="0"/>
              <a:t>PEP protocol displayed and </a:t>
            </a:r>
            <a:r>
              <a:rPr lang="en-US" sz="2000" dirty="0" smtClean="0"/>
              <a:t>followed</a:t>
            </a:r>
          </a:p>
          <a:p>
            <a:pPr lvl="2">
              <a:buFont typeface="Wingdings" pitchFamily="2" charset="2"/>
              <a:buChar char="v"/>
            </a:pPr>
            <a:r>
              <a:rPr lang="en-US" sz="2000" dirty="0" smtClean="0"/>
              <a:t>safety </a:t>
            </a:r>
            <a:r>
              <a:rPr lang="en-US" sz="2000" dirty="0"/>
              <a:t>policies and procedures in place and </a:t>
            </a:r>
            <a:r>
              <a:rPr lang="en-US" sz="2000" dirty="0" smtClean="0"/>
              <a:t>followed</a:t>
            </a:r>
          </a:p>
          <a:p>
            <a:pPr lvl="2">
              <a:buFont typeface="Wingdings" pitchFamily="2" charset="2"/>
              <a:buChar char="v"/>
            </a:pPr>
            <a:r>
              <a:rPr lang="en-US" sz="2000" dirty="0"/>
              <a:t>H</a:t>
            </a:r>
            <a:r>
              <a:rPr lang="en-US" sz="2000" dirty="0" smtClean="0"/>
              <a:t>and </a:t>
            </a:r>
            <a:r>
              <a:rPr lang="en-US" sz="2000" dirty="0"/>
              <a:t>washing technique improved </a:t>
            </a:r>
          </a:p>
          <a:p>
            <a:pPr lvl="2">
              <a:buFont typeface="Wingdings" pitchFamily="2" charset="2"/>
              <a:buChar char="v"/>
            </a:pPr>
            <a:r>
              <a:rPr lang="en-US" sz="2000" dirty="0" smtClean="0"/>
              <a:t> </a:t>
            </a:r>
            <a:r>
              <a:rPr lang="en-US" sz="2000" dirty="0"/>
              <a:t>P</a:t>
            </a:r>
            <a:r>
              <a:rPr lang="en-US" sz="2000" dirty="0" smtClean="0"/>
              <a:t>lans </a:t>
            </a:r>
            <a:r>
              <a:rPr lang="en-US" sz="2000" dirty="0"/>
              <a:t>to vaccinate staff underway</a:t>
            </a:r>
            <a:endParaRPr lang="en-TT" dirty="0" smtClean="0"/>
          </a:p>
          <a:p>
            <a:endParaRPr lang="en-TT" dirty="0"/>
          </a:p>
          <a:p>
            <a:pPr marL="0" indent="0">
              <a:buNone/>
            </a:pPr>
            <a:endParaRPr lang="en-TT" dirty="0" smtClean="0"/>
          </a:p>
          <a:p>
            <a:pPr>
              <a:buNone/>
            </a:pPr>
            <a:endParaRPr lang="en-TT" dirty="0" smtClean="0"/>
          </a:p>
          <a:p>
            <a:endParaRPr lang="en-TT" dirty="0"/>
          </a:p>
        </p:txBody>
      </p:sp>
      <p:pic>
        <p:nvPicPr>
          <p:cNvPr id="4" name="Picture 3" descr="Description: Description: http://ict.aed.org/kenya/moest_logo.gif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564" y="153399"/>
            <a:ext cx="1080120" cy="134076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220px-Coat_of_Arms_of_Vihiga_County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283723"/>
            <a:ext cx="1296144" cy="108012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5181600"/>
            <a:ext cx="1466850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8500" y="5710015"/>
            <a:ext cx="14478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25663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792288" y="5670574"/>
            <a:ext cx="5486400" cy="5667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Use of gloves while recording results- which may lead to transfer of infection to clients.</a:t>
            </a:r>
            <a:endParaRPr lang="en-US" dirty="0"/>
          </a:p>
        </p:txBody>
      </p:sp>
      <p:pic>
        <p:nvPicPr>
          <p:cNvPr id="12" name="Picture Placeholder 11" descr="C:\Users\PMARUTI\AppData\Local\Microsoft\Windows\INetCache\Content.Word\IMG_20150824_162625.jpg"/>
          <p:cNvPicPr>
            <a:picLocks noGrp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91" b="4591"/>
          <a:stretch>
            <a:fillRect/>
          </a:stretch>
        </p:blipFill>
        <p:spPr bwMode="auto">
          <a:xfrm>
            <a:off x="706257" y="1839269"/>
            <a:ext cx="7388224" cy="381642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Description: Description: http://ict.aed.org/kenya/moest_logo.gif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845" y="153399"/>
            <a:ext cx="1080120" cy="134076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220px-Coat_of_Arms_of_Vihiga_County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283723"/>
            <a:ext cx="1296144" cy="108012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992" y="5661248"/>
            <a:ext cx="1466850" cy="109959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2525" y="5944344"/>
            <a:ext cx="14478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Right Arrow 10"/>
          <p:cNvSpPr/>
          <p:nvPr/>
        </p:nvSpPr>
        <p:spPr>
          <a:xfrm rot="19055539">
            <a:off x="4502663" y="4454666"/>
            <a:ext cx="2329352" cy="484505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883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5742582"/>
            <a:ext cx="5486400" cy="566738"/>
          </a:xfrm>
        </p:spPr>
        <p:txBody>
          <a:bodyPr/>
          <a:lstStyle/>
          <a:p>
            <a:r>
              <a:rPr lang="en-US" dirty="0" smtClean="0"/>
              <a:t>A  fridge with signage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9081" y="1412776"/>
            <a:ext cx="6923319" cy="4392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 descr="Description: Description: http://ict.aed.org/kenya/moest_logo.gif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0"/>
            <a:ext cx="1080120" cy="134076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220px-Coat_of_Arms_of_Vihiga_County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283723"/>
            <a:ext cx="1296144" cy="108012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607" y="5416351"/>
            <a:ext cx="1466850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3954" y="6118435"/>
            <a:ext cx="14478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29311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480</TotalTime>
  <Words>423</Words>
  <Application>Microsoft Office PowerPoint</Application>
  <PresentationFormat>On-screen Show (4:3)</PresentationFormat>
  <Paragraphs>76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Times New Roman</vt:lpstr>
      <vt:lpstr>Wingdings</vt:lpstr>
      <vt:lpstr>Office Theme</vt:lpstr>
      <vt:lpstr>Improvement of safety practices   prudent to infection prevention at  Vihiga county hospital laboratory.</vt:lpstr>
      <vt:lpstr>Introduction:</vt:lpstr>
      <vt:lpstr>Introduction Cont.’:</vt:lpstr>
      <vt:lpstr>Introduction Cont.’:</vt:lpstr>
      <vt:lpstr>Method</vt:lpstr>
      <vt:lpstr>Method cont.’</vt:lpstr>
      <vt:lpstr>Results</vt:lpstr>
      <vt:lpstr>Use of gloves while recording results- which may lead to transfer of infection to clients.</vt:lpstr>
      <vt:lpstr>A  fridge with signage</vt:lpstr>
      <vt:lpstr> DISCUSSION </vt:lpstr>
      <vt:lpstr> Conclusion </vt:lpstr>
      <vt:lpstr>Acknowledgement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User1</dc:creator>
  <cp:lastModifiedBy>MBOGORI MAURICE</cp:lastModifiedBy>
  <cp:revision>53</cp:revision>
  <dcterms:created xsi:type="dcterms:W3CDTF">2016-09-17T14:37:12Z</dcterms:created>
  <dcterms:modified xsi:type="dcterms:W3CDTF">2016-11-03T14:14:54Z</dcterms:modified>
</cp:coreProperties>
</file>