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1" r:id="rId12"/>
    <p:sldId id="269" r:id="rId13"/>
    <p:sldId id="270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6BEC0-D80F-4E21-9472-DFF46BA600C4}" type="datetimeFigureOut">
              <a:rPr lang="en-US" smtClean="0"/>
              <a:t>16-Nov-16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E84BC-C0B6-40BD-ACE6-255DCE58C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5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DE84BC-C0B6-40BD-ACE6-255DCE58C40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63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704CA24-FFB0-4912-AE87-7A850E3652DE}" type="datetimeFigureOut">
              <a:rPr lang="en-US" smtClean="0"/>
              <a:t>16-Nov-16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B34FAE2-2FDB-4B86-B451-98987BF7C95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A24-FFB0-4912-AE87-7A850E3652DE}" type="datetimeFigureOut">
              <a:rPr lang="en-US" smtClean="0"/>
              <a:t>16-Nov-16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FAE2-2FDB-4B86-B451-98987BF7C9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A24-FFB0-4912-AE87-7A850E3652DE}" type="datetimeFigureOut">
              <a:rPr lang="en-US" smtClean="0"/>
              <a:t>16-Nov-16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FAE2-2FDB-4B86-B451-98987BF7C95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A24-FFB0-4912-AE87-7A850E3652DE}" type="datetimeFigureOut">
              <a:rPr lang="en-US" smtClean="0"/>
              <a:t>16-Nov-16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FAE2-2FDB-4B86-B451-98987BF7C9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704CA24-FFB0-4912-AE87-7A850E3652DE}" type="datetimeFigureOut">
              <a:rPr lang="en-US" smtClean="0"/>
              <a:t>16-Nov-16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B34FAE2-2FDB-4B86-B451-98987BF7C95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A24-FFB0-4912-AE87-7A850E3652DE}" type="datetimeFigureOut">
              <a:rPr lang="en-US" smtClean="0"/>
              <a:t>16-Nov-16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FAE2-2FDB-4B86-B451-98987BF7C95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A24-FFB0-4912-AE87-7A850E3652DE}" type="datetimeFigureOut">
              <a:rPr lang="en-US" smtClean="0"/>
              <a:t>16-Nov-16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FAE2-2FDB-4B86-B451-98987BF7C95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A24-FFB0-4912-AE87-7A850E3652DE}" type="datetimeFigureOut">
              <a:rPr lang="en-US" smtClean="0"/>
              <a:t>16-Nov-16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FAE2-2FDB-4B86-B451-98987BF7C95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A24-FFB0-4912-AE87-7A850E3652DE}" type="datetimeFigureOut">
              <a:rPr lang="en-US" smtClean="0"/>
              <a:t>16-Nov-16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FAE2-2FDB-4B86-B451-98987BF7C95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A24-FFB0-4912-AE87-7A850E3652DE}" type="datetimeFigureOut">
              <a:rPr lang="en-US" smtClean="0"/>
              <a:t>16-Nov-16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FAE2-2FDB-4B86-B451-98987BF7C9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4CA24-FFB0-4912-AE87-7A850E3652DE}" type="datetimeFigureOut">
              <a:rPr lang="en-US" smtClean="0"/>
              <a:t>16-Nov-16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4FAE2-2FDB-4B86-B451-98987BF7C95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704CA24-FFB0-4912-AE87-7A850E3652DE}" type="datetimeFigureOut">
              <a:rPr lang="en-US" smtClean="0"/>
              <a:t>16-Nov-16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34FAE2-2FDB-4B86-B451-98987BF7C95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533400"/>
            <a:ext cx="6858000" cy="24384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Arial Narrow" panose="020B0606020202030204" pitchFamily="34" charset="0"/>
              </a:rPr>
              <a:t>ASSESSMENT OF PREVENTIVE MALARIA INTERVENTIONS AMONG PREGNANT WOMEN IN CHANGAMWE SUB COUNTY FROM 2010 - 2014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3810000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Arial Narrow" panose="020B0606020202030204" pitchFamily="34" charset="0"/>
              </a:rPr>
              <a:t>Khadija A Mohamed </a:t>
            </a:r>
          </a:p>
          <a:p>
            <a:r>
              <a:rPr lang="en-US" sz="2400" dirty="0" err="1" smtClean="0">
                <a:latin typeface="Arial Narrow" panose="020B0606020202030204" pitchFamily="34" charset="0"/>
              </a:rPr>
              <a:t>MBChB</a:t>
            </a:r>
            <a:r>
              <a:rPr lang="en-US" sz="2400" dirty="0" smtClean="0">
                <a:latin typeface="Arial Narrow" panose="020B0606020202030204" pitchFamily="34" charset="0"/>
              </a:rPr>
              <a:t> Level V </a:t>
            </a:r>
          </a:p>
          <a:p>
            <a:r>
              <a:rPr lang="en-US" sz="2400" dirty="0" smtClean="0">
                <a:latin typeface="Arial Narrow" panose="020B0606020202030204" pitchFamily="34" charset="0"/>
              </a:rPr>
              <a:t>                          </a:t>
            </a:r>
          </a:p>
          <a:p>
            <a:r>
              <a:rPr lang="en-US" sz="2400" dirty="0" smtClean="0">
                <a:latin typeface="Arial Narrow" panose="020B0606020202030204" pitchFamily="34" charset="0"/>
              </a:rPr>
              <a:t>University of Nairobi</a:t>
            </a:r>
            <a:endParaRPr lang="en-US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78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DISCUSSION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Arial Narrow" panose="020B0606020202030204" pitchFamily="34" charset="0"/>
              </a:rPr>
              <a:t>Changamwe</a:t>
            </a:r>
            <a:r>
              <a:rPr lang="en-US" dirty="0" smtClean="0">
                <a:latin typeface="Arial Narrow" panose="020B0606020202030204" pitchFamily="34" charset="0"/>
              </a:rPr>
              <a:t> sub county ITN coverage: 22.8%, peaking at 64% (Nov 2012)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ITN coverage target by RBM</a:t>
            </a:r>
            <a:r>
              <a:rPr lang="en-US" baseline="30000" dirty="0" smtClean="0">
                <a:latin typeface="Arial Narrow" panose="020B0606020202030204" pitchFamily="34" charset="0"/>
              </a:rPr>
              <a:t>3</a:t>
            </a:r>
            <a:r>
              <a:rPr lang="en-US" dirty="0" smtClean="0">
                <a:latin typeface="Arial Narrow" panose="020B0606020202030204" pitchFamily="34" charset="0"/>
              </a:rPr>
              <a:t> : not met.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 60% (2005)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80% (2010)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Lower coverage than national level: 50% (2009)</a:t>
            </a:r>
            <a:r>
              <a:rPr lang="en-US" baseline="30000" dirty="0" smtClean="0">
                <a:latin typeface="Arial Narrow" panose="020B0606020202030204" pitchFamily="34" charset="0"/>
              </a:rPr>
              <a:t>5</a:t>
            </a:r>
            <a:endParaRPr lang="en-US" dirty="0" smtClean="0">
              <a:latin typeface="Arial Narrow" panose="020B0606020202030204" pitchFamily="34" charset="0"/>
            </a:endParaRPr>
          </a:p>
          <a:p>
            <a:r>
              <a:rPr lang="en-US" dirty="0" err="1" smtClean="0">
                <a:latin typeface="Arial Narrow" panose="020B0606020202030204" pitchFamily="34" charset="0"/>
              </a:rPr>
              <a:t>Changamwe</a:t>
            </a:r>
            <a:r>
              <a:rPr lang="en-US" dirty="0" smtClean="0">
                <a:latin typeface="Arial Narrow" panose="020B0606020202030204" pitchFamily="34" charset="0"/>
              </a:rPr>
              <a:t> </a:t>
            </a:r>
            <a:r>
              <a:rPr lang="en-US" dirty="0" err="1" smtClean="0">
                <a:latin typeface="Arial Narrow" panose="020B0606020202030204" pitchFamily="34" charset="0"/>
              </a:rPr>
              <a:t>subcounty</a:t>
            </a:r>
            <a:r>
              <a:rPr lang="en-US" dirty="0" smtClean="0">
                <a:latin typeface="Arial Narrow" panose="020B0606020202030204" pitchFamily="34" charset="0"/>
              </a:rPr>
              <a:t> </a:t>
            </a:r>
            <a:r>
              <a:rPr lang="en-US" dirty="0" err="1" smtClean="0">
                <a:latin typeface="Arial Narrow" panose="020B0606020202030204" pitchFamily="34" charset="0"/>
              </a:rPr>
              <a:t>IPTp</a:t>
            </a:r>
            <a:r>
              <a:rPr lang="en-US" dirty="0" smtClean="0">
                <a:latin typeface="Arial Narrow" panose="020B0606020202030204" pitchFamily="34" charset="0"/>
              </a:rPr>
              <a:t> coverage: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23.9% (p1); 24.1% (p2)</a:t>
            </a:r>
          </a:p>
          <a:p>
            <a:r>
              <a:rPr lang="en-US" dirty="0" err="1" smtClean="0">
                <a:latin typeface="Arial Narrow" panose="020B0606020202030204" pitchFamily="34" charset="0"/>
              </a:rPr>
              <a:t>IPTp</a:t>
            </a:r>
            <a:r>
              <a:rPr lang="en-US" dirty="0" smtClean="0">
                <a:latin typeface="Arial Narrow" panose="020B0606020202030204" pitchFamily="34" charset="0"/>
              </a:rPr>
              <a:t> coverage target by RBM: not met</a:t>
            </a:r>
            <a:r>
              <a:rPr lang="en-US" baseline="30000" dirty="0" smtClean="0">
                <a:latin typeface="Arial Narrow" panose="020B0606020202030204" pitchFamily="34" charset="0"/>
              </a:rPr>
              <a:t>3</a:t>
            </a:r>
            <a:endParaRPr lang="en-US" dirty="0" smtClean="0">
              <a:latin typeface="Arial Narrow" panose="020B0606020202030204" pitchFamily="34" charset="0"/>
            </a:endParaRP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60% (2005); 80% (2010)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Lower coverage than national level: p1- 25%; p2-13%</a:t>
            </a:r>
            <a:r>
              <a:rPr lang="en-US" baseline="30000" dirty="0" smtClean="0">
                <a:latin typeface="Arial Narrow" panose="020B0606020202030204" pitchFamily="34" charset="0"/>
              </a:rPr>
              <a:t>5</a:t>
            </a:r>
            <a:endParaRPr lang="en-US" dirty="0" smtClean="0">
              <a:latin typeface="Arial Narrow" panose="020B0606020202030204" pitchFamily="34" charset="0"/>
            </a:endParaRPr>
          </a:p>
          <a:p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615383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/>
              <a:t>3</a:t>
            </a:r>
            <a:r>
              <a:rPr lang="en-US" dirty="0"/>
              <a:t>Roll Back Malaria Partnership, 2008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00400" y="615383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5</a:t>
            </a:r>
            <a:r>
              <a:rPr lang="en-US" dirty="0" smtClean="0"/>
              <a:t> KMPPR, 2009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604430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DISCU</a:t>
            </a:r>
            <a:r>
              <a:rPr lang="en-US" b="1" dirty="0" smtClean="0"/>
              <a:t>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Trends observed in other studies which show an increase in coverage cannot be observed here.</a:t>
            </a:r>
            <a:r>
              <a:rPr lang="en-US" baseline="30000" dirty="0" smtClean="0"/>
              <a:t>6</a:t>
            </a:r>
            <a:endParaRPr lang="en-US" dirty="0" smtClean="0"/>
          </a:p>
          <a:p>
            <a:r>
              <a:rPr lang="en-US" dirty="0" smtClean="0"/>
              <a:t> bi annual peaks for ITN coverage are thought to correlate with malaria seasonality </a:t>
            </a:r>
          </a:p>
          <a:p>
            <a:r>
              <a:rPr lang="en-US" dirty="0" smtClean="0"/>
              <a:t>High disbursement of funds and a longer time interval since adoption of relevant policy </a:t>
            </a:r>
            <a:r>
              <a:rPr lang="en-US" dirty="0" err="1" smtClean="0"/>
              <a:t>assoc</a:t>
            </a:r>
            <a:r>
              <a:rPr lang="en-US" dirty="0" smtClean="0"/>
              <a:t> with higher ITN coverage</a:t>
            </a:r>
            <a:r>
              <a:rPr lang="en-US" baseline="30000" dirty="0" smtClean="0"/>
              <a:t>7</a:t>
            </a:r>
            <a:endParaRPr lang="en-US" dirty="0" smtClean="0"/>
          </a:p>
          <a:p>
            <a:r>
              <a:rPr lang="en-US" dirty="0"/>
              <a:t>Coverage of </a:t>
            </a:r>
            <a:r>
              <a:rPr lang="en-US" dirty="0" err="1" smtClean="0"/>
              <a:t>IPTp</a:t>
            </a:r>
            <a:r>
              <a:rPr lang="en-US" dirty="0"/>
              <a:t> </a:t>
            </a:r>
            <a:r>
              <a:rPr lang="en-US" dirty="0" smtClean="0"/>
              <a:t>showed </a:t>
            </a:r>
            <a:r>
              <a:rPr lang="en-US" dirty="0"/>
              <a:t>greater inequity overall than use of insecticide-treated nets, with richer, educated, and urban women more likely to receive preventive treatment than their poorer, uneducated, rural </a:t>
            </a:r>
            <a:r>
              <a:rPr lang="en-US" dirty="0" smtClean="0"/>
              <a:t>counterparts</a:t>
            </a:r>
            <a:r>
              <a:rPr lang="en-US" baseline="30000" dirty="0" smtClean="0"/>
              <a:t>7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615383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6</a:t>
            </a:r>
            <a:r>
              <a:rPr lang="en-US" dirty="0" smtClean="0"/>
              <a:t> </a:t>
            </a:r>
            <a:r>
              <a:rPr lang="en-US" dirty="0" err="1" smtClean="0"/>
              <a:t>Gikandi</a:t>
            </a:r>
            <a:r>
              <a:rPr lang="en-US" dirty="0" smtClean="0"/>
              <a:t> et al, 2008</a:t>
            </a:r>
            <a:endParaRPr lang="en-US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0" y="613677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/>
              <a:t>7</a:t>
            </a:r>
            <a:r>
              <a:rPr lang="en-US" dirty="0" smtClean="0"/>
              <a:t> Hill, J et al, 2013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864344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CONCLUSION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Coverage of both ITN and </a:t>
            </a:r>
            <a:r>
              <a:rPr lang="en-US" dirty="0" err="1" smtClean="0">
                <a:latin typeface="Arial Narrow" panose="020B0606020202030204" pitchFamily="34" charset="0"/>
              </a:rPr>
              <a:t>IPTp</a:t>
            </a:r>
            <a:r>
              <a:rPr lang="en-US" dirty="0" smtClean="0">
                <a:latin typeface="Arial Narrow" panose="020B0606020202030204" pitchFamily="34" charset="0"/>
              </a:rPr>
              <a:t> is way below the target set by RBM Partnership program 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The trends do not show a steady increase in the coverage levels but seem to increase then decrease</a:t>
            </a:r>
          </a:p>
          <a:p>
            <a:r>
              <a:rPr lang="en-US" dirty="0"/>
              <a:t>However, limitations including use of secondary data and cases of missing data in the DHIS2 </a:t>
            </a:r>
          </a:p>
          <a:p>
            <a:endParaRPr lang="en-US" dirty="0" smtClean="0">
              <a:latin typeface="Arial Narrow" panose="020B0606020202030204" pitchFamily="34" charset="0"/>
            </a:endParaRPr>
          </a:p>
          <a:p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149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RECOMMENDATIONS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latin typeface="Arial Narrow" panose="020B0606020202030204" pitchFamily="34" charset="0"/>
              </a:rPr>
              <a:t>Changamwe</a:t>
            </a:r>
            <a:r>
              <a:rPr lang="en-US" dirty="0" smtClean="0">
                <a:latin typeface="Arial Narrow" panose="020B0606020202030204" pitchFamily="34" charset="0"/>
              </a:rPr>
              <a:t> MOH to increase provision of ITN among ANC mothers all year round</a:t>
            </a:r>
          </a:p>
          <a:p>
            <a:r>
              <a:rPr lang="en-US" dirty="0" err="1" smtClean="0">
                <a:latin typeface="Arial Narrow" panose="020B0606020202030204" pitchFamily="34" charset="0"/>
              </a:rPr>
              <a:t>Changamwe</a:t>
            </a:r>
            <a:r>
              <a:rPr lang="en-US" dirty="0" smtClean="0">
                <a:latin typeface="Arial Narrow" panose="020B0606020202030204" pitchFamily="34" charset="0"/>
              </a:rPr>
              <a:t> MOH to increase education of use of </a:t>
            </a:r>
            <a:r>
              <a:rPr lang="en-US" dirty="0" err="1" smtClean="0">
                <a:latin typeface="Arial Narrow" panose="020B0606020202030204" pitchFamily="34" charset="0"/>
              </a:rPr>
              <a:t>IPTp</a:t>
            </a:r>
            <a:r>
              <a:rPr lang="en-US" dirty="0" smtClean="0">
                <a:latin typeface="Arial Narrow" panose="020B0606020202030204" pitchFamily="34" charset="0"/>
              </a:rPr>
              <a:t> among the poorer, uneducated, rural mothers attending ANC </a:t>
            </a:r>
          </a:p>
          <a:p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674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2438400"/>
            <a:ext cx="5715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Arial Narrow" panose="020B0606020202030204" pitchFamily="34" charset="0"/>
              </a:rPr>
              <a:t>THANK YOU </a:t>
            </a:r>
            <a:endParaRPr lang="en-US" sz="66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24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OUTLINE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Introduction 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Rationale 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Methodology 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Results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Discussion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Conclusion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Recommendations 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95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INTRODUCTION 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Malaria in pregnancy burden is overwhelming at 220,000 </a:t>
            </a:r>
            <a:r>
              <a:rPr lang="en-US" dirty="0" err="1" smtClean="0">
                <a:latin typeface="Arial Narrow" panose="020B0606020202030204" pitchFamily="34" charset="0"/>
              </a:rPr>
              <a:t>neonantal</a:t>
            </a:r>
            <a:r>
              <a:rPr lang="en-US" dirty="0" smtClean="0">
                <a:latin typeface="Arial Narrow" panose="020B0606020202030204" pitchFamily="34" charset="0"/>
              </a:rPr>
              <a:t> deaths/year in malaria endemic zones.</a:t>
            </a:r>
            <a:r>
              <a:rPr lang="en-US" baseline="30000" dirty="0" smtClean="0">
                <a:latin typeface="Arial Narrow" panose="020B0606020202030204" pitchFamily="34" charset="0"/>
              </a:rPr>
              <a:t>1</a:t>
            </a:r>
            <a:endParaRPr lang="en-US" dirty="0" smtClean="0">
              <a:latin typeface="Arial Narrow" panose="020B0606020202030204" pitchFamily="34" charset="0"/>
            </a:endParaRPr>
          </a:p>
          <a:p>
            <a:r>
              <a:rPr lang="en-US" dirty="0">
                <a:latin typeface="Arial Narrow" panose="020B0606020202030204" pitchFamily="34" charset="0"/>
              </a:rPr>
              <a:t>Pregnancy is known to increase the risk of malaria infection and the severity of illness with a consequent maternal anemia and low birth weight in </a:t>
            </a:r>
            <a:r>
              <a:rPr lang="en-US" dirty="0" smtClean="0">
                <a:latin typeface="Arial Narrow" panose="020B0606020202030204" pitchFamily="34" charset="0"/>
              </a:rPr>
              <a:t>infants. </a:t>
            </a:r>
            <a:r>
              <a:rPr lang="en-US" baseline="30000" dirty="0" smtClean="0">
                <a:latin typeface="Arial Narrow" panose="020B0606020202030204" pitchFamily="34" charset="0"/>
              </a:rPr>
              <a:t>2</a:t>
            </a:r>
            <a:endParaRPr lang="en-US" dirty="0">
              <a:latin typeface="Arial Narrow" panose="020B0606020202030204" pitchFamily="34" charset="0"/>
            </a:endParaRPr>
          </a:p>
          <a:p>
            <a:r>
              <a:rPr lang="en-US" dirty="0" smtClean="0">
                <a:latin typeface="Arial Narrow" panose="020B0606020202030204" pitchFamily="34" charset="0"/>
              </a:rPr>
              <a:t>WHO recommended preventive measures :</a:t>
            </a:r>
            <a:r>
              <a:rPr lang="en-US" baseline="30000" dirty="0" smtClean="0">
                <a:latin typeface="Arial Narrow" panose="020B0606020202030204" pitchFamily="34" charset="0"/>
              </a:rPr>
              <a:t>1</a:t>
            </a:r>
            <a:endParaRPr lang="en-US" dirty="0" smtClean="0">
              <a:latin typeface="Arial Narrow" panose="020B0606020202030204" pitchFamily="34" charset="0"/>
            </a:endParaRP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Insecticide treated nets (ITN) &amp;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Intermittent preventive therapy in Pregnant women (</a:t>
            </a:r>
            <a:r>
              <a:rPr lang="en-US" dirty="0" err="1" smtClean="0">
                <a:latin typeface="Arial Narrow" panose="020B0606020202030204" pitchFamily="34" charset="0"/>
              </a:rPr>
              <a:t>IPT</a:t>
            </a:r>
            <a:r>
              <a:rPr lang="en-US" sz="2600" dirty="0" err="1">
                <a:latin typeface="Arial Narrow" panose="020B0606020202030204" pitchFamily="34" charset="0"/>
              </a:rPr>
              <a:t>p</a:t>
            </a:r>
            <a:r>
              <a:rPr lang="en-US" dirty="0" smtClean="0">
                <a:latin typeface="Arial Narrow" panose="020B0606020202030204" pitchFamily="34" charset="0"/>
              </a:rPr>
              <a:t>)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Roll Back Malaria movement targets :</a:t>
            </a:r>
            <a:r>
              <a:rPr lang="en-US" baseline="30000" dirty="0">
                <a:latin typeface="Arial Narrow" panose="020B0606020202030204" pitchFamily="34" charset="0"/>
              </a:rPr>
              <a:t>3</a:t>
            </a:r>
            <a:endParaRPr lang="en-US" dirty="0" smtClean="0">
              <a:latin typeface="Arial Narrow" panose="020B0606020202030204" pitchFamily="34" charset="0"/>
            </a:endParaRP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Provide at least 60% of pregnant mothers with ITN and at least 2 courses of </a:t>
            </a:r>
            <a:r>
              <a:rPr lang="en-US" dirty="0" err="1" smtClean="0">
                <a:latin typeface="Arial Narrow" panose="020B0606020202030204" pitchFamily="34" charset="0"/>
              </a:rPr>
              <a:t>IPTp</a:t>
            </a:r>
            <a:r>
              <a:rPr lang="en-US" dirty="0" smtClean="0">
                <a:latin typeface="Arial Narrow" panose="020B0606020202030204" pitchFamily="34" charset="0"/>
              </a:rPr>
              <a:t> (IPTp1 &amp; IPTp2) by 2005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 scale up coverage to 80% by 2010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Kenya (2012) - IPTp1</a:t>
            </a:r>
            <a:r>
              <a:rPr lang="en-US" dirty="0">
                <a:latin typeface="Arial Narrow" panose="020B0606020202030204" pitchFamily="34" charset="0"/>
              </a:rPr>
              <a:t>: 46.1%; IPTp2: 22%; ITN use: </a:t>
            </a:r>
            <a:r>
              <a:rPr lang="en-US" dirty="0" smtClean="0">
                <a:latin typeface="Arial Narrow" panose="020B0606020202030204" pitchFamily="34" charset="0"/>
              </a:rPr>
              <a:t>41%</a:t>
            </a:r>
            <a:r>
              <a:rPr lang="en-US" baseline="30000" dirty="0">
                <a:latin typeface="Arial Narrow" panose="020B0606020202030204" pitchFamily="34" charset="0"/>
              </a:rPr>
              <a:t>4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6019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1</a:t>
            </a:r>
            <a:r>
              <a:rPr lang="en-US" dirty="0" smtClean="0"/>
              <a:t> WHO, 2015</a:t>
            </a:r>
            <a:endParaRPr lang="en-US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60198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2</a:t>
            </a:r>
            <a:r>
              <a:rPr lang="en-US" dirty="0" smtClean="0"/>
              <a:t>Steketee et al, 2011</a:t>
            </a:r>
          </a:p>
          <a:p>
            <a:r>
              <a:rPr lang="en-US" baseline="30000" dirty="0" smtClean="0"/>
              <a:t> </a:t>
            </a:r>
            <a:r>
              <a:rPr lang="en-US" dirty="0" smtClean="0"/>
              <a:t> </a:t>
            </a:r>
            <a:endParaRPr lang="en-US" baseline="30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762500" y="6002908"/>
            <a:ext cx="2324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3</a:t>
            </a:r>
            <a:r>
              <a:rPr lang="en-US" dirty="0" smtClean="0"/>
              <a:t>Roll Back Malaria Partnership, 2008</a:t>
            </a:r>
          </a:p>
          <a:p>
            <a:pPr marL="342900" indent="-342900">
              <a:buAutoNum type="arabicPlain" startAt="3"/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010400" y="60198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 startAt="4"/>
            </a:pPr>
            <a:r>
              <a:rPr lang="en-US" dirty="0" err="1" smtClean="0"/>
              <a:t>Gikandi</a:t>
            </a:r>
            <a:r>
              <a:rPr lang="en-US" dirty="0" smtClean="0"/>
              <a:t> et al, 2012</a:t>
            </a:r>
          </a:p>
          <a:p>
            <a:pPr marL="342900" indent="-342900">
              <a:buAutoNum type="arabicPlain" startAt="4"/>
            </a:pP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386837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RATIONALE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Arial Narrow" panose="020B0606020202030204" pitchFamily="34" charset="0"/>
              </a:rPr>
              <a:t>Changamwe</a:t>
            </a:r>
            <a:r>
              <a:rPr lang="en-US" dirty="0" smtClean="0">
                <a:latin typeface="Arial Narrow" panose="020B0606020202030204" pitchFamily="34" charset="0"/>
              </a:rPr>
              <a:t> sub county – </a:t>
            </a:r>
            <a:r>
              <a:rPr lang="en-US" dirty="0" err="1" smtClean="0">
                <a:latin typeface="Arial Narrow" panose="020B0606020202030204" pitchFamily="34" charset="0"/>
              </a:rPr>
              <a:t>holoendemic</a:t>
            </a:r>
            <a:r>
              <a:rPr lang="en-US" dirty="0" smtClean="0">
                <a:latin typeface="Arial Narrow" panose="020B0606020202030204" pitchFamily="34" charset="0"/>
              </a:rPr>
              <a:t> area </a:t>
            </a:r>
          </a:p>
          <a:p>
            <a:endParaRPr lang="en-US" dirty="0">
              <a:latin typeface="Arial Narrow" panose="020B0606020202030204" pitchFamily="34" charset="0"/>
            </a:endParaRPr>
          </a:p>
          <a:p>
            <a:r>
              <a:rPr lang="en-US" dirty="0" smtClean="0">
                <a:latin typeface="Arial Narrow" panose="020B0606020202030204" pitchFamily="34" charset="0"/>
              </a:rPr>
              <a:t>Limited data on malaria preventive interventions in the area</a:t>
            </a:r>
          </a:p>
          <a:p>
            <a:endParaRPr lang="en-US" dirty="0">
              <a:latin typeface="Arial Narrow" panose="020B0606020202030204" pitchFamily="34" charset="0"/>
            </a:endParaRPr>
          </a:p>
          <a:p>
            <a:r>
              <a:rPr lang="en-US" dirty="0" smtClean="0">
                <a:latin typeface="Arial Narrow" panose="020B0606020202030204" pitchFamily="34" charset="0"/>
              </a:rPr>
              <a:t>Study done to assess if the Roll Back Malaria movement targets were met 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02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METHODOLOGY 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Study design:</a:t>
            </a:r>
            <a:r>
              <a:rPr lang="en-US" b="1" dirty="0" smtClean="0">
                <a:latin typeface="Arial Narrow" panose="020B0606020202030204" pitchFamily="34" charset="0"/>
              </a:rPr>
              <a:t> Descriptive </a:t>
            </a:r>
            <a:r>
              <a:rPr lang="en-US" dirty="0" smtClean="0">
                <a:latin typeface="Arial Narrow" panose="020B0606020202030204" pitchFamily="34" charset="0"/>
              </a:rPr>
              <a:t>study  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Study area: </a:t>
            </a:r>
            <a:r>
              <a:rPr lang="en-US" dirty="0" err="1">
                <a:latin typeface="Arial Narrow" panose="020B0606020202030204" pitchFamily="34" charset="0"/>
              </a:rPr>
              <a:t>C</a:t>
            </a:r>
            <a:r>
              <a:rPr lang="en-US" dirty="0" err="1" smtClean="0">
                <a:latin typeface="Arial Narrow" panose="020B0606020202030204" pitchFamily="34" charset="0"/>
              </a:rPr>
              <a:t>hangamwe</a:t>
            </a:r>
            <a:r>
              <a:rPr lang="en-US" dirty="0" smtClean="0">
                <a:latin typeface="Arial Narrow" panose="020B0606020202030204" pitchFamily="34" charset="0"/>
              </a:rPr>
              <a:t> sub county in </a:t>
            </a:r>
            <a:r>
              <a:rPr lang="en-US" dirty="0">
                <a:latin typeface="Arial Narrow" panose="020B0606020202030204" pitchFamily="34" charset="0"/>
              </a:rPr>
              <a:t>M</a:t>
            </a:r>
            <a:r>
              <a:rPr lang="en-US" dirty="0" smtClean="0">
                <a:latin typeface="Arial Narrow" panose="020B0606020202030204" pitchFamily="34" charset="0"/>
              </a:rPr>
              <a:t>ombasa </a:t>
            </a:r>
          </a:p>
          <a:p>
            <a:r>
              <a:rPr lang="en-US" dirty="0">
                <a:latin typeface="Arial Narrow" panose="020B0606020202030204" pitchFamily="34" charset="0"/>
              </a:rPr>
              <a:t>Study population: All mothers who attended ANC between </a:t>
            </a:r>
            <a:r>
              <a:rPr lang="en-US" b="1" dirty="0">
                <a:latin typeface="Arial Narrow" panose="020B0606020202030204" pitchFamily="34" charset="0"/>
              </a:rPr>
              <a:t>Jan 2010 to Dec 2014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Study duration: </a:t>
            </a:r>
            <a:r>
              <a:rPr lang="en-US" b="1" dirty="0" smtClean="0">
                <a:latin typeface="Arial Narrow" panose="020B0606020202030204" pitchFamily="34" charset="0"/>
              </a:rPr>
              <a:t>8 weeks </a:t>
            </a:r>
            <a:r>
              <a:rPr lang="en-US" dirty="0" smtClean="0">
                <a:latin typeface="Arial Narrow" panose="020B0606020202030204" pitchFamily="34" charset="0"/>
              </a:rPr>
              <a:t>(Oct 2015-Dec 2015)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Data source: </a:t>
            </a:r>
            <a:r>
              <a:rPr lang="en-US" b="1" dirty="0" smtClean="0">
                <a:latin typeface="Arial Narrow" panose="020B0606020202030204" pitchFamily="34" charset="0"/>
              </a:rPr>
              <a:t>DHIS II 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Data management: Microsoft Excel; Tables and charts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Exclusion criteria: Data from health </a:t>
            </a:r>
            <a:r>
              <a:rPr lang="en-US" dirty="0" err="1" smtClean="0">
                <a:latin typeface="Arial Narrow" panose="020B0606020202030204" pitchFamily="34" charset="0"/>
              </a:rPr>
              <a:t>centres</a:t>
            </a:r>
            <a:r>
              <a:rPr lang="en-US" dirty="0" smtClean="0">
                <a:latin typeface="Arial Narrow" panose="020B0606020202030204" pitchFamily="34" charset="0"/>
              </a:rPr>
              <a:t> that had not submitted at the time of the study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83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577" y="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RESULTS: ITN coverage I</a:t>
            </a:r>
            <a:endParaRPr lang="en-US" b="1" dirty="0">
              <a:latin typeface="Arial Narrow" panose="020B0606020202030204" pitchFamily="34" charset="0"/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5599" y="2057400"/>
            <a:ext cx="9686201" cy="4707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0015" y="1143000"/>
            <a:ext cx="76610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 Narrow" panose="020B0606020202030204" pitchFamily="34" charset="0"/>
              </a:rPr>
              <a:t>ITN coverage in percentage per month among pregnant women in </a:t>
            </a:r>
            <a:endParaRPr lang="en-US" sz="2400" dirty="0" smtClean="0">
              <a:latin typeface="Arial Narrow" panose="020B0606020202030204" pitchFamily="34" charset="0"/>
            </a:endParaRPr>
          </a:p>
          <a:p>
            <a:r>
              <a:rPr lang="en-US" sz="2400" dirty="0" err="1" smtClean="0">
                <a:latin typeface="Arial Narrow" panose="020B0606020202030204" pitchFamily="34" charset="0"/>
              </a:rPr>
              <a:t>Changamwe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sub </a:t>
            </a:r>
            <a:r>
              <a:rPr lang="en-US" sz="2400" dirty="0" smtClean="0">
                <a:latin typeface="Arial Narrow" panose="020B0606020202030204" pitchFamily="34" charset="0"/>
              </a:rPr>
              <a:t>county </a:t>
            </a:r>
            <a:r>
              <a:rPr lang="en-US" sz="2400" dirty="0">
                <a:latin typeface="Arial Narrow" panose="020B0606020202030204" pitchFamily="34" charset="0"/>
              </a:rPr>
              <a:t>from Jan 2010 – Dec 2014</a:t>
            </a:r>
          </a:p>
        </p:txBody>
      </p:sp>
    </p:spTree>
    <p:extLst>
      <p:ext uri="{BB962C8B-B14F-4D97-AF65-F5344CB8AC3E}">
        <p14:creationId xmlns:p14="http://schemas.microsoft.com/office/powerpoint/2010/main" val="364842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RESULTS: ITN coverage II</a:t>
            </a:r>
            <a:endParaRPr lang="en-US" b="1" dirty="0">
              <a:latin typeface="Arial Narrow" panose="020B0606020202030204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8296527" cy="4853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005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RESULTS: IPTp1 coverage</a:t>
            </a:r>
            <a:endParaRPr lang="en-US" b="1" dirty="0">
              <a:latin typeface="Arial Narrow" panose="020B0606020202030204" pitchFamily="34" charset="0"/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295400"/>
            <a:ext cx="8923962" cy="4896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5360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 Narrow" panose="020B0606020202030204" pitchFamily="34" charset="0"/>
              </a:rPr>
              <a:t>RESULTS: IPTp2 coverage</a:t>
            </a:r>
            <a:endParaRPr lang="en-US" b="1" dirty="0">
              <a:latin typeface="Arial Narrow" panose="020B0606020202030204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0" y="1371600"/>
            <a:ext cx="7522766" cy="472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46289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197</TotalTime>
  <Words>597</Words>
  <Application>Microsoft Office PowerPoint</Application>
  <PresentationFormat>On-screen Show (4:3)</PresentationFormat>
  <Paragraphs>77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Narrow</vt:lpstr>
      <vt:lpstr>Bookman Old Style</vt:lpstr>
      <vt:lpstr>Calibri</vt:lpstr>
      <vt:lpstr>Gill Sans MT</vt:lpstr>
      <vt:lpstr>Wingdings</vt:lpstr>
      <vt:lpstr>Wingdings 3</vt:lpstr>
      <vt:lpstr>Origin</vt:lpstr>
      <vt:lpstr>ASSESSMENT OF PREVENTIVE MALARIA INTERVENTIONS AMONG PREGNANT WOMEN IN CHANGAMWE SUB COUNTY FROM 2010 - 2014 </vt:lpstr>
      <vt:lpstr>OUTLINE</vt:lpstr>
      <vt:lpstr>INTRODUCTION </vt:lpstr>
      <vt:lpstr>RATIONALE</vt:lpstr>
      <vt:lpstr>METHODOLOGY </vt:lpstr>
      <vt:lpstr>RESULTS: ITN coverage I</vt:lpstr>
      <vt:lpstr>RESULTS: ITN coverage II</vt:lpstr>
      <vt:lpstr>RESULTS: IPTp1 coverage</vt:lpstr>
      <vt:lpstr>RESULTS: IPTp2 coverage</vt:lpstr>
      <vt:lpstr>DISCUSSION</vt:lpstr>
      <vt:lpstr>DISCUSSION</vt:lpstr>
      <vt:lpstr>CONCLUSION</vt:lpstr>
      <vt:lpstr>RECOMMENDATIONS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OF PREVENTIVE MALARIA INTERVENTIONS AMONG PREGNANT WOMEN IN CHANGAMWE SUB COUNTY FROM 2010 - 2014</dc:title>
  <dc:creator>user</dc:creator>
  <cp:lastModifiedBy>Khadija-PC</cp:lastModifiedBy>
  <cp:revision>17</cp:revision>
  <dcterms:created xsi:type="dcterms:W3CDTF">2016-06-14T17:24:50Z</dcterms:created>
  <dcterms:modified xsi:type="dcterms:W3CDTF">2016-11-16T06:22:43Z</dcterms:modified>
</cp:coreProperties>
</file>