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drawings/drawing3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  <p:sldMasterId id="2147483672" r:id="rId2"/>
    <p:sldMasterId id="2147483685" r:id="rId3"/>
    <p:sldMasterId id="2147483700" r:id="rId4"/>
    <p:sldMasterId id="2147483715" r:id="rId5"/>
    <p:sldMasterId id="2147483727" r:id="rId6"/>
    <p:sldMasterId id="2147483754" r:id="rId7"/>
  </p:sldMasterIdLst>
  <p:notesMasterIdLst>
    <p:notesMasterId r:id="rId60"/>
  </p:notesMasterIdLst>
  <p:sldIdLst>
    <p:sldId id="256" r:id="rId8"/>
    <p:sldId id="309" r:id="rId9"/>
    <p:sldId id="257" r:id="rId10"/>
    <p:sldId id="282" r:id="rId11"/>
    <p:sldId id="308" r:id="rId12"/>
    <p:sldId id="284" r:id="rId13"/>
    <p:sldId id="327" r:id="rId14"/>
    <p:sldId id="285" r:id="rId15"/>
    <p:sldId id="310" r:id="rId16"/>
    <p:sldId id="311" r:id="rId17"/>
    <p:sldId id="312" r:id="rId18"/>
    <p:sldId id="313" r:id="rId19"/>
    <p:sldId id="314" r:id="rId20"/>
    <p:sldId id="299" r:id="rId21"/>
    <p:sldId id="300" r:id="rId22"/>
    <p:sldId id="307" r:id="rId23"/>
    <p:sldId id="315" r:id="rId24"/>
    <p:sldId id="316" r:id="rId25"/>
    <p:sldId id="317" r:id="rId26"/>
    <p:sldId id="318" r:id="rId27"/>
    <p:sldId id="319" r:id="rId28"/>
    <p:sldId id="303" r:id="rId29"/>
    <p:sldId id="304" r:id="rId30"/>
    <p:sldId id="305" r:id="rId31"/>
    <p:sldId id="30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8" r:id="rId43"/>
    <p:sldId id="268" r:id="rId44"/>
    <p:sldId id="269" r:id="rId45"/>
    <p:sldId id="270" r:id="rId46"/>
    <p:sldId id="271" r:id="rId47"/>
    <p:sldId id="272" r:id="rId48"/>
    <p:sldId id="273" r:id="rId49"/>
    <p:sldId id="320" r:id="rId50"/>
    <p:sldId id="328" r:id="rId51"/>
    <p:sldId id="321" r:id="rId52"/>
    <p:sldId id="329" r:id="rId53"/>
    <p:sldId id="322" r:id="rId54"/>
    <p:sldId id="323" r:id="rId55"/>
    <p:sldId id="324" r:id="rId56"/>
    <p:sldId id="325" r:id="rId57"/>
    <p:sldId id="326" r:id="rId58"/>
    <p:sldId id="280" r:id="rId5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821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14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63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5" Type="http://schemas.openxmlformats.org/officeDocument/2006/relationships/slideMaster" Target="slideMasters/slideMaster5.xml"/><Relationship Id="rId61" Type="http://schemas.openxmlformats.org/officeDocument/2006/relationships/presProps" Target="presProps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tableStyles" Target="tableStyles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cmrlabdata.KEMRI\Documents\WHONET%20PREP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cmrlabdata.KEMRI\Documents\WHONET%20PREP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C:\Users\sk9\Desktop\FAO_WHO_Data_Dec_2011\Dec_2011_Analysis_Graphs.xls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2990414241698043E-2"/>
          <c:y val="2.6990273274664196E-2"/>
          <c:w val="0.93669051694625116"/>
          <c:h val="0.90989840975760383"/>
        </c:manualLayout>
      </c:layout>
      <c:lineChart>
        <c:grouping val="standard"/>
        <c:varyColors val="0"/>
        <c:ser>
          <c:idx val="0"/>
          <c:order val="0"/>
          <c:tx>
            <c:strRef>
              <c:f>Sheet5!$D$4</c:f>
              <c:strCache>
                <c:ptCount val="1"/>
                <c:pt idx="0">
                  <c:v>S.Typhimurium</c:v>
                </c:pt>
              </c:strCache>
            </c:strRef>
          </c:tx>
          <c:marker>
            <c:symbol val="none"/>
          </c:marker>
          <c:cat>
            <c:strRef>
              <c:f>Sheet5!$E$3:$Q$3</c:f>
              <c:strCache>
                <c:ptCount val="13"/>
                <c:pt idx="0">
                  <c:v>AMP</c:v>
                </c:pt>
                <c:pt idx="1">
                  <c:v>AMC</c:v>
                </c:pt>
                <c:pt idx="2">
                  <c:v>CAZ</c:v>
                </c:pt>
                <c:pt idx="3">
                  <c:v>CRO</c:v>
                </c:pt>
                <c:pt idx="4">
                  <c:v>CTX</c:v>
                </c:pt>
                <c:pt idx="5">
                  <c:v>CPD</c:v>
                </c:pt>
                <c:pt idx="6">
                  <c:v>GEN</c:v>
                </c:pt>
                <c:pt idx="7">
                  <c:v>KAN</c:v>
                </c:pt>
                <c:pt idx="8">
                  <c:v>NAL</c:v>
                </c:pt>
                <c:pt idx="9">
                  <c:v>CIP</c:v>
                </c:pt>
                <c:pt idx="10">
                  <c:v>SXT</c:v>
                </c:pt>
                <c:pt idx="11">
                  <c:v>CHL</c:v>
                </c:pt>
                <c:pt idx="12">
                  <c:v>TCY</c:v>
                </c:pt>
              </c:strCache>
            </c:strRef>
          </c:cat>
          <c:val>
            <c:numRef>
              <c:f>Sheet5!$E$4:$Q$4</c:f>
              <c:numCache>
                <c:formatCode>General</c:formatCode>
                <c:ptCount val="13"/>
                <c:pt idx="0">
                  <c:v>60.3</c:v>
                </c:pt>
                <c:pt idx="1">
                  <c:v>14.5</c:v>
                </c:pt>
                <c:pt idx="2">
                  <c:v>6.9</c:v>
                </c:pt>
                <c:pt idx="3">
                  <c:v>9.1999999999999993</c:v>
                </c:pt>
                <c:pt idx="4">
                  <c:v>9.9</c:v>
                </c:pt>
                <c:pt idx="5">
                  <c:v>7.6</c:v>
                </c:pt>
                <c:pt idx="6">
                  <c:v>18.3</c:v>
                </c:pt>
                <c:pt idx="7">
                  <c:v>26.7</c:v>
                </c:pt>
                <c:pt idx="8">
                  <c:v>3.8</c:v>
                </c:pt>
                <c:pt idx="9">
                  <c:v>0.8</c:v>
                </c:pt>
                <c:pt idx="10">
                  <c:v>50.4</c:v>
                </c:pt>
                <c:pt idx="11">
                  <c:v>26</c:v>
                </c:pt>
                <c:pt idx="12">
                  <c:v>18.3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Sheet5!$D$5</c:f>
              <c:strCache>
                <c:ptCount val="1"/>
                <c:pt idx="0">
                  <c:v>S.Typhi</c:v>
                </c:pt>
              </c:strCache>
            </c:strRef>
          </c:tx>
          <c:marker>
            <c:symbol val="none"/>
          </c:marker>
          <c:cat>
            <c:strRef>
              <c:f>Sheet5!$E$3:$Q$3</c:f>
              <c:strCache>
                <c:ptCount val="13"/>
                <c:pt idx="0">
                  <c:v>AMP</c:v>
                </c:pt>
                <c:pt idx="1">
                  <c:v>AMC</c:v>
                </c:pt>
                <c:pt idx="2">
                  <c:v>CAZ</c:v>
                </c:pt>
                <c:pt idx="3">
                  <c:v>CRO</c:v>
                </c:pt>
                <c:pt idx="4">
                  <c:v>CTX</c:v>
                </c:pt>
                <c:pt idx="5">
                  <c:v>CPD</c:v>
                </c:pt>
                <c:pt idx="6">
                  <c:v>GEN</c:v>
                </c:pt>
                <c:pt idx="7">
                  <c:v>KAN</c:v>
                </c:pt>
                <c:pt idx="8">
                  <c:v>NAL</c:v>
                </c:pt>
                <c:pt idx="9">
                  <c:v>CIP</c:v>
                </c:pt>
                <c:pt idx="10">
                  <c:v>SXT</c:v>
                </c:pt>
                <c:pt idx="11">
                  <c:v>CHL</c:v>
                </c:pt>
                <c:pt idx="12">
                  <c:v>TCY</c:v>
                </c:pt>
              </c:strCache>
            </c:strRef>
          </c:cat>
          <c:val>
            <c:numRef>
              <c:f>Sheet5!$E$5:$Q$5</c:f>
              <c:numCache>
                <c:formatCode>General</c:formatCode>
                <c:ptCount val="13"/>
                <c:pt idx="0">
                  <c:v>66</c:v>
                </c:pt>
                <c:pt idx="1">
                  <c:v>6</c:v>
                </c:pt>
                <c:pt idx="2">
                  <c:v>1.5</c:v>
                </c:pt>
                <c:pt idx="3">
                  <c:v>0.5</c:v>
                </c:pt>
                <c:pt idx="4">
                  <c:v>3</c:v>
                </c:pt>
                <c:pt idx="5">
                  <c:v>0</c:v>
                </c:pt>
                <c:pt idx="6">
                  <c:v>1</c:v>
                </c:pt>
                <c:pt idx="7">
                  <c:v>4</c:v>
                </c:pt>
                <c:pt idx="8">
                  <c:v>14.5</c:v>
                </c:pt>
                <c:pt idx="9">
                  <c:v>0.5</c:v>
                </c:pt>
                <c:pt idx="10">
                  <c:v>64</c:v>
                </c:pt>
                <c:pt idx="11">
                  <c:v>58</c:v>
                </c:pt>
                <c:pt idx="12">
                  <c:v>49.5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Sheet5!$D$6</c:f>
              <c:strCache>
                <c:ptCount val="1"/>
                <c:pt idx="0">
                  <c:v>S.Enteritidis</c:v>
                </c:pt>
              </c:strCache>
            </c:strRef>
          </c:tx>
          <c:marker>
            <c:symbol val="none"/>
          </c:marker>
          <c:cat>
            <c:strRef>
              <c:f>Sheet5!$E$3:$Q$3</c:f>
              <c:strCache>
                <c:ptCount val="13"/>
                <c:pt idx="0">
                  <c:v>AMP</c:v>
                </c:pt>
                <c:pt idx="1">
                  <c:v>AMC</c:v>
                </c:pt>
                <c:pt idx="2">
                  <c:v>CAZ</c:v>
                </c:pt>
                <c:pt idx="3">
                  <c:v>CRO</c:v>
                </c:pt>
                <c:pt idx="4">
                  <c:v>CTX</c:v>
                </c:pt>
                <c:pt idx="5">
                  <c:v>CPD</c:v>
                </c:pt>
                <c:pt idx="6">
                  <c:v>GEN</c:v>
                </c:pt>
                <c:pt idx="7">
                  <c:v>KAN</c:v>
                </c:pt>
                <c:pt idx="8">
                  <c:v>NAL</c:v>
                </c:pt>
                <c:pt idx="9">
                  <c:v>CIP</c:v>
                </c:pt>
                <c:pt idx="10">
                  <c:v>SXT</c:v>
                </c:pt>
                <c:pt idx="11">
                  <c:v>CHL</c:v>
                </c:pt>
                <c:pt idx="12">
                  <c:v>TCY</c:v>
                </c:pt>
              </c:strCache>
            </c:strRef>
          </c:cat>
          <c:val>
            <c:numRef>
              <c:f>Sheet5!$E$6:$Q$6</c:f>
              <c:numCache>
                <c:formatCode>General</c:formatCode>
                <c:ptCount val="13"/>
                <c:pt idx="0">
                  <c:v>27.8</c:v>
                </c:pt>
                <c:pt idx="1">
                  <c:v>2.6</c:v>
                </c:pt>
                <c:pt idx="2">
                  <c:v>1.7</c:v>
                </c:pt>
                <c:pt idx="3">
                  <c:v>1.7</c:v>
                </c:pt>
                <c:pt idx="4">
                  <c:v>1.7</c:v>
                </c:pt>
                <c:pt idx="5">
                  <c:v>2.6</c:v>
                </c:pt>
                <c:pt idx="6">
                  <c:v>1.7</c:v>
                </c:pt>
                <c:pt idx="7">
                  <c:v>3.5</c:v>
                </c:pt>
                <c:pt idx="8">
                  <c:v>1.7</c:v>
                </c:pt>
                <c:pt idx="9">
                  <c:v>0</c:v>
                </c:pt>
                <c:pt idx="10">
                  <c:v>29.6</c:v>
                </c:pt>
                <c:pt idx="11">
                  <c:v>23.5</c:v>
                </c:pt>
                <c:pt idx="12">
                  <c:v>18.3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Sheet5!$D$7</c:f>
              <c:strCache>
                <c:ptCount val="1"/>
                <c:pt idx="0">
                  <c:v>Other sal spp</c:v>
                </c:pt>
              </c:strCache>
            </c:strRef>
          </c:tx>
          <c:marker>
            <c:symbol val="none"/>
          </c:marker>
          <c:cat>
            <c:strRef>
              <c:f>Sheet5!$E$3:$Q$3</c:f>
              <c:strCache>
                <c:ptCount val="13"/>
                <c:pt idx="0">
                  <c:v>AMP</c:v>
                </c:pt>
                <c:pt idx="1">
                  <c:v>AMC</c:v>
                </c:pt>
                <c:pt idx="2">
                  <c:v>CAZ</c:v>
                </c:pt>
                <c:pt idx="3">
                  <c:v>CRO</c:v>
                </c:pt>
                <c:pt idx="4">
                  <c:v>CTX</c:v>
                </c:pt>
                <c:pt idx="5">
                  <c:v>CPD</c:v>
                </c:pt>
                <c:pt idx="6">
                  <c:v>GEN</c:v>
                </c:pt>
                <c:pt idx="7">
                  <c:v>KAN</c:v>
                </c:pt>
                <c:pt idx="8">
                  <c:v>NAL</c:v>
                </c:pt>
                <c:pt idx="9">
                  <c:v>CIP</c:v>
                </c:pt>
                <c:pt idx="10">
                  <c:v>SXT</c:v>
                </c:pt>
                <c:pt idx="11">
                  <c:v>CHL</c:v>
                </c:pt>
                <c:pt idx="12">
                  <c:v>TCY</c:v>
                </c:pt>
              </c:strCache>
            </c:strRef>
          </c:cat>
          <c:val>
            <c:numRef>
              <c:f>Sheet5!$E$7:$Q$7</c:f>
              <c:numCache>
                <c:formatCode>General</c:formatCode>
                <c:ptCount val="13"/>
                <c:pt idx="0">
                  <c:v>37.299999999999997</c:v>
                </c:pt>
                <c:pt idx="1">
                  <c:v>40.700000000000003</c:v>
                </c:pt>
                <c:pt idx="2">
                  <c:v>5.0999999999999996</c:v>
                </c:pt>
                <c:pt idx="3">
                  <c:v>1.7</c:v>
                </c:pt>
                <c:pt idx="4">
                  <c:v>3.4</c:v>
                </c:pt>
                <c:pt idx="5">
                  <c:v>3.4</c:v>
                </c:pt>
                <c:pt idx="6">
                  <c:v>1.7</c:v>
                </c:pt>
                <c:pt idx="7">
                  <c:v>1.7</c:v>
                </c:pt>
                <c:pt idx="8">
                  <c:v>5.0999999999999996</c:v>
                </c:pt>
                <c:pt idx="9">
                  <c:v>0</c:v>
                </c:pt>
                <c:pt idx="10">
                  <c:v>28.8</c:v>
                </c:pt>
                <c:pt idx="11">
                  <c:v>3.4</c:v>
                </c:pt>
                <c:pt idx="12">
                  <c:v>20.3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1215976640"/>
        <c:axId val="-1215980992"/>
      </c:lineChart>
      <c:catAx>
        <c:axId val="-12159766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/>
          </a:p>
        </c:txPr>
        <c:crossAx val="-1215980992"/>
        <c:crosses val="autoZero"/>
        <c:auto val="1"/>
        <c:lblAlgn val="ctr"/>
        <c:lblOffset val="100"/>
        <c:noMultiLvlLbl val="0"/>
      </c:catAx>
      <c:valAx>
        <c:axId val="-12159809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en-US"/>
          </a:p>
        </c:txPr>
        <c:crossAx val="-12159766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9838910761154854"/>
          <c:y val="4.0387051618547692E-2"/>
          <c:w val="0.57263790939176085"/>
          <c:h val="0.11635016211208891"/>
        </c:manualLayout>
      </c:layout>
      <c:overlay val="0"/>
      <c:txPr>
        <a:bodyPr/>
        <a:lstStyle/>
        <a:p>
          <a:pPr>
            <a:defRPr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600"/>
      </a:pPr>
      <a:endParaRPr lang="en-US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2990414241698043E-2"/>
          <c:y val="2.6990273274664196E-2"/>
          <c:w val="0.93669051694625116"/>
          <c:h val="0.90989840975760383"/>
        </c:manualLayout>
      </c:layout>
      <c:lineChart>
        <c:grouping val="standard"/>
        <c:varyColors val="0"/>
        <c:ser>
          <c:idx val="0"/>
          <c:order val="0"/>
          <c:tx>
            <c:strRef>
              <c:f>Sheet5!$D$4</c:f>
              <c:strCache>
                <c:ptCount val="1"/>
                <c:pt idx="0">
                  <c:v>S.Typhimurium</c:v>
                </c:pt>
              </c:strCache>
            </c:strRef>
          </c:tx>
          <c:marker>
            <c:symbol val="none"/>
          </c:marker>
          <c:cat>
            <c:strRef>
              <c:f>Sheet5!$E$3:$Q$3</c:f>
              <c:strCache>
                <c:ptCount val="13"/>
                <c:pt idx="0">
                  <c:v>AMP</c:v>
                </c:pt>
                <c:pt idx="1">
                  <c:v>AMC</c:v>
                </c:pt>
                <c:pt idx="2">
                  <c:v>CAZ</c:v>
                </c:pt>
                <c:pt idx="3">
                  <c:v>CRO</c:v>
                </c:pt>
                <c:pt idx="4">
                  <c:v>CTX</c:v>
                </c:pt>
                <c:pt idx="5">
                  <c:v>CPD</c:v>
                </c:pt>
                <c:pt idx="6">
                  <c:v>GEN</c:v>
                </c:pt>
                <c:pt idx="7">
                  <c:v>KAN</c:v>
                </c:pt>
                <c:pt idx="8">
                  <c:v>NAL</c:v>
                </c:pt>
                <c:pt idx="9">
                  <c:v>CIP</c:v>
                </c:pt>
                <c:pt idx="10">
                  <c:v>SXT</c:v>
                </c:pt>
                <c:pt idx="11">
                  <c:v>CHL</c:v>
                </c:pt>
                <c:pt idx="12">
                  <c:v>TCY</c:v>
                </c:pt>
              </c:strCache>
            </c:strRef>
          </c:cat>
          <c:val>
            <c:numRef>
              <c:f>Sheet5!$E$4:$Q$4</c:f>
              <c:numCache>
                <c:formatCode>General</c:formatCode>
                <c:ptCount val="13"/>
                <c:pt idx="0">
                  <c:v>60.3</c:v>
                </c:pt>
                <c:pt idx="1">
                  <c:v>14.5</c:v>
                </c:pt>
                <c:pt idx="2">
                  <c:v>6.9</c:v>
                </c:pt>
                <c:pt idx="3">
                  <c:v>9.1999999999999993</c:v>
                </c:pt>
                <c:pt idx="4">
                  <c:v>9.9</c:v>
                </c:pt>
                <c:pt idx="5">
                  <c:v>7.6</c:v>
                </c:pt>
                <c:pt idx="6">
                  <c:v>18.3</c:v>
                </c:pt>
                <c:pt idx="7">
                  <c:v>26.7</c:v>
                </c:pt>
                <c:pt idx="8">
                  <c:v>3.8</c:v>
                </c:pt>
                <c:pt idx="9">
                  <c:v>0.8</c:v>
                </c:pt>
                <c:pt idx="10">
                  <c:v>50.4</c:v>
                </c:pt>
                <c:pt idx="11">
                  <c:v>26</c:v>
                </c:pt>
                <c:pt idx="12">
                  <c:v>18.3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Sheet5!$D$5</c:f>
              <c:strCache>
                <c:ptCount val="1"/>
                <c:pt idx="0">
                  <c:v>S.Typhi</c:v>
                </c:pt>
              </c:strCache>
            </c:strRef>
          </c:tx>
          <c:marker>
            <c:symbol val="none"/>
          </c:marker>
          <c:cat>
            <c:strRef>
              <c:f>Sheet5!$E$3:$Q$3</c:f>
              <c:strCache>
                <c:ptCount val="13"/>
                <c:pt idx="0">
                  <c:v>AMP</c:v>
                </c:pt>
                <c:pt idx="1">
                  <c:v>AMC</c:v>
                </c:pt>
                <c:pt idx="2">
                  <c:v>CAZ</c:v>
                </c:pt>
                <c:pt idx="3">
                  <c:v>CRO</c:v>
                </c:pt>
                <c:pt idx="4">
                  <c:v>CTX</c:v>
                </c:pt>
                <c:pt idx="5">
                  <c:v>CPD</c:v>
                </c:pt>
                <c:pt idx="6">
                  <c:v>GEN</c:v>
                </c:pt>
                <c:pt idx="7">
                  <c:v>KAN</c:v>
                </c:pt>
                <c:pt idx="8">
                  <c:v>NAL</c:v>
                </c:pt>
                <c:pt idx="9">
                  <c:v>CIP</c:v>
                </c:pt>
                <c:pt idx="10">
                  <c:v>SXT</c:v>
                </c:pt>
                <c:pt idx="11">
                  <c:v>CHL</c:v>
                </c:pt>
                <c:pt idx="12">
                  <c:v>TCY</c:v>
                </c:pt>
              </c:strCache>
            </c:strRef>
          </c:cat>
          <c:val>
            <c:numRef>
              <c:f>Sheet5!$E$5:$Q$5</c:f>
              <c:numCache>
                <c:formatCode>General</c:formatCode>
                <c:ptCount val="13"/>
                <c:pt idx="0">
                  <c:v>66</c:v>
                </c:pt>
                <c:pt idx="1">
                  <c:v>6</c:v>
                </c:pt>
                <c:pt idx="2">
                  <c:v>1.5</c:v>
                </c:pt>
                <c:pt idx="3">
                  <c:v>0.5</c:v>
                </c:pt>
                <c:pt idx="4">
                  <c:v>3</c:v>
                </c:pt>
                <c:pt idx="5">
                  <c:v>0</c:v>
                </c:pt>
                <c:pt idx="6">
                  <c:v>1</c:v>
                </c:pt>
                <c:pt idx="7">
                  <c:v>4</c:v>
                </c:pt>
                <c:pt idx="8">
                  <c:v>14.5</c:v>
                </c:pt>
                <c:pt idx="9">
                  <c:v>0.5</c:v>
                </c:pt>
                <c:pt idx="10">
                  <c:v>64</c:v>
                </c:pt>
                <c:pt idx="11">
                  <c:v>58</c:v>
                </c:pt>
                <c:pt idx="12">
                  <c:v>49.5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Sheet5!$D$6</c:f>
              <c:strCache>
                <c:ptCount val="1"/>
                <c:pt idx="0">
                  <c:v>S.Enteritidis</c:v>
                </c:pt>
              </c:strCache>
            </c:strRef>
          </c:tx>
          <c:marker>
            <c:symbol val="none"/>
          </c:marker>
          <c:cat>
            <c:strRef>
              <c:f>Sheet5!$E$3:$Q$3</c:f>
              <c:strCache>
                <c:ptCount val="13"/>
                <c:pt idx="0">
                  <c:v>AMP</c:v>
                </c:pt>
                <c:pt idx="1">
                  <c:v>AMC</c:v>
                </c:pt>
                <c:pt idx="2">
                  <c:v>CAZ</c:v>
                </c:pt>
                <c:pt idx="3">
                  <c:v>CRO</c:v>
                </c:pt>
                <c:pt idx="4">
                  <c:v>CTX</c:v>
                </c:pt>
                <c:pt idx="5">
                  <c:v>CPD</c:v>
                </c:pt>
                <c:pt idx="6">
                  <c:v>GEN</c:v>
                </c:pt>
                <c:pt idx="7">
                  <c:v>KAN</c:v>
                </c:pt>
                <c:pt idx="8">
                  <c:v>NAL</c:v>
                </c:pt>
                <c:pt idx="9">
                  <c:v>CIP</c:v>
                </c:pt>
                <c:pt idx="10">
                  <c:v>SXT</c:v>
                </c:pt>
                <c:pt idx="11">
                  <c:v>CHL</c:v>
                </c:pt>
                <c:pt idx="12">
                  <c:v>TCY</c:v>
                </c:pt>
              </c:strCache>
            </c:strRef>
          </c:cat>
          <c:val>
            <c:numRef>
              <c:f>Sheet5!$E$6:$Q$6</c:f>
              <c:numCache>
                <c:formatCode>General</c:formatCode>
                <c:ptCount val="13"/>
                <c:pt idx="0">
                  <c:v>27.8</c:v>
                </c:pt>
                <c:pt idx="1">
                  <c:v>2.6</c:v>
                </c:pt>
                <c:pt idx="2">
                  <c:v>1.7</c:v>
                </c:pt>
                <c:pt idx="3">
                  <c:v>1.7</c:v>
                </c:pt>
                <c:pt idx="4">
                  <c:v>1.7</c:v>
                </c:pt>
                <c:pt idx="5">
                  <c:v>2.6</c:v>
                </c:pt>
                <c:pt idx="6">
                  <c:v>1.7</c:v>
                </c:pt>
                <c:pt idx="7">
                  <c:v>3.5</c:v>
                </c:pt>
                <c:pt idx="8">
                  <c:v>1.7</c:v>
                </c:pt>
                <c:pt idx="9">
                  <c:v>0</c:v>
                </c:pt>
                <c:pt idx="10">
                  <c:v>29.6</c:v>
                </c:pt>
                <c:pt idx="11">
                  <c:v>23.5</c:v>
                </c:pt>
                <c:pt idx="12">
                  <c:v>18.3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Sheet5!$D$7</c:f>
              <c:strCache>
                <c:ptCount val="1"/>
                <c:pt idx="0">
                  <c:v>Other sal spp</c:v>
                </c:pt>
              </c:strCache>
            </c:strRef>
          </c:tx>
          <c:marker>
            <c:symbol val="none"/>
          </c:marker>
          <c:cat>
            <c:strRef>
              <c:f>Sheet5!$E$3:$Q$3</c:f>
              <c:strCache>
                <c:ptCount val="13"/>
                <c:pt idx="0">
                  <c:v>AMP</c:v>
                </c:pt>
                <c:pt idx="1">
                  <c:v>AMC</c:v>
                </c:pt>
                <c:pt idx="2">
                  <c:v>CAZ</c:v>
                </c:pt>
                <c:pt idx="3">
                  <c:v>CRO</c:v>
                </c:pt>
                <c:pt idx="4">
                  <c:v>CTX</c:v>
                </c:pt>
                <c:pt idx="5">
                  <c:v>CPD</c:v>
                </c:pt>
                <c:pt idx="6">
                  <c:v>GEN</c:v>
                </c:pt>
                <c:pt idx="7">
                  <c:v>KAN</c:v>
                </c:pt>
                <c:pt idx="8">
                  <c:v>NAL</c:v>
                </c:pt>
                <c:pt idx="9">
                  <c:v>CIP</c:v>
                </c:pt>
                <c:pt idx="10">
                  <c:v>SXT</c:v>
                </c:pt>
                <c:pt idx="11">
                  <c:v>CHL</c:v>
                </c:pt>
                <c:pt idx="12">
                  <c:v>TCY</c:v>
                </c:pt>
              </c:strCache>
            </c:strRef>
          </c:cat>
          <c:val>
            <c:numRef>
              <c:f>Sheet5!$E$7:$Q$7</c:f>
              <c:numCache>
                <c:formatCode>General</c:formatCode>
                <c:ptCount val="13"/>
                <c:pt idx="0">
                  <c:v>37.299999999999997</c:v>
                </c:pt>
                <c:pt idx="1">
                  <c:v>40.700000000000003</c:v>
                </c:pt>
                <c:pt idx="2">
                  <c:v>5.0999999999999996</c:v>
                </c:pt>
                <c:pt idx="3">
                  <c:v>1.7</c:v>
                </c:pt>
                <c:pt idx="4">
                  <c:v>3.4</c:v>
                </c:pt>
                <c:pt idx="5">
                  <c:v>3.4</c:v>
                </c:pt>
                <c:pt idx="6">
                  <c:v>1.7</c:v>
                </c:pt>
                <c:pt idx="7">
                  <c:v>1.7</c:v>
                </c:pt>
                <c:pt idx="8">
                  <c:v>5.0999999999999996</c:v>
                </c:pt>
                <c:pt idx="9">
                  <c:v>0</c:v>
                </c:pt>
                <c:pt idx="10">
                  <c:v>28.8</c:v>
                </c:pt>
                <c:pt idx="11">
                  <c:v>3.4</c:v>
                </c:pt>
                <c:pt idx="12">
                  <c:v>20.3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1215986976"/>
        <c:axId val="-1215973920"/>
      </c:lineChart>
      <c:catAx>
        <c:axId val="-12159869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 Rounded MT Bold" pitchFamily="34" charset="0"/>
              </a:defRPr>
            </a:pPr>
            <a:endParaRPr lang="en-US"/>
          </a:p>
        </c:txPr>
        <c:crossAx val="-1215973920"/>
        <c:crosses val="autoZero"/>
        <c:auto val="1"/>
        <c:lblAlgn val="ctr"/>
        <c:lblOffset val="100"/>
        <c:noMultiLvlLbl val="0"/>
      </c:catAx>
      <c:valAx>
        <c:axId val="-12159739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12159869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9838910761154854"/>
          <c:y val="4.0387051618547692E-2"/>
          <c:w val="0.57263790939176085"/>
          <c:h val="0.11635016211208891"/>
        </c:manualLayout>
      </c:layout>
      <c:overlay val="0"/>
      <c:txPr>
        <a:bodyPr/>
        <a:lstStyle/>
        <a:p>
          <a:pPr>
            <a:defRPr>
              <a:latin typeface="Arial Rounded MT Bold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600"/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847904216093389"/>
          <c:y val="2.1665846651959305E-2"/>
          <c:w val="0.63829177602799647"/>
          <c:h val="0.544803149606299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[Dec_2011_Analysis_Graphs.xls]Sheet1!$FM$6</c:f>
              <c:strCache>
                <c:ptCount val="1"/>
                <c:pt idx="0">
                  <c:v>Sensitive (s)</c:v>
                </c:pt>
              </c:strCache>
            </c:strRef>
          </c:tx>
          <c:invertIfNegative val="0"/>
          <c:cat>
            <c:strRef>
              <c:f>[Dec_2011_Analysis_Graphs.xls]Sheet1!$FL$7:$FL$17</c:f>
              <c:strCache>
                <c:ptCount val="11"/>
                <c:pt idx="0">
                  <c:v>Ampicillin</c:v>
                </c:pt>
                <c:pt idx="1">
                  <c:v>Co-Trimoxazole</c:v>
                </c:pt>
                <c:pt idx="2">
                  <c:v>Kanamycin</c:v>
                </c:pt>
                <c:pt idx="3">
                  <c:v>Co-Amoxiclav</c:v>
                </c:pt>
                <c:pt idx="4">
                  <c:v>Tetracycline</c:v>
                </c:pt>
                <c:pt idx="5">
                  <c:v>Ciprofloxacin</c:v>
                </c:pt>
                <c:pt idx="6">
                  <c:v>Nalidixic acid</c:v>
                </c:pt>
                <c:pt idx="7">
                  <c:v>Chloramphenicol</c:v>
                </c:pt>
                <c:pt idx="8">
                  <c:v>Gentamycin</c:v>
                </c:pt>
                <c:pt idx="9">
                  <c:v>Ceftazidime</c:v>
                </c:pt>
                <c:pt idx="10">
                  <c:v>Streptomycin</c:v>
                </c:pt>
              </c:strCache>
            </c:strRef>
          </c:cat>
          <c:val>
            <c:numRef>
              <c:f>[Dec_2011_Analysis_Graphs.xls]Sheet1!$FM$7:$FM$17</c:f>
              <c:numCache>
                <c:formatCode>General</c:formatCode>
                <c:ptCount val="11"/>
                <c:pt idx="0">
                  <c:v>79</c:v>
                </c:pt>
                <c:pt idx="1">
                  <c:v>52</c:v>
                </c:pt>
                <c:pt idx="2">
                  <c:v>96</c:v>
                </c:pt>
                <c:pt idx="3">
                  <c:v>92</c:v>
                </c:pt>
                <c:pt idx="4">
                  <c:v>34</c:v>
                </c:pt>
                <c:pt idx="5">
                  <c:v>94</c:v>
                </c:pt>
                <c:pt idx="6">
                  <c:v>76</c:v>
                </c:pt>
                <c:pt idx="7">
                  <c:v>89</c:v>
                </c:pt>
                <c:pt idx="8">
                  <c:v>97</c:v>
                </c:pt>
                <c:pt idx="9">
                  <c:v>98</c:v>
                </c:pt>
                <c:pt idx="10">
                  <c:v>65</c:v>
                </c:pt>
              </c:numCache>
            </c:numRef>
          </c:val>
        </c:ser>
        <c:ser>
          <c:idx val="1"/>
          <c:order val="1"/>
          <c:tx>
            <c:strRef>
              <c:f>[Dec_2011_Analysis_Graphs.xls]Sheet1!$FN$6</c:f>
              <c:strCache>
                <c:ptCount val="1"/>
                <c:pt idx="0">
                  <c:v>Intermediate (I)</c:v>
                </c:pt>
              </c:strCache>
            </c:strRef>
          </c:tx>
          <c:invertIfNegative val="0"/>
          <c:cat>
            <c:strRef>
              <c:f>[Dec_2011_Analysis_Graphs.xls]Sheet1!$FL$7:$FL$17</c:f>
              <c:strCache>
                <c:ptCount val="11"/>
                <c:pt idx="0">
                  <c:v>Ampicillin</c:v>
                </c:pt>
                <c:pt idx="1">
                  <c:v>Co-Trimoxazole</c:v>
                </c:pt>
                <c:pt idx="2">
                  <c:v>Kanamycin</c:v>
                </c:pt>
                <c:pt idx="3">
                  <c:v>Co-Amoxiclav</c:v>
                </c:pt>
                <c:pt idx="4">
                  <c:v>Tetracycline</c:v>
                </c:pt>
                <c:pt idx="5">
                  <c:v>Ciprofloxacin</c:v>
                </c:pt>
                <c:pt idx="6">
                  <c:v>Nalidixic acid</c:v>
                </c:pt>
                <c:pt idx="7">
                  <c:v>Chloramphenicol</c:v>
                </c:pt>
                <c:pt idx="8">
                  <c:v>Gentamycin</c:v>
                </c:pt>
                <c:pt idx="9">
                  <c:v>Ceftazidime</c:v>
                </c:pt>
                <c:pt idx="10">
                  <c:v>Streptomycin</c:v>
                </c:pt>
              </c:strCache>
            </c:strRef>
          </c:cat>
          <c:val>
            <c:numRef>
              <c:f>[Dec_2011_Analysis_Graphs.xls]Sheet1!$FN$7:$FN$17</c:f>
              <c:numCache>
                <c:formatCode>General</c:formatCode>
                <c:ptCount val="11"/>
                <c:pt idx="0">
                  <c:v>4</c:v>
                </c:pt>
                <c:pt idx="1">
                  <c:v>4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3</c:v>
                </c:pt>
                <c:pt idx="8">
                  <c:v>1</c:v>
                </c:pt>
                <c:pt idx="9">
                  <c:v>0</c:v>
                </c:pt>
                <c:pt idx="10">
                  <c:v>11</c:v>
                </c:pt>
              </c:numCache>
            </c:numRef>
          </c:val>
        </c:ser>
        <c:ser>
          <c:idx val="2"/>
          <c:order val="2"/>
          <c:tx>
            <c:strRef>
              <c:f>[Dec_2011_Analysis_Graphs.xls]Sheet1!$FO$6</c:f>
              <c:strCache>
                <c:ptCount val="1"/>
                <c:pt idx="0">
                  <c:v>Resistant (R)</c:v>
                </c:pt>
              </c:strCache>
            </c:strRef>
          </c:tx>
          <c:invertIfNegative val="0"/>
          <c:cat>
            <c:strRef>
              <c:f>[Dec_2011_Analysis_Graphs.xls]Sheet1!$FL$7:$FL$17</c:f>
              <c:strCache>
                <c:ptCount val="11"/>
                <c:pt idx="0">
                  <c:v>Ampicillin</c:v>
                </c:pt>
                <c:pt idx="1">
                  <c:v>Co-Trimoxazole</c:v>
                </c:pt>
                <c:pt idx="2">
                  <c:v>Kanamycin</c:v>
                </c:pt>
                <c:pt idx="3">
                  <c:v>Co-Amoxiclav</c:v>
                </c:pt>
                <c:pt idx="4">
                  <c:v>Tetracycline</c:v>
                </c:pt>
                <c:pt idx="5">
                  <c:v>Ciprofloxacin</c:v>
                </c:pt>
                <c:pt idx="6">
                  <c:v>Nalidixic acid</c:v>
                </c:pt>
                <c:pt idx="7">
                  <c:v>Chloramphenicol</c:v>
                </c:pt>
                <c:pt idx="8">
                  <c:v>Gentamycin</c:v>
                </c:pt>
                <c:pt idx="9">
                  <c:v>Ceftazidime</c:v>
                </c:pt>
                <c:pt idx="10">
                  <c:v>Streptomycin</c:v>
                </c:pt>
              </c:strCache>
            </c:strRef>
          </c:cat>
          <c:val>
            <c:numRef>
              <c:f>[Dec_2011_Analysis_Graphs.xls]Sheet1!$FO$7:$FO$17</c:f>
              <c:numCache>
                <c:formatCode>General</c:formatCode>
                <c:ptCount val="11"/>
                <c:pt idx="0">
                  <c:v>18</c:v>
                </c:pt>
                <c:pt idx="1">
                  <c:v>44</c:v>
                </c:pt>
                <c:pt idx="2">
                  <c:v>4</c:v>
                </c:pt>
                <c:pt idx="3">
                  <c:v>7</c:v>
                </c:pt>
                <c:pt idx="4">
                  <c:v>66</c:v>
                </c:pt>
                <c:pt idx="5">
                  <c:v>5</c:v>
                </c:pt>
                <c:pt idx="6">
                  <c:v>24</c:v>
                </c:pt>
                <c:pt idx="7">
                  <c:v>8</c:v>
                </c:pt>
                <c:pt idx="8">
                  <c:v>2</c:v>
                </c:pt>
                <c:pt idx="9">
                  <c:v>2</c:v>
                </c:pt>
                <c:pt idx="10">
                  <c:v>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972534016"/>
        <c:axId val="-972543808"/>
      </c:barChart>
      <c:catAx>
        <c:axId val="-9725340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 sz="1100" b="1" i="0" baseline="0">
                <a:latin typeface="Arial Narrow" pitchFamily="34" charset="0"/>
              </a:defRPr>
            </a:pPr>
            <a:endParaRPr lang="en-US"/>
          </a:p>
        </c:txPr>
        <c:crossAx val="-972543808"/>
        <c:crosses val="autoZero"/>
        <c:auto val="1"/>
        <c:lblAlgn val="ctr"/>
        <c:lblOffset val="100"/>
        <c:noMultiLvlLbl val="0"/>
      </c:catAx>
      <c:valAx>
        <c:axId val="-972543808"/>
        <c:scaling>
          <c:orientation val="minMax"/>
          <c:max val="1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 i="0" baseline="0">
                <a:latin typeface="Arial Narrow" pitchFamily="34" charset="0"/>
              </a:defRPr>
            </a:pPr>
            <a:endParaRPr lang="en-US"/>
          </a:p>
        </c:txPr>
        <c:crossAx val="-97253401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7232633420822405"/>
          <c:y val="0.36262102653834938"/>
          <c:w val="0.22767366579177595"/>
          <c:h val="0.25623906386701656"/>
        </c:manualLayout>
      </c:layout>
      <c:overlay val="0"/>
      <c:txPr>
        <a:bodyPr/>
        <a:lstStyle/>
        <a:p>
          <a:pPr>
            <a:defRPr sz="1100" b="1" i="0" baseline="0">
              <a:latin typeface="Arial Narrow" pitchFamily="34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0.25217</cdr:x>
      <cdr:y>0.95294</cdr:y>
    </cdr:from>
    <cdr:to>
      <cdr:x>0.6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09800" y="6477000"/>
          <a:ext cx="30480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0.25217</cdr:x>
      <cdr:y>0.95294</cdr:y>
    </cdr:from>
    <cdr:to>
      <cdr:x>0.6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09800" y="6477000"/>
          <a:ext cx="30480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0.21698</cdr:x>
      <cdr:y>0.75714</cdr:y>
    </cdr:from>
    <cdr:to>
      <cdr:x>0.70864</cdr:x>
      <cdr:y>0.85784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656184" y="3816424"/>
          <a:ext cx="3752766" cy="5075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latin typeface="Arial Narrow" pitchFamily="34" charset="0"/>
            </a:rPr>
            <a:t>A</a:t>
          </a:r>
          <a:r>
            <a:rPr lang="en-US" sz="1400" b="1" dirty="0" smtClean="0">
              <a:latin typeface="Arial Narrow" pitchFamily="34" charset="0"/>
            </a:rPr>
            <a:t>ntibiotic</a:t>
          </a:r>
          <a:endParaRPr lang="en-US" sz="1400" b="1" dirty="0">
            <a:latin typeface="Arial Narrow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F623EF-E9A5-406D-862D-AB3A6462BFE4}" type="datetimeFigureOut">
              <a:rPr lang="en-US" smtClean="0"/>
              <a:t>16-Nov-16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098AA6-EFA5-4518-B71D-987C4AD0F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756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098AA6-EFA5-4518-B71D-987C4AD0F91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4910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>
              <a:cs typeface="Arial" panose="020B0604020202020204" pitchFamily="34" charset="0"/>
            </a:endParaRPr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ED2F0C13-21DF-44F0-ADD9-1A6A30E7722D}" type="slidenum">
              <a:rPr lang="en-US" altLang="en-US" sz="1200" smtClean="0">
                <a:solidFill>
                  <a:srgbClr val="000000"/>
                </a:solidFill>
                <a:cs typeface="Arial" panose="020B0604020202020204" pitchFamily="34" charset="0"/>
              </a:rPr>
              <a:pPr eaLnBrk="1" hangingPunct="1"/>
              <a:t>18</a:t>
            </a:fld>
            <a:endParaRPr lang="en-US" altLang="en-US" sz="1200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60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>
              <a:cs typeface="Arial" panose="020B0604020202020204" pitchFamily="34" charset="0"/>
            </a:endParaRPr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B3D823C5-6C03-41C3-A469-9BCE9852FF42}" type="slidenum">
              <a:rPr lang="en-US" altLang="en-US" sz="1200" smtClean="0">
                <a:solidFill>
                  <a:srgbClr val="000000"/>
                </a:solidFill>
                <a:cs typeface="Arial" panose="020B0604020202020204" pitchFamily="34" charset="0"/>
              </a:rPr>
              <a:pPr eaLnBrk="1" hangingPunct="1"/>
              <a:t>21</a:t>
            </a:fld>
            <a:endParaRPr lang="en-US" altLang="en-US" sz="1200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478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95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>
                <a:ea typeface="Batang" pitchFamily="18" charset="-127"/>
                <a:cs typeface="Arial" panose="020B0604020202020204" pitchFamily="34" charset="0"/>
              </a:rPr>
              <a:t>(a) Radial phylogram based on 1,485 SNPs originally detected among 19 whole genome sequences of </a:t>
            </a:r>
            <a:r>
              <a:rPr lang="en-US" altLang="en-US" i="1" smtClean="0">
                <a:ea typeface="Batang" pitchFamily="18" charset="-127"/>
                <a:cs typeface="Arial" panose="020B0604020202020204" pitchFamily="34" charset="0"/>
              </a:rPr>
              <a:t>S</a:t>
            </a:r>
            <a:r>
              <a:rPr lang="en-US" altLang="en-US" smtClean="0">
                <a:ea typeface="Batang" pitchFamily="18" charset="-127"/>
                <a:cs typeface="Arial" panose="020B0604020202020204" pitchFamily="34" charset="0"/>
              </a:rPr>
              <a:t>. Typhi (11). Black nodes: sequenced control isolates. Coloured nodes: 94 Kenyan isolates (colours randomly assigned to nodes), scaled to reflect the number of isolates found, precise number is given in brackets. (b) Distribution of haplotypes of Kenyan </a:t>
            </a:r>
            <a:r>
              <a:rPr lang="en-US" altLang="en-US" i="1" smtClean="0">
                <a:ea typeface="Batang" pitchFamily="18" charset="-127"/>
                <a:cs typeface="Arial" panose="020B0604020202020204" pitchFamily="34" charset="0"/>
              </a:rPr>
              <a:t>S</a:t>
            </a:r>
            <a:r>
              <a:rPr lang="en-US" altLang="en-US" smtClean="0">
                <a:ea typeface="Batang" pitchFamily="18" charset="-127"/>
                <a:cs typeface="Arial" panose="020B0604020202020204" pitchFamily="34" charset="0"/>
              </a:rPr>
              <a:t>. Typhi by year of isolation. Colours indicate </a:t>
            </a:r>
            <a:r>
              <a:rPr lang="en-US" altLang="en-US" i="1" smtClean="0">
                <a:ea typeface="Batang" pitchFamily="18" charset="-127"/>
                <a:cs typeface="Arial" panose="020B0604020202020204" pitchFamily="34" charset="0"/>
              </a:rPr>
              <a:t>S</a:t>
            </a:r>
            <a:r>
              <a:rPr lang="en-US" altLang="en-US" smtClean="0">
                <a:ea typeface="Batang" pitchFamily="18" charset="-127"/>
                <a:cs typeface="Arial" panose="020B0604020202020204" pitchFamily="34" charset="0"/>
              </a:rPr>
              <a:t>. Typhi haplotype as defined in (a).</a:t>
            </a:r>
            <a:endParaRPr lang="en-GB" altLang="en-US" smtClean="0">
              <a:ea typeface="Batang" pitchFamily="18" charset="-127"/>
              <a:cs typeface="Arial" panose="020B0604020202020204" pitchFamily="34" charset="0"/>
            </a:endParaRPr>
          </a:p>
        </p:txBody>
      </p:sp>
      <p:sp>
        <p:nvSpPr>
          <p:cNvPr id="149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2B3DB03-F436-415B-9D73-C9239FBF92AF}" type="slidenum">
              <a:rPr lang="en-US" altLang="en-US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24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5846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6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66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C9FD807-8261-4272-8B66-37E49FFF0D21}" type="slidenum">
              <a:rPr lang="en-US" altLang="en-US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67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mtClean="0"/>
              <a:t>Cover page of the Situation analysis conducted and disseminated in 2011</a:t>
            </a:r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D2C9C2F-5F94-43E6-8C22-F8D421CC936D}" type="slidenum">
              <a:rPr lang="en-US" altLang="en-US" sz="1200" smtClean="0"/>
              <a:pPr/>
              <a:t>45</a:t>
            </a:fld>
            <a:endParaRPr lang="en-US" altLang="en-US" sz="1200" smtClean="0"/>
          </a:p>
        </p:txBody>
      </p:sp>
    </p:spTree>
    <p:extLst>
      <p:ext uri="{BB962C8B-B14F-4D97-AF65-F5344CB8AC3E}">
        <p14:creationId xmlns:p14="http://schemas.microsoft.com/office/powerpoint/2010/main" val="1425541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3EF31-57D0-4EC5-AA4C-B9D63A170E95}" type="datetime1">
              <a:rPr lang="en-US" smtClean="0"/>
              <a:t>16-Nov-16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95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78F4D-0D11-486D-A2FA-939C1CFE3C7C}" type="datetime1">
              <a:rPr lang="en-US" smtClean="0"/>
              <a:t>16-Nov-16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12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CCA6A-91CD-48E1-A591-B979E3FFBA92}" type="datetime1">
              <a:rPr lang="en-US" smtClean="0"/>
              <a:t>16-Nov-16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077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55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2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0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4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0A93C-94E9-4FA3-A328-64A20B0913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16-Nov-16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01E9B-7F87-4C01-B0D2-4BC5DECE8D36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1292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35AC0-4C33-4535-B916-DBF3A0840C0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16-Nov-16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449284-FA62-49CF-8EDD-A307159CE897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1765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2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32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84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5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3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2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0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792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4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C8018-50B9-4179-B775-74CC96FDF8B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16-Nov-16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F8386-A6EA-41AC-8A82-C1DA7BCA5927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3648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E945C-DB1D-41AE-A64B-7C14B10AF64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16-Nov-16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C76DFC-F5A5-4794-9784-58CC658307B1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4696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3" y="1535117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48" indent="0">
              <a:buNone/>
              <a:defRPr sz="2000" b="1"/>
            </a:lvl2pPr>
            <a:lvl3pPr marL="913696" indent="0">
              <a:buNone/>
              <a:defRPr sz="1800" b="1"/>
            </a:lvl3pPr>
            <a:lvl4pPr marL="1370541" indent="0">
              <a:buNone/>
              <a:defRPr sz="1600" b="1"/>
            </a:lvl4pPr>
            <a:lvl5pPr marL="1827386" indent="0">
              <a:buNone/>
              <a:defRPr sz="1600" b="1"/>
            </a:lvl5pPr>
            <a:lvl6pPr marL="2284231" indent="0">
              <a:buNone/>
              <a:defRPr sz="1600" b="1"/>
            </a:lvl6pPr>
            <a:lvl7pPr marL="2741081" indent="0">
              <a:buNone/>
              <a:defRPr sz="1600" b="1"/>
            </a:lvl7pPr>
            <a:lvl8pPr marL="3197925" indent="0">
              <a:buNone/>
              <a:defRPr sz="1600" b="1"/>
            </a:lvl8pPr>
            <a:lvl9pPr marL="365477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3" y="2174879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94" y="1535117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48" indent="0">
              <a:buNone/>
              <a:defRPr sz="2000" b="1"/>
            </a:lvl2pPr>
            <a:lvl3pPr marL="913696" indent="0">
              <a:buNone/>
              <a:defRPr sz="1800" b="1"/>
            </a:lvl3pPr>
            <a:lvl4pPr marL="1370541" indent="0">
              <a:buNone/>
              <a:defRPr sz="1600" b="1"/>
            </a:lvl4pPr>
            <a:lvl5pPr marL="1827386" indent="0">
              <a:buNone/>
              <a:defRPr sz="1600" b="1"/>
            </a:lvl5pPr>
            <a:lvl6pPr marL="2284231" indent="0">
              <a:buNone/>
              <a:defRPr sz="1600" b="1"/>
            </a:lvl6pPr>
            <a:lvl7pPr marL="2741081" indent="0">
              <a:buNone/>
              <a:defRPr sz="1600" b="1"/>
            </a:lvl7pPr>
            <a:lvl8pPr marL="3197925" indent="0">
              <a:buNone/>
              <a:defRPr sz="1600" b="1"/>
            </a:lvl8pPr>
            <a:lvl9pPr marL="365477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94" y="2174879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6406E-2ACB-44E7-A555-BD3CEC7A897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16-Nov-16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67D78-B53D-4A70-A368-5372B70EA1A3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9755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F89B9-75C0-4857-9DC6-92344B26949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16-Nov-16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2A732-8213-4EB3-A06C-06062DA32230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3374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770FD-7BFC-4663-ADC7-82C1528A7BC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16-Nov-16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31DB0C-927C-4D7F-A1E0-9A8DF868D888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2072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7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7" y="143511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848" indent="0">
              <a:buNone/>
              <a:defRPr sz="1200"/>
            </a:lvl2pPr>
            <a:lvl3pPr marL="913696" indent="0">
              <a:buNone/>
              <a:defRPr sz="1000"/>
            </a:lvl3pPr>
            <a:lvl4pPr marL="1370541" indent="0">
              <a:buNone/>
              <a:defRPr sz="900"/>
            </a:lvl4pPr>
            <a:lvl5pPr marL="1827386" indent="0">
              <a:buNone/>
              <a:defRPr sz="900"/>
            </a:lvl5pPr>
            <a:lvl6pPr marL="2284231" indent="0">
              <a:buNone/>
              <a:defRPr sz="900"/>
            </a:lvl6pPr>
            <a:lvl7pPr marL="2741081" indent="0">
              <a:buNone/>
              <a:defRPr sz="900"/>
            </a:lvl7pPr>
            <a:lvl8pPr marL="3197925" indent="0">
              <a:buNone/>
              <a:defRPr sz="900"/>
            </a:lvl8pPr>
            <a:lvl9pPr marL="365477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1D6CF-FE10-4AC9-BC9E-70FCB795F7D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16-Nov-16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E4F38-89ED-48BA-8591-815D7F7BDC7C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208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8AD48-F79B-4CB7-9675-7E10D40C51B1}" type="datetime1">
              <a:rPr lang="en-US" smtClean="0"/>
              <a:t>16-Nov-16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9428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4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6848" indent="0">
              <a:buNone/>
              <a:defRPr sz="2800"/>
            </a:lvl2pPr>
            <a:lvl3pPr marL="913696" indent="0">
              <a:buNone/>
              <a:defRPr sz="2400"/>
            </a:lvl3pPr>
            <a:lvl4pPr marL="1370541" indent="0">
              <a:buNone/>
              <a:defRPr sz="2000"/>
            </a:lvl4pPr>
            <a:lvl5pPr marL="1827386" indent="0">
              <a:buNone/>
              <a:defRPr sz="2000"/>
            </a:lvl5pPr>
            <a:lvl6pPr marL="2284231" indent="0">
              <a:buNone/>
              <a:defRPr sz="2000"/>
            </a:lvl6pPr>
            <a:lvl7pPr marL="2741081" indent="0">
              <a:buNone/>
              <a:defRPr sz="2000"/>
            </a:lvl7pPr>
            <a:lvl8pPr marL="3197925" indent="0">
              <a:buNone/>
              <a:defRPr sz="2000"/>
            </a:lvl8pPr>
            <a:lvl9pPr marL="3654773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2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848" indent="0">
              <a:buNone/>
              <a:defRPr sz="1200"/>
            </a:lvl2pPr>
            <a:lvl3pPr marL="913696" indent="0">
              <a:buNone/>
              <a:defRPr sz="1000"/>
            </a:lvl3pPr>
            <a:lvl4pPr marL="1370541" indent="0">
              <a:buNone/>
              <a:defRPr sz="900"/>
            </a:lvl4pPr>
            <a:lvl5pPr marL="1827386" indent="0">
              <a:buNone/>
              <a:defRPr sz="900"/>
            </a:lvl5pPr>
            <a:lvl6pPr marL="2284231" indent="0">
              <a:buNone/>
              <a:defRPr sz="900"/>
            </a:lvl6pPr>
            <a:lvl7pPr marL="2741081" indent="0">
              <a:buNone/>
              <a:defRPr sz="900"/>
            </a:lvl7pPr>
            <a:lvl8pPr marL="3197925" indent="0">
              <a:buNone/>
              <a:defRPr sz="900"/>
            </a:lvl8pPr>
            <a:lvl9pPr marL="365477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41FBB-7FE8-4365-94AF-AD338721130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16-Nov-16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A21D4D-1507-4E01-8AC1-DA1ACB77781C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6455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5A985-0A87-41D8-A06B-4FA46C116C6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16-Nov-16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D3193-9845-43A5-B4CA-B5E77A37EC28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5455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CEA68-843B-41AD-A0FF-2041ECD0F01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16-Nov-16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16EDB-D769-4506-895B-F35D17976726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1591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14"/>
            <a:ext cx="10972800" cy="4525963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8ABAB2-4190-4AE8-88F0-8FC36D94AE5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16-Nov-16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411DB7-12CD-4865-BBC9-6048D786A07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6784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52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20963" indent="0" algn="ctr">
              <a:buNone/>
              <a:defRPr/>
            </a:lvl2pPr>
            <a:lvl3pPr marL="841926" indent="0" algn="ctr">
              <a:buNone/>
              <a:defRPr/>
            </a:lvl3pPr>
            <a:lvl4pPr marL="1262888" indent="0" algn="ctr">
              <a:buNone/>
              <a:defRPr/>
            </a:lvl4pPr>
            <a:lvl5pPr marL="1683851" indent="0" algn="ctr">
              <a:buNone/>
              <a:defRPr/>
            </a:lvl5pPr>
            <a:lvl6pPr marL="2104814" indent="0" algn="ctr">
              <a:buNone/>
              <a:defRPr/>
            </a:lvl6pPr>
            <a:lvl7pPr marL="2525777" indent="0" algn="ctr">
              <a:buNone/>
              <a:defRPr/>
            </a:lvl7pPr>
            <a:lvl8pPr marL="2946740" indent="0" algn="ctr">
              <a:buNone/>
              <a:defRPr/>
            </a:lvl8pPr>
            <a:lvl9pPr marL="336770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E37310D3-9676-4F40-A4F9-2DA8C5AE3584}" type="datetime1">
              <a:rPr lang="en-US" smtClean="0"/>
              <a:t>16-Nov-16</a:t>
            </a:fld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CDF37009-FB3B-48DB-ACEF-49AE6AD87649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29226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AA89819C-057E-47C3-A5C9-BC267D78D2B0}" type="datetime1">
              <a:rPr lang="en-US" smtClean="0"/>
              <a:t>16-Nov-16</a:t>
            </a:fld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807923DC-E02B-4FAB-83A1-52B391473FC2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332120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24"/>
            <a:ext cx="10363200" cy="1362075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22"/>
            <a:ext cx="10363200" cy="1500187"/>
          </a:xfrm>
        </p:spPr>
        <p:txBody>
          <a:bodyPr anchor="b"/>
          <a:lstStyle>
            <a:lvl1pPr marL="0" indent="0">
              <a:buNone/>
              <a:defRPr sz="1800"/>
            </a:lvl1pPr>
            <a:lvl2pPr marL="420963" indent="0">
              <a:buNone/>
              <a:defRPr sz="1700"/>
            </a:lvl2pPr>
            <a:lvl3pPr marL="841926" indent="0">
              <a:buNone/>
              <a:defRPr sz="1500"/>
            </a:lvl3pPr>
            <a:lvl4pPr marL="1262888" indent="0">
              <a:buNone/>
              <a:defRPr sz="1300"/>
            </a:lvl4pPr>
            <a:lvl5pPr marL="1683851" indent="0">
              <a:buNone/>
              <a:defRPr sz="1300"/>
            </a:lvl5pPr>
            <a:lvl6pPr marL="2104814" indent="0">
              <a:buNone/>
              <a:defRPr sz="1300"/>
            </a:lvl6pPr>
            <a:lvl7pPr marL="2525777" indent="0">
              <a:buNone/>
              <a:defRPr sz="1300"/>
            </a:lvl7pPr>
            <a:lvl8pPr marL="2946740" indent="0">
              <a:buNone/>
              <a:defRPr sz="1300"/>
            </a:lvl8pPr>
            <a:lvl9pPr marL="3367703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7DC4F644-0909-4244-946F-DB8377B252E6}" type="datetime1">
              <a:rPr lang="en-US" smtClean="0"/>
              <a:t>16-Nov-16</a:t>
            </a:fld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0FBD47F3-F187-4CBB-83CE-B92EFDCE8595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622777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5F5E7ABB-00A5-4904-857E-97EC0A24EDD6}" type="datetime1">
              <a:rPr lang="en-US" smtClean="0"/>
              <a:t>16-Nov-16</a:t>
            </a:fld>
            <a:endParaRPr 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1A4D372B-75AE-4F07-AB03-21B94C3E847C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805395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3" y="1535117"/>
            <a:ext cx="5386917" cy="63976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20963" indent="0">
              <a:buNone/>
              <a:defRPr sz="1800" b="1"/>
            </a:lvl2pPr>
            <a:lvl3pPr marL="841926" indent="0">
              <a:buNone/>
              <a:defRPr sz="1700" b="1"/>
            </a:lvl3pPr>
            <a:lvl4pPr marL="1262888" indent="0">
              <a:buNone/>
              <a:defRPr sz="1500" b="1"/>
            </a:lvl4pPr>
            <a:lvl5pPr marL="1683851" indent="0">
              <a:buNone/>
              <a:defRPr sz="1500" b="1"/>
            </a:lvl5pPr>
            <a:lvl6pPr marL="2104814" indent="0">
              <a:buNone/>
              <a:defRPr sz="1500" b="1"/>
            </a:lvl6pPr>
            <a:lvl7pPr marL="2525777" indent="0">
              <a:buNone/>
              <a:defRPr sz="1500" b="1"/>
            </a:lvl7pPr>
            <a:lvl8pPr marL="2946740" indent="0">
              <a:buNone/>
              <a:defRPr sz="1500" b="1"/>
            </a:lvl8pPr>
            <a:lvl9pPr marL="3367703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3" y="2174879"/>
            <a:ext cx="5386917" cy="3951288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9" y="1535117"/>
            <a:ext cx="5389033" cy="63976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20963" indent="0">
              <a:buNone/>
              <a:defRPr sz="1800" b="1"/>
            </a:lvl2pPr>
            <a:lvl3pPr marL="841926" indent="0">
              <a:buNone/>
              <a:defRPr sz="1700" b="1"/>
            </a:lvl3pPr>
            <a:lvl4pPr marL="1262888" indent="0">
              <a:buNone/>
              <a:defRPr sz="1500" b="1"/>
            </a:lvl4pPr>
            <a:lvl5pPr marL="1683851" indent="0">
              <a:buNone/>
              <a:defRPr sz="1500" b="1"/>
            </a:lvl5pPr>
            <a:lvl6pPr marL="2104814" indent="0">
              <a:buNone/>
              <a:defRPr sz="1500" b="1"/>
            </a:lvl6pPr>
            <a:lvl7pPr marL="2525777" indent="0">
              <a:buNone/>
              <a:defRPr sz="1500" b="1"/>
            </a:lvl7pPr>
            <a:lvl8pPr marL="2946740" indent="0">
              <a:buNone/>
              <a:defRPr sz="1500" b="1"/>
            </a:lvl8pPr>
            <a:lvl9pPr marL="3367703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9" y="2174879"/>
            <a:ext cx="5389033" cy="3951288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9544E7F9-536B-4924-BF54-3FCAC1C0C1CA}" type="datetime1">
              <a:rPr lang="en-US" smtClean="0"/>
              <a:t>16-Nov-16</a:t>
            </a:fld>
            <a:endParaRPr lang="en-A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5DAAAF72-9662-4C5E-BE5C-B201B7B67879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713954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46385040-7B03-45A6-B7CF-61E7C210CC57}" type="datetime1">
              <a:rPr lang="en-US" smtClean="0"/>
              <a:t>16-Nov-16</a:t>
            </a:fld>
            <a:endParaRPr lang="en-A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DFB44BCB-9475-4AE9-808C-853CD5C1CFD5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54875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8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7A748-F732-4C65-8D3A-91823110A4BC}" type="datetime1">
              <a:rPr lang="en-US" smtClean="0"/>
              <a:t>16-Nov-16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3768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AEE6CECC-0604-4B42-92B2-426FE715C24B}" type="datetime1">
              <a:rPr lang="en-US" smtClean="0"/>
              <a:t>16-Nov-16</a:t>
            </a:fld>
            <a:endParaRPr lang="en-A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4903B653-78D2-406B-989A-22997747292D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624043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7" y="273050"/>
            <a:ext cx="4011084" cy="116205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7" y="1435111"/>
            <a:ext cx="4011084" cy="4691063"/>
          </a:xfrm>
        </p:spPr>
        <p:txBody>
          <a:bodyPr/>
          <a:lstStyle>
            <a:lvl1pPr marL="0" indent="0">
              <a:buNone/>
              <a:defRPr sz="1300"/>
            </a:lvl1pPr>
            <a:lvl2pPr marL="420963" indent="0">
              <a:buNone/>
              <a:defRPr sz="1100"/>
            </a:lvl2pPr>
            <a:lvl3pPr marL="841926" indent="0">
              <a:buNone/>
              <a:defRPr sz="900"/>
            </a:lvl3pPr>
            <a:lvl4pPr marL="1262888" indent="0">
              <a:buNone/>
              <a:defRPr sz="800"/>
            </a:lvl4pPr>
            <a:lvl5pPr marL="1683851" indent="0">
              <a:buNone/>
              <a:defRPr sz="800"/>
            </a:lvl5pPr>
            <a:lvl6pPr marL="2104814" indent="0">
              <a:buNone/>
              <a:defRPr sz="800"/>
            </a:lvl6pPr>
            <a:lvl7pPr marL="2525777" indent="0">
              <a:buNone/>
              <a:defRPr sz="800"/>
            </a:lvl7pPr>
            <a:lvl8pPr marL="2946740" indent="0">
              <a:buNone/>
              <a:defRPr sz="800"/>
            </a:lvl8pPr>
            <a:lvl9pPr marL="3367703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BF7F91AC-30A2-4AA8-8A32-F6B4FFA25963}" type="datetime1">
              <a:rPr lang="en-US" smtClean="0"/>
              <a:t>16-Nov-16</a:t>
            </a:fld>
            <a:endParaRPr 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8B192B98-5B2C-45EF-B4E9-963B9C1FF776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515191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4"/>
            <a:ext cx="7315200" cy="56673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900"/>
            </a:lvl1pPr>
            <a:lvl2pPr marL="420963" indent="0">
              <a:buNone/>
              <a:defRPr sz="2600"/>
            </a:lvl2pPr>
            <a:lvl3pPr marL="841926" indent="0">
              <a:buNone/>
              <a:defRPr sz="2200"/>
            </a:lvl3pPr>
            <a:lvl4pPr marL="1262888" indent="0">
              <a:buNone/>
              <a:defRPr sz="1800"/>
            </a:lvl4pPr>
            <a:lvl5pPr marL="1683851" indent="0">
              <a:buNone/>
              <a:defRPr sz="1800"/>
            </a:lvl5pPr>
            <a:lvl6pPr marL="2104814" indent="0">
              <a:buNone/>
              <a:defRPr sz="1800"/>
            </a:lvl6pPr>
            <a:lvl7pPr marL="2525777" indent="0">
              <a:buNone/>
              <a:defRPr sz="1800"/>
            </a:lvl7pPr>
            <a:lvl8pPr marL="2946740" indent="0">
              <a:buNone/>
              <a:defRPr sz="1800"/>
            </a:lvl8pPr>
            <a:lvl9pPr marL="3367703" indent="0">
              <a:buNone/>
              <a:defRPr sz="18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2"/>
            <a:ext cx="7315200" cy="804862"/>
          </a:xfrm>
        </p:spPr>
        <p:txBody>
          <a:bodyPr/>
          <a:lstStyle>
            <a:lvl1pPr marL="0" indent="0">
              <a:buNone/>
              <a:defRPr sz="1300"/>
            </a:lvl1pPr>
            <a:lvl2pPr marL="420963" indent="0">
              <a:buNone/>
              <a:defRPr sz="1100"/>
            </a:lvl2pPr>
            <a:lvl3pPr marL="841926" indent="0">
              <a:buNone/>
              <a:defRPr sz="900"/>
            </a:lvl3pPr>
            <a:lvl4pPr marL="1262888" indent="0">
              <a:buNone/>
              <a:defRPr sz="800"/>
            </a:lvl4pPr>
            <a:lvl5pPr marL="1683851" indent="0">
              <a:buNone/>
              <a:defRPr sz="800"/>
            </a:lvl5pPr>
            <a:lvl6pPr marL="2104814" indent="0">
              <a:buNone/>
              <a:defRPr sz="800"/>
            </a:lvl6pPr>
            <a:lvl7pPr marL="2525777" indent="0">
              <a:buNone/>
              <a:defRPr sz="800"/>
            </a:lvl7pPr>
            <a:lvl8pPr marL="2946740" indent="0">
              <a:buNone/>
              <a:defRPr sz="800"/>
            </a:lvl8pPr>
            <a:lvl9pPr marL="3367703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E9F2BB2C-1B65-422F-ADC1-0A6F345D8C9F}" type="datetime1">
              <a:rPr lang="en-US" smtClean="0"/>
              <a:t>16-Nov-16</a:t>
            </a:fld>
            <a:endParaRPr 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1BA7E883-B629-46DF-922A-1F0BEA54C0BA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699648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96D5FE1E-F4C8-4784-BF11-6DCBBAEE336F}" type="datetime1">
              <a:rPr lang="en-US" smtClean="0"/>
              <a:t>16-Nov-16</a:t>
            </a:fld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CC4B34C3-681E-4573-AE9B-98F5AAEFB102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184968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4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4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56B9D6F7-E73A-416E-A7AF-513BC6F03B61}" type="datetime1">
              <a:rPr lang="en-US" smtClean="0"/>
              <a:t>16-Nov-16</a:t>
            </a:fld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91CE14C7-8912-47E4-8359-53F6F098B640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1317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44"/>
            <a:ext cx="109728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E7DAC58B-A16F-4571-868E-34103A747710}" type="datetime1">
              <a:rPr lang="en-US" smtClean="0"/>
              <a:t>16-Nov-16</a:t>
            </a:fld>
            <a:endParaRPr lang="en-A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02ABC06C-12B7-40AE-87A8-2B11297EC6A5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74370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09600" y="1600206"/>
            <a:ext cx="109728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EFF9A426-E888-4D7F-967D-E23190CCEA56}" type="datetime1">
              <a:rPr lang="en-US" smtClean="0"/>
              <a:t>16-Nov-16</a:t>
            </a:fld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2BED90C5-1EDD-4D54-92FE-E9F544EF5254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308226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6"/>
            <a:ext cx="109728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4B01E8A4-973A-4397-9EAD-61BCC55C09D0}" type="datetime1">
              <a:rPr lang="en-US" smtClean="0"/>
              <a:t>16-Nov-16</a:t>
            </a:fld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E4ADA9C8-0178-44D7-9FCB-206F8EFFF7DA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736086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62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20668" indent="0" algn="ctr">
              <a:buNone/>
              <a:defRPr/>
            </a:lvl2pPr>
            <a:lvl3pPr marL="841336" indent="0" algn="ctr">
              <a:buNone/>
              <a:defRPr/>
            </a:lvl3pPr>
            <a:lvl4pPr marL="1262002" indent="0" algn="ctr">
              <a:buNone/>
              <a:defRPr/>
            </a:lvl4pPr>
            <a:lvl5pPr marL="1682669" indent="0" algn="ctr">
              <a:buNone/>
              <a:defRPr/>
            </a:lvl5pPr>
            <a:lvl6pPr marL="2103337" indent="0" algn="ctr">
              <a:buNone/>
              <a:defRPr/>
            </a:lvl6pPr>
            <a:lvl7pPr marL="2524002" indent="0" algn="ctr">
              <a:buNone/>
              <a:defRPr/>
            </a:lvl7pPr>
            <a:lvl8pPr marL="2944670" indent="0" algn="ctr">
              <a:buNone/>
              <a:defRPr/>
            </a:lvl8pPr>
            <a:lvl9pPr marL="3365337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39C4FDE7-A9D0-4CF7-AE34-18AC14EF5319}" type="datetime1">
              <a:rPr lang="en-US" smtClean="0"/>
              <a:t>16-Nov-16</a:t>
            </a:fld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9E21A9B4-A59D-4BE6-B038-435F1846B687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193294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82E01D11-81E0-4A86-9EE6-26D739E0607D}" type="datetime1">
              <a:rPr lang="en-US" smtClean="0"/>
              <a:t>16-Nov-16</a:t>
            </a:fld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A320EAA6-1C8F-424A-BDFB-2C9A86FA1587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69398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454EF-D281-4DE1-B247-4DABD7FB4705}" type="datetime1">
              <a:rPr lang="en-US" smtClean="0"/>
              <a:t>16-Nov-16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6641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24"/>
            <a:ext cx="10363200" cy="1362075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32"/>
            <a:ext cx="10363200" cy="1500187"/>
          </a:xfrm>
        </p:spPr>
        <p:txBody>
          <a:bodyPr anchor="b"/>
          <a:lstStyle>
            <a:lvl1pPr marL="0" indent="0">
              <a:buNone/>
              <a:defRPr sz="1800"/>
            </a:lvl1pPr>
            <a:lvl2pPr marL="420668" indent="0">
              <a:buNone/>
              <a:defRPr sz="1700"/>
            </a:lvl2pPr>
            <a:lvl3pPr marL="841336" indent="0">
              <a:buNone/>
              <a:defRPr sz="1500"/>
            </a:lvl3pPr>
            <a:lvl4pPr marL="1262002" indent="0">
              <a:buNone/>
              <a:defRPr sz="1300"/>
            </a:lvl4pPr>
            <a:lvl5pPr marL="1682669" indent="0">
              <a:buNone/>
              <a:defRPr sz="1300"/>
            </a:lvl5pPr>
            <a:lvl6pPr marL="2103337" indent="0">
              <a:buNone/>
              <a:defRPr sz="1300"/>
            </a:lvl6pPr>
            <a:lvl7pPr marL="2524002" indent="0">
              <a:buNone/>
              <a:defRPr sz="1300"/>
            </a:lvl7pPr>
            <a:lvl8pPr marL="2944670" indent="0">
              <a:buNone/>
              <a:defRPr sz="1300"/>
            </a:lvl8pPr>
            <a:lvl9pPr marL="3365337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648491FA-EA07-4D26-B2C4-8CDEC028A7AF}" type="datetime1">
              <a:rPr lang="en-US" smtClean="0"/>
              <a:t>16-Nov-16</a:t>
            </a:fld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87F6D00A-9967-4E49-B19F-CC887206142D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09361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14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14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4ED7A971-4CD8-487D-B092-EED04F69B56C}" type="datetime1">
              <a:rPr lang="en-US" smtClean="0"/>
              <a:t>16-Nov-16</a:t>
            </a:fld>
            <a:endParaRPr 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9F449849-C577-40FB-B2CB-2A9021A8AF6C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22703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3" y="1535117"/>
            <a:ext cx="5386917" cy="63976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20668" indent="0">
              <a:buNone/>
              <a:defRPr sz="1800" b="1"/>
            </a:lvl2pPr>
            <a:lvl3pPr marL="841336" indent="0">
              <a:buNone/>
              <a:defRPr sz="1700" b="1"/>
            </a:lvl3pPr>
            <a:lvl4pPr marL="1262002" indent="0">
              <a:buNone/>
              <a:defRPr sz="1500" b="1"/>
            </a:lvl4pPr>
            <a:lvl5pPr marL="1682669" indent="0">
              <a:buNone/>
              <a:defRPr sz="1500" b="1"/>
            </a:lvl5pPr>
            <a:lvl6pPr marL="2103337" indent="0">
              <a:buNone/>
              <a:defRPr sz="1500" b="1"/>
            </a:lvl6pPr>
            <a:lvl7pPr marL="2524002" indent="0">
              <a:buNone/>
              <a:defRPr sz="1500" b="1"/>
            </a:lvl7pPr>
            <a:lvl8pPr marL="2944670" indent="0">
              <a:buNone/>
              <a:defRPr sz="1500" b="1"/>
            </a:lvl8pPr>
            <a:lvl9pPr marL="3365337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3" y="2174879"/>
            <a:ext cx="5386917" cy="3951288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02" y="1535117"/>
            <a:ext cx="5389033" cy="63976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20668" indent="0">
              <a:buNone/>
              <a:defRPr sz="1800" b="1"/>
            </a:lvl2pPr>
            <a:lvl3pPr marL="841336" indent="0">
              <a:buNone/>
              <a:defRPr sz="1700" b="1"/>
            </a:lvl3pPr>
            <a:lvl4pPr marL="1262002" indent="0">
              <a:buNone/>
              <a:defRPr sz="1500" b="1"/>
            </a:lvl4pPr>
            <a:lvl5pPr marL="1682669" indent="0">
              <a:buNone/>
              <a:defRPr sz="1500" b="1"/>
            </a:lvl5pPr>
            <a:lvl6pPr marL="2103337" indent="0">
              <a:buNone/>
              <a:defRPr sz="1500" b="1"/>
            </a:lvl6pPr>
            <a:lvl7pPr marL="2524002" indent="0">
              <a:buNone/>
              <a:defRPr sz="1500" b="1"/>
            </a:lvl7pPr>
            <a:lvl8pPr marL="2944670" indent="0">
              <a:buNone/>
              <a:defRPr sz="1500" b="1"/>
            </a:lvl8pPr>
            <a:lvl9pPr marL="3365337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02" y="2174879"/>
            <a:ext cx="5389033" cy="3951288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650204AF-69F7-4705-8CBF-8100845B4038}" type="datetime1">
              <a:rPr lang="en-US" smtClean="0"/>
              <a:t>16-Nov-16</a:t>
            </a:fld>
            <a:endParaRPr lang="en-A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61EC5C61-6FC6-43F0-B12C-8A9566280769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17366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F97A2F4B-73D6-4DAF-951A-0C9B110B6FBB}" type="datetime1">
              <a:rPr lang="en-US" smtClean="0"/>
              <a:t>16-Nov-16</a:t>
            </a:fld>
            <a:endParaRPr lang="en-A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6195F7D9-6895-4BEE-85A2-D82EA7A149C8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72123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7F366771-02F1-47CD-BFBF-2651F8DDCB19}" type="datetime1">
              <a:rPr lang="en-US" smtClean="0"/>
              <a:t>16-Nov-16</a:t>
            </a:fld>
            <a:endParaRPr lang="en-A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0F49C965-C555-4770-83C6-7713FCBC94AB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131695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7" y="273050"/>
            <a:ext cx="4011084" cy="116205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3"/>
            <a:ext cx="6815667" cy="5853113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7" y="1435113"/>
            <a:ext cx="4011084" cy="4691063"/>
          </a:xfrm>
        </p:spPr>
        <p:txBody>
          <a:bodyPr/>
          <a:lstStyle>
            <a:lvl1pPr marL="0" indent="0">
              <a:buNone/>
              <a:defRPr sz="1300"/>
            </a:lvl1pPr>
            <a:lvl2pPr marL="420668" indent="0">
              <a:buNone/>
              <a:defRPr sz="1100"/>
            </a:lvl2pPr>
            <a:lvl3pPr marL="841336" indent="0">
              <a:buNone/>
              <a:defRPr sz="900"/>
            </a:lvl3pPr>
            <a:lvl4pPr marL="1262002" indent="0">
              <a:buNone/>
              <a:defRPr sz="800"/>
            </a:lvl4pPr>
            <a:lvl5pPr marL="1682669" indent="0">
              <a:buNone/>
              <a:defRPr sz="800"/>
            </a:lvl5pPr>
            <a:lvl6pPr marL="2103337" indent="0">
              <a:buNone/>
              <a:defRPr sz="800"/>
            </a:lvl6pPr>
            <a:lvl7pPr marL="2524002" indent="0">
              <a:buNone/>
              <a:defRPr sz="800"/>
            </a:lvl7pPr>
            <a:lvl8pPr marL="2944670" indent="0">
              <a:buNone/>
              <a:defRPr sz="800"/>
            </a:lvl8pPr>
            <a:lvl9pPr marL="3365337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3AEC9270-F972-429A-A4DA-9CF3ECB17BF4}" type="datetime1">
              <a:rPr lang="en-US" smtClean="0"/>
              <a:t>16-Nov-16</a:t>
            </a:fld>
            <a:endParaRPr 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E2CFE7B3-A889-44A8-B110-0E01EDAB19C4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256182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4"/>
            <a:ext cx="7315200" cy="56673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900"/>
            </a:lvl1pPr>
            <a:lvl2pPr marL="420668" indent="0">
              <a:buNone/>
              <a:defRPr sz="2600"/>
            </a:lvl2pPr>
            <a:lvl3pPr marL="841336" indent="0">
              <a:buNone/>
              <a:defRPr sz="2200"/>
            </a:lvl3pPr>
            <a:lvl4pPr marL="1262002" indent="0">
              <a:buNone/>
              <a:defRPr sz="1800"/>
            </a:lvl4pPr>
            <a:lvl5pPr marL="1682669" indent="0">
              <a:buNone/>
              <a:defRPr sz="1800"/>
            </a:lvl5pPr>
            <a:lvl6pPr marL="2103337" indent="0">
              <a:buNone/>
              <a:defRPr sz="1800"/>
            </a:lvl6pPr>
            <a:lvl7pPr marL="2524002" indent="0">
              <a:buNone/>
              <a:defRPr sz="1800"/>
            </a:lvl7pPr>
            <a:lvl8pPr marL="2944670" indent="0">
              <a:buNone/>
              <a:defRPr sz="1800"/>
            </a:lvl8pPr>
            <a:lvl9pPr marL="3365337" indent="0">
              <a:buNone/>
              <a:defRPr sz="18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2"/>
            <a:ext cx="7315200" cy="804862"/>
          </a:xfrm>
        </p:spPr>
        <p:txBody>
          <a:bodyPr/>
          <a:lstStyle>
            <a:lvl1pPr marL="0" indent="0">
              <a:buNone/>
              <a:defRPr sz="1300"/>
            </a:lvl1pPr>
            <a:lvl2pPr marL="420668" indent="0">
              <a:buNone/>
              <a:defRPr sz="1100"/>
            </a:lvl2pPr>
            <a:lvl3pPr marL="841336" indent="0">
              <a:buNone/>
              <a:defRPr sz="900"/>
            </a:lvl3pPr>
            <a:lvl4pPr marL="1262002" indent="0">
              <a:buNone/>
              <a:defRPr sz="800"/>
            </a:lvl4pPr>
            <a:lvl5pPr marL="1682669" indent="0">
              <a:buNone/>
              <a:defRPr sz="800"/>
            </a:lvl5pPr>
            <a:lvl6pPr marL="2103337" indent="0">
              <a:buNone/>
              <a:defRPr sz="800"/>
            </a:lvl6pPr>
            <a:lvl7pPr marL="2524002" indent="0">
              <a:buNone/>
              <a:defRPr sz="800"/>
            </a:lvl7pPr>
            <a:lvl8pPr marL="2944670" indent="0">
              <a:buNone/>
              <a:defRPr sz="800"/>
            </a:lvl8pPr>
            <a:lvl9pPr marL="3365337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8F901AE8-1B1D-4461-8434-412E69F14C1D}" type="datetime1">
              <a:rPr lang="en-US" smtClean="0"/>
              <a:t>16-Nov-16</a:t>
            </a:fld>
            <a:endParaRPr 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AC5E72B9-EF52-4821-850B-C46EA0A363CD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32680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F4A57E10-2C33-4A95-87AF-E692EFCC8180}" type="datetime1">
              <a:rPr lang="en-US" smtClean="0"/>
              <a:t>16-Nov-16</a:t>
            </a:fld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FB9A5A2F-CE22-4647-9B74-C20876DA4B3A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0671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54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54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FB063CC2-DEEB-4A4D-AD5D-74854E5DA012}" type="datetime1">
              <a:rPr lang="en-US" smtClean="0"/>
              <a:t>16-Nov-16</a:t>
            </a:fld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CECAC7A3-8F45-4CA1-A08F-3082FA89096C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0568136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54"/>
            <a:ext cx="109728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C732B325-B94A-4093-863B-49F359749A2F}" type="datetime1">
              <a:rPr lang="en-US" smtClean="0"/>
              <a:t>16-Nov-16</a:t>
            </a:fld>
            <a:endParaRPr lang="en-A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3A8B0DB1-EA59-4E79-B0F4-7154E0F47B1B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82615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99A88-6A04-4FFD-8DD2-591645CC46C8}" type="datetime1">
              <a:rPr lang="en-US" smtClean="0"/>
              <a:t>16-Nov-16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8387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09600" y="1600214"/>
            <a:ext cx="109728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16D0CB08-7A04-4F5D-AA14-2BB555E86382}" type="datetime1">
              <a:rPr lang="en-US" smtClean="0"/>
              <a:t>16-Nov-16</a:t>
            </a:fld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706E98EE-2D35-4BDE-977C-E01FB7C86006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1020523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14"/>
            <a:ext cx="109728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5889089B-E8C3-44CD-8273-2778176B6DC4}" type="datetime1">
              <a:rPr lang="en-US" smtClean="0"/>
              <a:t>16-Nov-16</a:t>
            </a:fld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3F38EFA1-C3F6-45E7-8F2B-33CAC9C89586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5765826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55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2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0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4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1E8C0168-AE72-4762-A43B-26B6981704E0}" type="datetime1">
              <a:rPr lang="en-US" smtClean="0"/>
              <a:t>16-Nov-16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IPNET CONFERENCE, Machakos. 16 Nov,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C6D8F2BB-B07A-4E6A-9747-54EC1047AF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31073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08B0DEFF-2D78-4E0A-9AAD-C9367509B057}" type="datetime1">
              <a:rPr lang="en-US" smtClean="0"/>
              <a:t>16-Nov-16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IPNET CONFERENCE, Machakos. 16 Nov,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E9DECB1D-EADA-4047-A71B-402787FE6A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43585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2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32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84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5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3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2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0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792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4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5291876E-6B1F-4AD7-9393-14C9E641DAB6}" type="datetime1">
              <a:rPr lang="en-US" smtClean="0"/>
              <a:t>16-Nov-16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IPNET CONFERENCE, Machakos. 16 Nov,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B8929BC0-1A3B-450B-9F0F-EB8229AC65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69632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000266B1-63D8-4CD0-AE46-E5102AA32E29}" type="datetime1">
              <a:rPr lang="en-US" smtClean="0"/>
              <a:t>16-Nov-16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IPNET CONFERENCE, Machakos. 16 Nov, 2016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7F13F6C0-CF74-47AF-A041-5901B9C5DA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73072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3" y="1535117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48" indent="0">
              <a:buNone/>
              <a:defRPr sz="2000" b="1"/>
            </a:lvl2pPr>
            <a:lvl3pPr marL="913696" indent="0">
              <a:buNone/>
              <a:defRPr sz="1800" b="1"/>
            </a:lvl3pPr>
            <a:lvl4pPr marL="1370541" indent="0">
              <a:buNone/>
              <a:defRPr sz="1600" b="1"/>
            </a:lvl4pPr>
            <a:lvl5pPr marL="1827386" indent="0">
              <a:buNone/>
              <a:defRPr sz="1600" b="1"/>
            </a:lvl5pPr>
            <a:lvl6pPr marL="2284231" indent="0">
              <a:buNone/>
              <a:defRPr sz="1600" b="1"/>
            </a:lvl6pPr>
            <a:lvl7pPr marL="2741081" indent="0">
              <a:buNone/>
              <a:defRPr sz="1600" b="1"/>
            </a:lvl7pPr>
            <a:lvl8pPr marL="3197925" indent="0">
              <a:buNone/>
              <a:defRPr sz="1600" b="1"/>
            </a:lvl8pPr>
            <a:lvl9pPr marL="365477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3" y="2174879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94" y="1535117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48" indent="0">
              <a:buNone/>
              <a:defRPr sz="2000" b="1"/>
            </a:lvl2pPr>
            <a:lvl3pPr marL="913696" indent="0">
              <a:buNone/>
              <a:defRPr sz="1800" b="1"/>
            </a:lvl3pPr>
            <a:lvl4pPr marL="1370541" indent="0">
              <a:buNone/>
              <a:defRPr sz="1600" b="1"/>
            </a:lvl4pPr>
            <a:lvl5pPr marL="1827386" indent="0">
              <a:buNone/>
              <a:defRPr sz="1600" b="1"/>
            </a:lvl5pPr>
            <a:lvl6pPr marL="2284231" indent="0">
              <a:buNone/>
              <a:defRPr sz="1600" b="1"/>
            </a:lvl6pPr>
            <a:lvl7pPr marL="2741081" indent="0">
              <a:buNone/>
              <a:defRPr sz="1600" b="1"/>
            </a:lvl7pPr>
            <a:lvl8pPr marL="3197925" indent="0">
              <a:buNone/>
              <a:defRPr sz="1600" b="1"/>
            </a:lvl8pPr>
            <a:lvl9pPr marL="365477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94" y="2174879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662917BF-2B83-446B-96A3-573735BA7BB1}" type="datetime1">
              <a:rPr lang="en-US" smtClean="0"/>
              <a:t>16-Nov-16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IPNET CONFERENCE, Machakos. 16 Nov, 2016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0C63391D-43AB-4390-9CF9-4659BA1F00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0124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713CF7BF-FC7F-4827-B4A0-9B9A34CE1DA4}" type="datetime1">
              <a:rPr lang="en-US" smtClean="0"/>
              <a:t>16-Nov-16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IPNET CONFERENCE, Machakos. 16 Nov, 2016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8609ED14-C535-426A-A419-780DBFFBEF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73328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656B339A-A636-47A4-A479-2CB6AA08F477}" type="datetime1">
              <a:rPr lang="en-US" smtClean="0"/>
              <a:t>16-Nov-16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IPNET CONFERENCE, Machakos. 16 Nov, 2016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D938A535-8EDE-41A4-9B00-A1BDDECCB0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74474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7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7" y="143511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848" indent="0">
              <a:buNone/>
              <a:defRPr sz="1200"/>
            </a:lvl2pPr>
            <a:lvl3pPr marL="913696" indent="0">
              <a:buNone/>
              <a:defRPr sz="1000"/>
            </a:lvl3pPr>
            <a:lvl4pPr marL="1370541" indent="0">
              <a:buNone/>
              <a:defRPr sz="900"/>
            </a:lvl4pPr>
            <a:lvl5pPr marL="1827386" indent="0">
              <a:buNone/>
              <a:defRPr sz="900"/>
            </a:lvl5pPr>
            <a:lvl6pPr marL="2284231" indent="0">
              <a:buNone/>
              <a:defRPr sz="900"/>
            </a:lvl6pPr>
            <a:lvl7pPr marL="2741081" indent="0">
              <a:buNone/>
              <a:defRPr sz="900"/>
            </a:lvl7pPr>
            <a:lvl8pPr marL="3197925" indent="0">
              <a:buNone/>
              <a:defRPr sz="900"/>
            </a:lvl8pPr>
            <a:lvl9pPr marL="365477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3B7D4AFE-9218-4F2F-9262-66E24B250D2F}" type="datetime1">
              <a:rPr lang="en-US" smtClean="0"/>
              <a:t>16-Nov-16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IPNET CONFERENCE, Machakos. 16 Nov, 2016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41145977-1FB8-488A-8D6C-BA78F5C5CA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064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A1A50-BDFA-4049-ADEE-772174286457}" type="datetime1">
              <a:rPr lang="en-US" smtClean="0"/>
              <a:t>16-Nov-16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22800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4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6848" indent="0">
              <a:buNone/>
              <a:defRPr sz="2800"/>
            </a:lvl2pPr>
            <a:lvl3pPr marL="913696" indent="0">
              <a:buNone/>
              <a:defRPr sz="2400"/>
            </a:lvl3pPr>
            <a:lvl4pPr marL="1370541" indent="0">
              <a:buNone/>
              <a:defRPr sz="2000"/>
            </a:lvl4pPr>
            <a:lvl5pPr marL="1827386" indent="0">
              <a:buNone/>
              <a:defRPr sz="2000"/>
            </a:lvl5pPr>
            <a:lvl6pPr marL="2284231" indent="0">
              <a:buNone/>
              <a:defRPr sz="2000"/>
            </a:lvl6pPr>
            <a:lvl7pPr marL="2741081" indent="0">
              <a:buNone/>
              <a:defRPr sz="2000"/>
            </a:lvl7pPr>
            <a:lvl8pPr marL="3197925" indent="0">
              <a:buNone/>
              <a:defRPr sz="2000"/>
            </a:lvl8pPr>
            <a:lvl9pPr marL="3654773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2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848" indent="0">
              <a:buNone/>
              <a:defRPr sz="1200"/>
            </a:lvl2pPr>
            <a:lvl3pPr marL="913696" indent="0">
              <a:buNone/>
              <a:defRPr sz="1000"/>
            </a:lvl3pPr>
            <a:lvl4pPr marL="1370541" indent="0">
              <a:buNone/>
              <a:defRPr sz="900"/>
            </a:lvl4pPr>
            <a:lvl5pPr marL="1827386" indent="0">
              <a:buNone/>
              <a:defRPr sz="900"/>
            </a:lvl5pPr>
            <a:lvl6pPr marL="2284231" indent="0">
              <a:buNone/>
              <a:defRPr sz="900"/>
            </a:lvl6pPr>
            <a:lvl7pPr marL="2741081" indent="0">
              <a:buNone/>
              <a:defRPr sz="900"/>
            </a:lvl7pPr>
            <a:lvl8pPr marL="3197925" indent="0">
              <a:buNone/>
              <a:defRPr sz="900"/>
            </a:lvl8pPr>
            <a:lvl9pPr marL="365477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B679D93B-B8BF-4A7B-A3C2-3C30293772F6}" type="datetime1">
              <a:rPr lang="en-US" smtClean="0"/>
              <a:t>16-Nov-16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IPNET CONFERENCE, Machakos. 16 Nov, 2016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70CBD43B-B305-4D62-8D1E-214E67C80B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68359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3B7EDCD1-7521-458D-8956-ABDE410645D9}" type="datetime1">
              <a:rPr lang="en-US" smtClean="0"/>
              <a:t>16-Nov-16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IPNET CONFERENCE, Machakos. 16 Nov,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79029E4D-ACB8-4DC8-8DE1-61505B2B12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948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A3871FFA-10B6-4788-8012-39ABF133647C}" type="datetime1">
              <a:rPr lang="en-US" smtClean="0"/>
              <a:t>16-Nov-16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IPNET CONFERENCE, Machakos. 16 Nov,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>
              <a:defRPr/>
            </a:pPr>
            <a:fld id="{E4B49D94-897B-4E46-85F6-480E67C104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98550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1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2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0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4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F372AE-56DF-46D1-BA0F-4DDBD383951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16-Nov-16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01E9B-7F87-4C01-B0D2-4BC5DECE8D36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8708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C1E1-0B0F-49D5-ADC0-485ABC9B332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16-Nov-16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449284-FA62-49CF-8EDD-A307159CE897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65560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8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2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84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5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3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2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0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792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4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0D7E4-8352-4CA3-B522-D2A57807051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16-Nov-16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F8386-A6EA-41AC-8A82-C1DA7BCA5927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70868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1C32B-8B05-45CB-B658-63B00921C43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16-Nov-16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C76DFC-F5A5-4794-9784-58CC658307B1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40561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3" y="1535117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48" indent="0">
              <a:buNone/>
              <a:defRPr sz="2000" b="1"/>
            </a:lvl2pPr>
            <a:lvl3pPr marL="913696" indent="0">
              <a:buNone/>
              <a:defRPr sz="1800" b="1"/>
            </a:lvl3pPr>
            <a:lvl4pPr marL="1370541" indent="0">
              <a:buNone/>
              <a:defRPr sz="1600" b="1"/>
            </a:lvl4pPr>
            <a:lvl5pPr marL="1827386" indent="0">
              <a:buNone/>
              <a:defRPr sz="1600" b="1"/>
            </a:lvl5pPr>
            <a:lvl6pPr marL="2284231" indent="0">
              <a:buNone/>
              <a:defRPr sz="1600" b="1"/>
            </a:lvl6pPr>
            <a:lvl7pPr marL="2741081" indent="0">
              <a:buNone/>
              <a:defRPr sz="1600" b="1"/>
            </a:lvl7pPr>
            <a:lvl8pPr marL="3197925" indent="0">
              <a:buNone/>
              <a:defRPr sz="1600" b="1"/>
            </a:lvl8pPr>
            <a:lvl9pPr marL="365477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3" y="2174879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5" y="1535117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48" indent="0">
              <a:buNone/>
              <a:defRPr sz="2000" b="1"/>
            </a:lvl2pPr>
            <a:lvl3pPr marL="913696" indent="0">
              <a:buNone/>
              <a:defRPr sz="1800" b="1"/>
            </a:lvl3pPr>
            <a:lvl4pPr marL="1370541" indent="0">
              <a:buNone/>
              <a:defRPr sz="1600" b="1"/>
            </a:lvl4pPr>
            <a:lvl5pPr marL="1827386" indent="0">
              <a:buNone/>
              <a:defRPr sz="1600" b="1"/>
            </a:lvl5pPr>
            <a:lvl6pPr marL="2284231" indent="0">
              <a:buNone/>
              <a:defRPr sz="1600" b="1"/>
            </a:lvl6pPr>
            <a:lvl7pPr marL="2741081" indent="0">
              <a:buNone/>
              <a:defRPr sz="1600" b="1"/>
            </a:lvl7pPr>
            <a:lvl8pPr marL="3197925" indent="0">
              <a:buNone/>
              <a:defRPr sz="1600" b="1"/>
            </a:lvl8pPr>
            <a:lvl9pPr marL="365477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5" y="2174879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1953A3-7336-4393-AEDD-DD9141090D5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16-Nov-16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67D78-B53D-4A70-A368-5372B70EA1A3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8247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B76AE-F468-452E-889E-EAC43E22D4F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16-Nov-16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2A732-8213-4EB3-A06C-06062DA32230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54881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83AAB-2BF2-4E14-B4F6-2D9B28DDDF3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16-Nov-16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31DB0C-927C-4D7F-A1E0-9A8DF868D888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952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5C03F-913D-4F38-AF24-E20E03344EB3}" type="datetime1">
              <a:rPr lang="en-US" smtClean="0"/>
              <a:t>16-Nov-16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08595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7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7" y="143511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848" indent="0">
              <a:buNone/>
              <a:defRPr sz="1200"/>
            </a:lvl2pPr>
            <a:lvl3pPr marL="913696" indent="0">
              <a:buNone/>
              <a:defRPr sz="1000"/>
            </a:lvl3pPr>
            <a:lvl4pPr marL="1370541" indent="0">
              <a:buNone/>
              <a:defRPr sz="900"/>
            </a:lvl4pPr>
            <a:lvl5pPr marL="1827386" indent="0">
              <a:buNone/>
              <a:defRPr sz="900"/>
            </a:lvl5pPr>
            <a:lvl6pPr marL="2284231" indent="0">
              <a:buNone/>
              <a:defRPr sz="900"/>
            </a:lvl6pPr>
            <a:lvl7pPr marL="2741081" indent="0">
              <a:buNone/>
              <a:defRPr sz="900"/>
            </a:lvl7pPr>
            <a:lvl8pPr marL="3197925" indent="0">
              <a:buNone/>
              <a:defRPr sz="900"/>
            </a:lvl8pPr>
            <a:lvl9pPr marL="365477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85F91-7B20-4BC7-9715-250B2ED8D52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16-Nov-16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E4F38-89ED-48BA-8591-815D7F7BDC7C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9058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4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6848" indent="0">
              <a:buNone/>
              <a:defRPr sz="2800"/>
            </a:lvl2pPr>
            <a:lvl3pPr marL="913696" indent="0">
              <a:buNone/>
              <a:defRPr sz="2400"/>
            </a:lvl3pPr>
            <a:lvl4pPr marL="1370541" indent="0">
              <a:buNone/>
              <a:defRPr sz="2000"/>
            </a:lvl4pPr>
            <a:lvl5pPr marL="1827386" indent="0">
              <a:buNone/>
              <a:defRPr sz="2000"/>
            </a:lvl5pPr>
            <a:lvl6pPr marL="2284231" indent="0">
              <a:buNone/>
              <a:defRPr sz="2000"/>
            </a:lvl6pPr>
            <a:lvl7pPr marL="2741081" indent="0">
              <a:buNone/>
              <a:defRPr sz="2000"/>
            </a:lvl7pPr>
            <a:lvl8pPr marL="3197925" indent="0">
              <a:buNone/>
              <a:defRPr sz="2000"/>
            </a:lvl8pPr>
            <a:lvl9pPr marL="3654773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2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848" indent="0">
              <a:buNone/>
              <a:defRPr sz="1200"/>
            </a:lvl2pPr>
            <a:lvl3pPr marL="913696" indent="0">
              <a:buNone/>
              <a:defRPr sz="1000"/>
            </a:lvl3pPr>
            <a:lvl4pPr marL="1370541" indent="0">
              <a:buNone/>
              <a:defRPr sz="900"/>
            </a:lvl4pPr>
            <a:lvl5pPr marL="1827386" indent="0">
              <a:buNone/>
              <a:defRPr sz="900"/>
            </a:lvl5pPr>
            <a:lvl6pPr marL="2284231" indent="0">
              <a:buNone/>
              <a:defRPr sz="900"/>
            </a:lvl6pPr>
            <a:lvl7pPr marL="2741081" indent="0">
              <a:buNone/>
              <a:defRPr sz="900"/>
            </a:lvl7pPr>
            <a:lvl8pPr marL="3197925" indent="0">
              <a:buNone/>
              <a:defRPr sz="900"/>
            </a:lvl8pPr>
            <a:lvl9pPr marL="365477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6D6DF-D5C2-46B2-A405-F1A1E96875B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16-Nov-16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A21D4D-1507-4E01-8AC1-DA1ACB77781C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96583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F5192-BC48-473D-ACD4-1ACDB93A23B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16-Nov-16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D3193-9845-43A5-B4CA-B5E77A37EC28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80743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D89B8-E87F-454F-9033-561E57436DA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16-Nov-16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16EDB-D769-4506-895B-F35D17976726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1589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14"/>
            <a:ext cx="10972800" cy="4525963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E7607F-C8EF-475C-BB60-E16EF38F43F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16-Nov-16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411DB7-12CD-4865-BBC9-6048D786A07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1090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7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20638" indent="0" algn="ctr">
              <a:buNone/>
              <a:defRPr/>
            </a:lvl2pPr>
            <a:lvl3pPr marL="841276" indent="0" algn="ctr">
              <a:buNone/>
              <a:defRPr/>
            </a:lvl3pPr>
            <a:lvl4pPr marL="1261914" indent="0" algn="ctr">
              <a:buNone/>
              <a:defRPr/>
            </a:lvl4pPr>
            <a:lvl5pPr marL="1682551" indent="0" algn="ctr">
              <a:buNone/>
              <a:defRPr/>
            </a:lvl5pPr>
            <a:lvl6pPr marL="2103189" indent="0" algn="ctr">
              <a:buNone/>
              <a:defRPr/>
            </a:lvl6pPr>
            <a:lvl7pPr marL="2523825" indent="0" algn="ctr">
              <a:buNone/>
              <a:defRPr/>
            </a:lvl7pPr>
            <a:lvl8pPr marL="2944463" indent="0" algn="ctr">
              <a:buNone/>
              <a:defRPr/>
            </a:lvl8pPr>
            <a:lvl9pPr marL="33651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FAC0D6A6-B353-45B7-80C5-75E5BEF5AE15}" type="datetime1">
              <a:rPr lang="en-US" smtClean="0"/>
              <a:t>16-Nov-16</a:t>
            </a:fld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2438BC1A-4CB4-495C-80AF-71696C607CDE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438620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3A15012F-C17E-4B21-91D2-07FB3E5237D3}" type="datetime1">
              <a:rPr lang="en-US" smtClean="0"/>
              <a:t>16-Nov-16</a:t>
            </a:fld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96AF95AF-2061-4894-B791-5C418DA18373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234559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8"/>
            <a:ext cx="10363200" cy="1362075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32"/>
            <a:ext cx="10363200" cy="1500187"/>
          </a:xfrm>
        </p:spPr>
        <p:txBody>
          <a:bodyPr anchor="b"/>
          <a:lstStyle>
            <a:lvl1pPr marL="0" indent="0">
              <a:buNone/>
              <a:defRPr sz="1800"/>
            </a:lvl1pPr>
            <a:lvl2pPr marL="420638" indent="0">
              <a:buNone/>
              <a:defRPr sz="1700"/>
            </a:lvl2pPr>
            <a:lvl3pPr marL="841276" indent="0">
              <a:buNone/>
              <a:defRPr sz="1500"/>
            </a:lvl3pPr>
            <a:lvl4pPr marL="1261914" indent="0">
              <a:buNone/>
              <a:defRPr sz="1300"/>
            </a:lvl4pPr>
            <a:lvl5pPr marL="1682551" indent="0">
              <a:buNone/>
              <a:defRPr sz="1300"/>
            </a:lvl5pPr>
            <a:lvl6pPr marL="2103189" indent="0">
              <a:buNone/>
              <a:defRPr sz="1300"/>
            </a:lvl6pPr>
            <a:lvl7pPr marL="2523825" indent="0">
              <a:buNone/>
              <a:defRPr sz="1300"/>
            </a:lvl7pPr>
            <a:lvl8pPr marL="2944463" indent="0">
              <a:buNone/>
              <a:defRPr sz="1300"/>
            </a:lvl8pPr>
            <a:lvl9pPr marL="3365100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533BA531-D690-409B-8E9C-23E8CB26E95F}" type="datetime1">
              <a:rPr lang="en-US" smtClean="0"/>
              <a:t>16-Nov-16</a:t>
            </a:fld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BD91CB44-0411-4001-98BC-2E58298376F0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0412070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14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14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147E4543-C3A4-4C60-AA42-7D2B562BCB21}" type="datetime1">
              <a:rPr lang="en-US" smtClean="0"/>
              <a:t>16-Nov-16</a:t>
            </a:fld>
            <a:endParaRPr 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1CE48E7B-D371-402F-9FB3-078B767315D7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9435982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3" y="1535117"/>
            <a:ext cx="5386917" cy="63976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20638" indent="0">
              <a:buNone/>
              <a:defRPr sz="1800" b="1"/>
            </a:lvl2pPr>
            <a:lvl3pPr marL="841276" indent="0">
              <a:buNone/>
              <a:defRPr sz="1700" b="1"/>
            </a:lvl3pPr>
            <a:lvl4pPr marL="1261914" indent="0">
              <a:buNone/>
              <a:defRPr sz="1500" b="1"/>
            </a:lvl4pPr>
            <a:lvl5pPr marL="1682551" indent="0">
              <a:buNone/>
              <a:defRPr sz="1500" b="1"/>
            </a:lvl5pPr>
            <a:lvl6pPr marL="2103189" indent="0">
              <a:buNone/>
              <a:defRPr sz="1500" b="1"/>
            </a:lvl6pPr>
            <a:lvl7pPr marL="2523825" indent="0">
              <a:buNone/>
              <a:defRPr sz="1500" b="1"/>
            </a:lvl7pPr>
            <a:lvl8pPr marL="2944463" indent="0">
              <a:buNone/>
              <a:defRPr sz="1500" b="1"/>
            </a:lvl8pPr>
            <a:lvl9pPr marL="3365100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3" y="2174879"/>
            <a:ext cx="5386917" cy="3951288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93" y="1535117"/>
            <a:ext cx="5389033" cy="63976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20638" indent="0">
              <a:buNone/>
              <a:defRPr sz="1800" b="1"/>
            </a:lvl2pPr>
            <a:lvl3pPr marL="841276" indent="0">
              <a:buNone/>
              <a:defRPr sz="1700" b="1"/>
            </a:lvl3pPr>
            <a:lvl4pPr marL="1261914" indent="0">
              <a:buNone/>
              <a:defRPr sz="1500" b="1"/>
            </a:lvl4pPr>
            <a:lvl5pPr marL="1682551" indent="0">
              <a:buNone/>
              <a:defRPr sz="1500" b="1"/>
            </a:lvl5pPr>
            <a:lvl6pPr marL="2103189" indent="0">
              <a:buNone/>
              <a:defRPr sz="1500" b="1"/>
            </a:lvl6pPr>
            <a:lvl7pPr marL="2523825" indent="0">
              <a:buNone/>
              <a:defRPr sz="1500" b="1"/>
            </a:lvl7pPr>
            <a:lvl8pPr marL="2944463" indent="0">
              <a:buNone/>
              <a:defRPr sz="1500" b="1"/>
            </a:lvl8pPr>
            <a:lvl9pPr marL="3365100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93" y="2174879"/>
            <a:ext cx="5389033" cy="3951288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B965A2D8-5E9D-40AB-BA74-1724CCF0E67F}" type="datetime1">
              <a:rPr lang="en-US" smtClean="0"/>
              <a:t>16-Nov-16</a:t>
            </a:fld>
            <a:endParaRPr lang="en-A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5589BFC9-B59F-45BA-A04B-31FF06991E1E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79355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F86E5-0FAD-45FC-93BA-0FC0453F04B6}" type="datetime1">
              <a:rPr lang="en-US" smtClean="0"/>
              <a:t>16-Nov-16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65439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58391B04-DB5E-40AC-82C3-0FB916D402B1}" type="datetime1">
              <a:rPr lang="en-US" smtClean="0"/>
              <a:t>16-Nov-16</a:t>
            </a:fld>
            <a:endParaRPr lang="en-A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AB533BCE-CD54-4FD4-A233-70C40485C48B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9583964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D71A34A1-4415-43A1-830A-020F9D59877A}" type="datetime1">
              <a:rPr lang="en-US" smtClean="0"/>
              <a:t>16-Nov-16</a:t>
            </a:fld>
            <a:endParaRPr lang="en-A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C2E61E4B-58BC-40A6-9312-F35867DBD9AF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3193926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7" y="273050"/>
            <a:ext cx="4011084" cy="116205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3"/>
            <a:ext cx="6815667" cy="5853113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7" y="1435113"/>
            <a:ext cx="4011084" cy="4691063"/>
          </a:xfrm>
        </p:spPr>
        <p:txBody>
          <a:bodyPr/>
          <a:lstStyle>
            <a:lvl1pPr marL="0" indent="0">
              <a:buNone/>
              <a:defRPr sz="1300"/>
            </a:lvl1pPr>
            <a:lvl2pPr marL="420638" indent="0">
              <a:buNone/>
              <a:defRPr sz="1100"/>
            </a:lvl2pPr>
            <a:lvl3pPr marL="841276" indent="0">
              <a:buNone/>
              <a:defRPr sz="900"/>
            </a:lvl3pPr>
            <a:lvl4pPr marL="1261914" indent="0">
              <a:buNone/>
              <a:defRPr sz="800"/>
            </a:lvl4pPr>
            <a:lvl5pPr marL="1682551" indent="0">
              <a:buNone/>
              <a:defRPr sz="800"/>
            </a:lvl5pPr>
            <a:lvl6pPr marL="2103189" indent="0">
              <a:buNone/>
              <a:defRPr sz="800"/>
            </a:lvl6pPr>
            <a:lvl7pPr marL="2523825" indent="0">
              <a:buNone/>
              <a:defRPr sz="800"/>
            </a:lvl7pPr>
            <a:lvl8pPr marL="2944463" indent="0">
              <a:buNone/>
              <a:defRPr sz="800"/>
            </a:lvl8pPr>
            <a:lvl9pPr marL="336510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014D0831-D38D-41B4-A658-3C596967D1DD}" type="datetime1">
              <a:rPr lang="en-US" smtClean="0"/>
              <a:t>16-Nov-16</a:t>
            </a:fld>
            <a:endParaRPr 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A894631B-0158-4CC0-BB9F-27EF6AE0E969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2832400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4"/>
            <a:ext cx="7315200" cy="56673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900"/>
            </a:lvl1pPr>
            <a:lvl2pPr marL="420638" indent="0">
              <a:buNone/>
              <a:defRPr sz="2600"/>
            </a:lvl2pPr>
            <a:lvl3pPr marL="841276" indent="0">
              <a:buNone/>
              <a:defRPr sz="2200"/>
            </a:lvl3pPr>
            <a:lvl4pPr marL="1261914" indent="0">
              <a:buNone/>
              <a:defRPr sz="1800"/>
            </a:lvl4pPr>
            <a:lvl5pPr marL="1682551" indent="0">
              <a:buNone/>
              <a:defRPr sz="1800"/>
            </a:lvl5pPr>
            <a:lvl6pPr marL="2103189" indent="0">
              <a:buNone/>
              <a:defRPr sz="1800"/>
            </a:lvl6pPr>
            <a:lvl7pPr marL="2523825" indent="0">
              <a:buNone/>
              <a:defRPr sz="1800"/>
            </a:lvl7pPr>
            <a:lvl8pPr marL="2944463" indent="0">
              <a:buNone/>
              <a:defRPr sz="1800"/>
            </a:lvl8pPr>
            <a:lvl9pPr marL="3365100" indent="0">
              <a:buNone/>
              <a:defRPr sz="18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2"/>
            <a:ext cx="7315200" cy="804862"/>
          </a:xfrm>
        </p:spPr>
        <p:txBody>
          <a:bodyPr/>
          <a:lstStyle>
            <a:lvl1pPr marL="0" indent="0">
              <a:buNone/>
              <a:defRPr sz="1300"/>
            </a:lvl1pPr>
            <a:lvl2pPr marL="420638" indent="0">
              <a:buNone/>
              <a:defRPr sz="1100"/>
            </a:lvl2pPr>
            <a:lvl3pPr marL="841276" indent="0">
              <a:buNone/>
              <a:defRPr sz="900"/>
            </a:lvl3pPr>
            <a:lvl4pPr marL="1261914" indent="0">
              <a:buNone/>
              <a:defRPr sz="800"/>
            </a:lvl4pPr>
            <a:lvl5pPr marL="1682551" indent="0">
              <a:buNone/>
              <a:defRPr sz="800"/>
            </a:lvl5pPr>
            <a:lvl6pPr marL="2103189" indent="0">
              <a:buNone/>
              <a:defRPr sz="800"/>
            </a:lvl6pPr>
            <a:lvl7pPr marL="2523825" indent="0">
              <a:buNone/>
              <a:defRPr sz="800"/>
            </a:lvl7pPr>
            <a:lvl8pPr marL="2944463" indent="0">
              <a:buNone/>
              <a:defRPr sz="800"/>
            </a:lvl8pPr>
            <a:lvl9pPr marL="336510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0A7E0F49-CE7A-4B3D-A6CC-478D65DE13C5}" type="datetime1">
              <a:rPr lang="en-US" smtClean="0"/>
              <a:t>16-Nov-16</a:t>
            </a:fld>
            <a:endParaRPr 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71097ED6-AE5B-4F8A-AE39-F8A52627F6B6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1812728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CA027B43-CF13-466D-A950-5FED8E0934CA}" type="datetime1">
              <a:rPr lang="en-US" smtClean="0"/>
              <a:t>16-Nov-16</a:t>
            </a:fld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76194983-403E-439F-B484-6A27321E2D6F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0258406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58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58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459DEE20-47EA-493D-A1C9-AC7E2B924C2F}" type="datetime1">
              <a:rPr lang="en-US" smtClean="0"/>
              <a:t>16-Nov-16</a:t>
            </a:fld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5E6C4137-EBDE-47D8-9E2C-FE2A1DFC28C8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1493599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58"/>
            <a:ext cx="109728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5BCC34B6-2AA1-4B77-9507-73974BFFBE29}" type="datetime1">
              <a:rPr lang="en-US" smtClean="0"/>
              <a:t>16-Nov-16</a:t>
            </a:fld>
            <a:endParaRPr lang="en-A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C8004A8D-92A9-420D-817E-94C95B41C2AF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6574128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09600" y="1600214"/>
            <a:ext cx="109728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92B6DCF4-B7BB-4063-8E60-D15D0BB23485}" type="datetime1">
              <a:rPr lang="en-US" smtClean="0"/>
              <a:t>16-Nov-16</a:t>
            </a:fld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D2757972-ABC5-4B2B-8F5D-BAEC0AB61FD8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4685784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14"/>
            <a:ext cx="109728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47D27FEF-4CD1-4A1C-BF6E-63A129637826}" type="datetime1">
              <a:rPr lang="en-US" smtClean="0"/>
              <a:t>16-Nov-16</a:t>
            </a:fld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defRPr b="1">
                <a:cs typeface="Arial" charset="0"/>
              </a:defRPr>
            </a:lvl1pPr>
          </a:lstStyle>
          <a:p>
            <a:pPr>
              <a:defRPr/>
            </a:pPr>
            <a:fld id="{5788310E-B982-42F8-A415-51AF62E55450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23351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8CEC9-EBAA-4D70-A1CB-F23C6BE387E7}" type="datetime1">
              <a:rPr lang="en-US" smtClean="0"/>
              <a:t>16-Nov-16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655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37381-9BC2-4100-BF0B-1A4388920AF4}" type="datetime1">
              <a:rPr lang="en-US" smtClean="0"/>
              <a:t>16-Nov-16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7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IPNET CONFERENCE, Machakos. 16 Nov,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269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1" tIns="45684" rIns="91371" bIns="456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4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1" tIns="45684" rIns="91371" bIns="456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69"/>
            <a:ext cx="2844800" cy="365125"/>
          </a:xfrm>
          <a:prstGeom prst="rect">
            <a:avLst/>
          </a:prstGeom>
        </p:spPr>
        <p:txBody>
          <a:bodyPr vert="horz" lIns="91371" tIns="45684" rIns="91371" bIns="4568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7F39577-737B-4D5F-BAD6-3B5C7F40ACFC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t>16-Nov-16</a:t>
            </a:fld>
            <a:endParaRPr lang="en-GB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69"/>
            <a:ext cx="3860800" cy="365125"/>
          </a:xfrm>
          <a:prstGeom prst="rect">
            <a:avLst/>
          </a:prstGeom>
        </p:spPr>
        <p:txBody>
          <a:bodyPr vert="horz" lIns="91371" tIns="45684" rIns="91371" bIns="4568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69"/>
            <a:ext cx="2844800" cy="365125"/>
          </a:xfrm>
          <a:prstGeom prst="rect">
            <a:avLst/>
          </a:prstGeom>
        </p:spPr>
        <p:txBody>
          <a:bodyPr vert="horz" lIns="91371" tIns="45684" rIns="91371" bIns="4568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D2298BA-6B2C-4B6B-945A-AB16018AF6A3}" type="slidenum">
              <a:rPr lang="en-GB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288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684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369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0541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738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36550" indent="-3365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794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6650" indent="-2222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3850" indent="-2222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1050" indent="-2222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657" indent="-228424" algn="l" defTabSz="91369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502" indent="-228424" algn="l" defTabSz="91369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349" indent="-228424" algn="l" defTabSz="91369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195" indent="-228424" algn="l" defTabSz="91369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6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48" algn="l" defTabSz="9136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96" algn="l" defTabSz="9136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541" algn="l" defTabSz="9136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386" algn="l" defTabSz="9136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231" algn="l" defTabSz="9136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081" algn="l" defTabSz="9136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925" algn="l" defTabSz="9136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773" algn="l" defTabSz="9136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192" tIns="42096" rIns="84192" bIns="4209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4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192" tIns="42096" rIns="84192" bIns="420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 smtClean="0"/>
              <a:t>Click to edit Master text styles</a:t>
            </a:r>
          </a:p>
          <a:p>
            <a:pPr lvl="1"/>
            <a:r>
              <a:rPr lang="en-AU" altLang="en-US" smtClean="0"/>
              <a:t>Second level</a:t>
            </a:r>
          </a:p>
          <a:p>
            <a:pPr lvl="2"/>
            <a:r>
              <a:rPr lang="en-AU" altLang="en-US" smtClean="0"/>
              <a:t>Third level</a:t>
            </a:r>
          </a:p>
          <a:p>
            <a:pPr lvl="3"/>
            <a:r>
              <a:rPr lang="en-AU" altLang="en-US" smtClean="0"/>
              <a:t>Fourth level</a:t>
            </a:r>
          </a:p>
          <a:p>
            <a:pPr lvl="4"/>
            <a:r>
              <a:rPr lang="en-AU" altLang="en-US" smtClean="0"/>
              <a:t>Fifth level</a:t>
            </a:r>
          </a:p>
        </p:txBody>
      </p:sp>
      <p:sp>
        <p:nvSpPr>
          <p:cNvPr id="1105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192" tIns="42096" rIns="84192" bIns="42096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300" b="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FD8445BC-75F7-4402-BC91-81371854BDB4}" type="datetime1">
              <a:rPr lang="en-US" smtClean="0"/>
              <a:t>16-Nov-16</a:t>
            </a:fld>
            <a:endParaRPr lang="en-AU"/>
          </a:p>
        </p:txBody>
      </p:sp>
      <p:sp>
        <p:nvSpPr>
          <p:cNvPr id="1105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192" tIns="42096" rIns="84192" bIns="42096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300" b="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1105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192" tIns="42096" rIns="84192" bIns="42096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300" b="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468F38C-9D4D-4A21-9D76-144D754B65DD}" type="slidenum">
              <a:rPr lang="en-AU"/>
              <a:pPr fontAlgn="base">
                <a:spcAft>
                  <a:spcPct val="0"/>
                </a:spcAft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63714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Arial" charset="0"/>
        </a:defRPr>
      </a:lvl5pPr>
      <a:lvl6pPr marL="420963" algn="ctr" rtl="0" fontAlgn="base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Arial" charset="0"/>
        </a:defRPr>
      </a:lvl6pPr>
      <a:lvl7pPr marL="841926" algn="ctr" rtl="0" fontAlgn="base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Arial" charset="0"/>
        </a:defRPr>
      </a:lvl7pPr>
      <a:lvl8pPr marL="1262888" algn="ctr" rtl="0" fontAlgn="base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Arial" charset="0"/>
        </a:defRPr>
      </a:lvl8pPr>
      <a:lvl9pPr marL="1683851" algn="ctr" rtl="0" fontAlgn="base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Arial" charset="0"/>
        </a:defRPr>
      </a:lvl9pPr>
    </p:titleStyle>
    <p:bodyStyle>
      <a:lvl1pPr marL="312738" indent="-312738" algn="l" rtl="0" eaLnBrk="0" fontAlgn="base" hangingPunct="0">
        <a:spcBef>
          <a:spcPct val="20000"/>
        </a:spcBef>
        <a:spcAft>
          <a:spcPct val="0"/>
        </a:spcAft>
        <a:buChar char="•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682625" indent="-260350" algn="l" rtl="0" eaLnBrk="0" fontAlgn="base" hangingPunct="0">
        <a:spcBef>
          <a:spcPct val="2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</a:defRPr>
      </a:lvl2pPr>
      <a:lvl3pPr marL="1050925" indent="-207963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3pPr>
      <a:lvl4pPr marL="1471613" indent="-20796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1892300" indent="-20796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315296" indent="-210482" algn="l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6pPr>
      <a:lvl7pPr marL="2736258" indent="-210482" algn="l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7pPr>
      <a:lvl8pPr marL="3157221" indent="-210482" algn="l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8pPr>
      <a:lvl9pPr marL="3578184" indent="-210482" algn="l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84192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0963" algn="l" defTabSz="84192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41926" algn="l" defTabSz="84192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62888" algn="l" defTabSz="84192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83851" algn="l" defTabSz="84192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04814" algn="l" defTabSz="84192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25777" algn="l" defTabSz="84192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46740" algn="l" defTabSz="84192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67703" algn="l" defTabSz="84192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132" tIns="42066" rIns="84132" bIns="4206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4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132" tIns="42066" rIns="84132" bIns="420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 smtClean="0"/>
              <a:t>Click to edit Master text styles</a:t>
            </a:r>
          </a:p>
          <a:p>
            <a:pPr lvl="1"/>
            <a:r>
              <a:rPr lang="en-AU" altLang="en-US" smtClean="0"/>
              <a:t>Second level</a:t>
            </a:r>
          </a:p>
          <a:p>
            <a:pPr lvl="2"/>
            <a:r>
              <a:rPr lang="en-AU" altLang="en-US" smtClean="0"/>
              <a:t>Third level</a:t>
            </a:r>
          </a:p>
          <a:p>
            <a:pPr lvl="3"/>
            <a:r>
              <a:rPr lang="en-AU" altLang="en-US" smtClean="0"/>
              <a:t>Fourth level</a:t>
            </a:r>
          </a:p>
          <a:p>
            <a:pPr lvl="4"/>
            <a:r>
              <a:rPr lang="en-AU" altLang="en-US" smtClean="0"/>
              <a:t>Fifth level</a:t>
            </a:r>
          </a:p>
        </p:txBody>
      </p:sp>
      <p:sp>
        <p:nvSpPr>
          <p:cNvPr id="1105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132" tIns="42066" rIns="84132" bIns="42066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300" b="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D9F4184-F1F2-4076-A196-86AC49D6AF80}" type="datetime1">
              <a:rPr lang="en-US" smtClean="0"/>
              <a:t>16-Nov-16</a:t>
            </a:fld>
            <a:endParaRPr lang="en-AU"/>
          </a:p>
        </p:txBody>
      </p:sp>
      <p:sp>
        <p:nvSpPr>
          <p:cNvPr id="1105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132" tIns="42066" rIns="84132" bIns="42066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300" b="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1105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132" tIns="42066" rIns="84132" bIns="42066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300" b="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3AD0B6F5-6F61-47A9-83CC-F2071E97B3DD}" type="slidenum">
              <a:rPr lang="en-AU"/>
              <a:pPr fontAlgn="base">
                <a:spcAft>
                  <a:spcPct val="0"/>
                </a:spcAft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07914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Arial" charset="0"/>
        </a:defRPr>
      </a:lvl5pPr>
      <a:lvl6pPr marL="420668" algn="ctr" rtl="0" fontAlgn="base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Arial" charset="0"/>
        </a:defRPr>
      </a:lvl6pPr>
      <a:lvl7pPr marL="841336" algn="ctr" rtl="0" fontAlgn="base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Arial" charset="0"/>
        </a:defRPr>
      </a:lvl7pPr>
      <a:lvl8pPr marL="1262002" algn="ctr" rtl="0" fontAlgn="base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Arial" charset="0"/>
        </a:defRPr>
      </a:lvl8pPr>
      <a:lvl9pPr marL="1682669" algn="ctr" rtl="0" fontAlgn="base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Arial" charset="0"/>
        </a:defRPr>
      </a:lvl9pPr>
    </p:titleStyle>
    <p:bodyStyle>
      <a:lvl1pPr marL="309563" indent="-309563" algn="l" rtl="0" eaLnBrk="0" fontAlgn="base" hangingPunct="0">
        <a:spcBef>
          <a:spcPct val="20000"/>
        </a:spcBef>
        <a:spcAft>
          <a:spcPct val="0"/>
        </a:spcAft>
        <a:buChar char="•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677863" indent="-257175" algn="l" rtl="0" eaLnBrk="0" fontAlgn="base" hangingPunct="0">
        <a:spcBef>
          <a:spcPct val="2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</a:defRPr>
      </a:lvl2pPr>
      <a:lvl3pPr marL="1046163" indent="-204788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3pPr>
      <a:lvl4pPr marL="1468438" indent="-20478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1889125" indent="-204788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313666" indent="-210333" algn="l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6pPr>
      <a:lvl7pPr marL="2734333" indent="-210333" algn="l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7pPr>
      <a:lvl8pPr marL="3155002" indent="-210333" algn="l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8pPr>
      <a:lvl9pPr marL="3575671" indent="-210333" algn="l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8413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0668" algn="l" defTabSz="8413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41336" algn="l" defTabSz="8413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62002" algn="l" defTabSz="8413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82669" algn="l" defTabSz="8413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337" algn="l" defTabSz="8413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24002" algn="l" defTabSz="8413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44670" algn="l" defTabSz="8413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65337" algn="l" defTabSz="8413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1" tIns="45684" rIns="91371" bIns="456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4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1" tIns="45684" rIns="91371" bIns="456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69"/>
            <a:ext cx="2844800" cy="365125"/>
          </a:xfrm>
          <a:prstGeom prst="rect">
            <a:avLst/>
          </a:prstGeom>
        </p:spPr>
        <p:txBody>
          <a:bodyPr vert="horz" lIns="91371" tIns="45684" rIns="91371" bIns="45684" rtlCol="0" anchor="ctr"/>
          <a:lstStyle>
            <a:lvl1pPr algn="l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FEBB28C-B112-47D7-9FC2-06927F27B544}" type="datetime1">
              <a:rPr lang="en-US" smtClean="0"/>
              <a:t>16-Nov-16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69"/>
            <a:ext cx="3860800" cy="365125"/>
          </a:xfrm>
          <a:prstGeom prst="rect">
            <a:avLst/>
          </a:prstGeom>
        </p:spPr>
        <p:txBody>
          <a:bodyPr vert="horz" lIns="91371" tIns="45684" rIns="91371" bIns="45684" rtlCol="0" anchor="ctr"/>
          <a:lstStyle>
            <a:lvl1pPr algn="ctr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/>
              <a:t>IPNET CONFERENCE, Machakos. 16 Nov,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69"/>
            <a:ext cx="2844800" cy="365125"/>
          </a:xfrm>
          <a:prstGeom prst="rect">
            <a:avLst/>
          </a:prstGeom>
        </p:spPr>
        <p:txBody>
          <a:bodyPr vert="horz" lIns="91371" tIns="45684" rIns="91371" bIns="45684" rtlCol="0" anchor="ctr"/>
          <a:lstStyle>
            <a:lvl1pPr algn="r" eaLnBrk="1" hangingPunct="1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A290CF-DD46-4060-8CD2-5426695BD00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96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684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369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0541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738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36550" indent="-3365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794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6650" indent="-2222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3850" indent="-2222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1050" indent="-2222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657" indent="-228424" algn="l" defTabSz="91369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502" indent="-228424" algn="l" defTabSz="91369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349" indent="-228424" algn="l" defTabSz="91369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195" indent="-228424" algn="l" defTabSz="91369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6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48" algn="l" defTabSz="9136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96" algn="l" defTabSz="9136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541" algn="l" defTabSz="9136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386" algn="l" defTabSz="9136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231" algn="l" defTabSz="9136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081" algn="l" defTabSz="9136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925" algn="l" defTabSz="9136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773" algn="l" defTabSz="9136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1" tIns="45684" rIns="91371" bIns="456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4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1" tIns="45684" rIns="91371" bIns="456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371" tIns="45684" rIns="91371" bIns="4568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3B779F9-731A-4133-8B8D-C206521AF8F2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t>16-Nov-16</a:t>
            </a:fld>
            <a:endParaRPr lang="en-GB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371" tIns="45684" rIns="91371" bIns="4568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371" tIns="45684" rIns="91371" bIns="4568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D2298BA-6B2C-4B6B-945A-AB16018AF6A3}" type="slidenum">
              <a:rPr lang="en-GB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33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684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369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0541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738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36550" indent="-3365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6600" indent="-2794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6650" indent="-2222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3850" indent="-2222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1050" indent="-2222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657" indent="-228424" algn="l" defTabSz="91369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502" indent="-228424" algn="l" defTabSz="91369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349" indent="-228424" algn="l" defTabSz="91369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195" indent="-228424" algn="l" defTabSz="91369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6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48" algn="l" defTabSz="9136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96" algn="l" defTabSz="9136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541" algn="l" defTabSz="9136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386" algn="l" defTabSz="9136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231" algn="l" defTabSz="9136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081" algn="l" defTabSz="9136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925" algn="l" defTabSz="9136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773" algn="l" defTabSz="9136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126" tIns="42063" rIns="84126" bIns="4206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4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126" tIns="42063" rIns="84126" bIns="420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 smtClean="0"/>
              <a:t>Click to edit Master text styles</a:t>
            </a:r>
          </a:p>
          <a:p>
            <a:pPr lvl="1"/>
            <a:r>
              <a:rPr lang="en-AU" altLang="en-US" smtClean="0"/>
              <a:t>Second level</a:t>
            </a:r>
          </a:p>
          <a:p>
            <a:pPr lvl="2"/>
            <a:r>
              <a:rPr lang="en-AU" altLang="en-US" smtClean="0"/>
              <a:t>Third level</a:t>
            </a:r>
          </a:p>
          <a:p>
            <a:pPr lvl="3"/>
            <a:r>
              <a:rPr lang="en-AU" altLang="en-US" smtClean="0"/>
              <a:t>Fourth level</a:t>
            </a:r>
          </a:p>
          <a:p>
            <a:pPr lvl="4"/>
            <a:r>
              <a:rPr lang="en-AU" altLang="en-US" smtClean="0"/>
              <a:t>Fifth level</a:t>
            </a:r>
          </a:p>
        </p:txBody>
      </p:sp>
      <p:sp>
        <p:nvSpPr>
          <p:cNvPr id="1105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126" tIns="42063" rIns="84126" bIns="42063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300" b="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0054A7AE-195D-4183-94CB-4D65ADA9E974}" type="datetime1">
              <a:rPr lang="en-US" smtClean="0"/>
              <a:t>16-Nov-16</a:t>
            </a:fld>
            <a:endParaRPr lang="en-AU"/>
          </a:p>
        </p:txBody>
      </p:sp>
      <p:sp>
        <p:nvSpPr>
          <p:cNvPr id="1105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126" tIns="42063" rIns="84126" bIns="42063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300" b="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  <p:sp>
        <p:nvSpPr>
          <p:cNvPr id="1105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4126" tIns="42063" rIns="84126" bIns="42063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300" b="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71E9CD7-8B21-4361-873F-FC1EFD845A5C}" type="slidenum">
              <a:rPr lang="en-AU"/>
              <a:pPr fontAlgn="base">
                <a:spcAft>
                  <a:spcPct val="0"/>
                </a:spcAft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8948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Arial" charset="0"/>
        </a:defRPr>
      </a:lvl5pPr>
      <a:lvl6pPr marL="420638" algn="ctr" rtl="0" fontAlgn="base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Arial" charset="0"/>
        </a:defRPr>
      </a:lvl6pPr>
      <a:lvl7pPr marL="841276" algn="ctr" rtl="0" fontAlgn="base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Arial" charset="0"/>
        </a:defRPr>
      </a:lvl7pPr>
      <a:lvl8pPr marL="1261914" algn="ctr" rtl="0" fontAlgn="base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Arial" charset="0"/>
        </a:defRPr>
      </a:lvl8pPr>
      <a:lvl9pPr marL="1682551" algn="ctr" rtl="0" fontAlgn="base">
        <a:spcBef>
          <a:spcPct val="0"/>
        </a:spcBef>
        <a:spcAft>
          <a:spcPct val="0"/>
        </a:spcAft>
        <a:defRPr sz="4100">
          <a:solidFill>
            <a:schemeClr val="tx2"/>
          </a:solidFill>
          <a:latin typeface="Arial" charset="0"/>
        </a:defRPr>
      </a:lvl9pPr>
    </p:titleStyle>
    <p:bodyStyle>
      <a:lvl1pPr marL="309563" indent="-309563" algn="l" rtl="0" eaLnBrk="0" fontAlgn="base" hangingPunct="0">
        <a:spcBef>
          <a:spcPct val="20000"/>
        </a:spcBef>
        <a:spcAft>
          <a:spcPct val="0"/>
        </a:spcAft>
        <a:buChar char="•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677863" indent="-257175" algn="l" rtl="0" eaLnBrk="0" fontAlgn="base" hangingPunct="0">
        <a:spcBef>
          <a:spcPct val="2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</a:defRPr>
      </a:lvl2pPr>
      <a:lvl3pPr marL="1046163" indent="-204788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3pPr>
      <a:lvl4pPr marL="1466850" indent="-20478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1889125" indent="-204788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313503" indent="-210319" algn="l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6pPr>
      <a:lvl7pPr marL="2734140" indent="-210319" algn="l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7pPr>
      <a:lvl8pPr marL="3154781" indent="-210319" algn="l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8pPr>
      <a:lvl9pPr marL="3575420" indent="-210319" algn="l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84127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0638" algn="l" defTabSz="84127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41276" algn="l" defTabSz="84127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914" algn="l" defTabSz="84127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82551" algn="l" defTabSz="84127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89" algn="l" defTabSz="84127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23825" algn="l" defTabSz="84127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44463" algn="l" defTabSz="84127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65100" algn="l" defTabSz="84127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cbi.nlm.nih.gov/pubmed/22607971" TargetMode="External"/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gif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9650" y="259722"/>
            <a:ext cx="9144000" cy="2387600"/>
          </a:xfrm>
        </p:spPr>
        <p:txBody>
          <a:bodyPr>
            <a:normAutofit/>
          </a:bodyPr>
          <a:lstStyle/>
          <a:p>
            <a:r>
              <a:rPr lang="en-US" sz="44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ANTIMICROBIAL RESISTANCE IN KENYA: SITUATION ANALYSIS</a:t>
            </a:r>
            <a:endParaRPr lang="en-US" sz="44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78" b="53740"/>
          <a:stretch>
            <a:fillRect/>
          </a:stretch>
        </p:blipFill>
        <p:spPr bwMode="auto">
          <a:xfrm>
            <a:off x="4707147" y="4624278"/>
            <a:ext cx="20955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51495" y="2850536"/>
            <a:ext cx="677173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Sam </a:t>
            </a:r>
            <a:r>
              <a:rPr lang="en-US" sz="4000" dirty="0" err="1" smtClean="0"/>
              <a:t>Kariuki</a:t>
            </a:r>
            <a:endParaRPr lang="en-US" sz="4000" dirty="0" smtClean="0"/>
          </a:p>
          <a:p>
            <a:pPr algn="ctr"/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</a:rPr>
              <a:t>Chief Research Officer 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and </a:t>
            </a: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</a:rPr>
              <a:t>Chair, GARP-Kenya</a:t>
            </a:r>
            <a:endParaRPr lang="en-US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2920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>
          <a:xfrm>
            <a:off x="1981200" y="2057400"/>
            <a:ext cx="8229600" cy="1143000"/>
          </a:xfrm>
        </p:spPr>
        <p:txBody>
          <a:bodyPr/>
          <a:lstStyle/>
          <a:p>
            <a:r>
              <a:rPr lang="en-US" altLang="en-US" sz="2800" b="1">
                <a:solidFill>
                  <a:srgbClr val="2512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ANTIMICROBIAL</a:t>
            </a:r>
            <a:r>
              <a:rPr lang="en-US" altLang="en-US" sz="2800">
                <a:solidFill>
                  <a:srgbClr val="2512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>
                <a:solidFill>
                  <a:srgbClr val="2512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58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>
          <a:xfrm>
            <a:off x="1676400" y="152400"/>
            <a:ext cx="8991600" cy="1143000"/>
          </a:xfrm>
        </p:spPr>
        <p:txBody>
          <a:bodyPr/>
          <a:lstStyle/>
          <a:p>
            <a:r>
              <a:rPr lang="en-US" altLang="en-US" sz="2400" b="1">
                <a:solidFill>
                  <a:srgbClr val="2512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Veterinary Antimicrobials Imported into Kenya through the Single Window system (July 2015-January 2016)</a:t>
            </a:r>
            <a:r>
              <a:rPr lang="en-US" altLang="en-US" sz="2800" b="1">
                <a:solidFill>
                  <a:srgbClr val="2512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2800" b="1">
                <a:solidFill>
                  <a:srgbClr val="2512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2800" b="1">
              <a:solidFill>
                <a:srgbClr val="2512A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2667000" y="990600"/>
          <a:ext cx="6934200" cy="560864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3769614">
                  <a:extLst>
                    <a:ext uri="{9D8B030D-6E8A-4147-A177-3AD203B41FA5}"/>
                  </a:extLst>
                </a:gridCol>
                <a:gridCol w="3164586">
                  <a:extLst>
                    <a:ext uri="{9D8B030D-6E8A-4147-A177-3AD203B41FA5}"/>
                  </a:extLst>
                </a:gridCol>
              </a:tblGrid>
              <a:tr h="3505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</a:rPr>
                        <a:t>Antibiotic 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1439" marR="51439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</a:rPr>
                        <a:t>Quantity (Kg)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1439" marR="5143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505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</a:rPr>
                        <a:t>Oxytetracycline Hydrochloride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1439" marR="51439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</a:rPr>
                        <a:t>2,560,861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1439" marR="5143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/>
                </a:extLst>
              </a:tr>
              <a:tr h="3505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</a:rPr>
                        <a:t>Tylocin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1439" marR="51439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</a:rPr>
                        <a:t>1,026,000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1439" marR="5143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/>
                </a:extLst>
              </a:tr>
              <a:tr h="3505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</a:rPr>
                        <a:t>Penicillin + Streptomycin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1439" marR="51439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</a:rPr>
                        <a:t>830,004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1439" marR="5143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/>
                </a:extLst>
              </a:tr>
              <a:tr h="3505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</a:rPr>
                        <a:t>Amprolium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1439" marR="51439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</a:rPr>
                        <a:t>443,877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1439" marR="5143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/>
                </a:extLst>
              </a:tr>
              <a:tr h="3505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</a:rPr>
                        <a:t>Chlorotetracycline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1439" marR="51439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</a:rPr>
                        <a:t>234,879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1439" marR="5143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/>
                </a:extLst>
              </a:tr>
              <a:tr h="3505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</a:rPr>
                        <a:t>Penicillin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1439" marR="51439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</a:rPr>
                        <a:t>64,654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1439" marR="5143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/>
                </a:extLst>
              </a:tr>
              <a:tr h="3505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</a:rPr>
                        <a:t>Ampicillin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1439" marR="51439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</a:rPr>
                        <a:t>21,652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1439" marR="5143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/>
                </a:extLst>
              </a:tr>
              <a:tr h="3505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</a:rPr>
                        <a:t>Gentamycin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1439" marR="51439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</a:rPr>
                        <a:t>16,200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1439" marR="5143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/>
                </a:extLst>
              </a:tr>
              <a:tr h="3505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</a:rPr>
                        <a:t>Sodium sulphadimidine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1439" marR="51439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</a:rPr>
                        <a:t>11,245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1439" marR="5143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/>
                </a:extLst>
              </a:tr>
              <a:tr h="3505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</a:rPr>
                        <a:t>Sulfamethoxaxole + Trimethoprim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1439" marR="51439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</a:rPr>
                        <a:t>3,322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1439" marR="5143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/>
                </a:extLst>
              </a:tr>
              <a:tr h="3505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</a:rPr>
                        <a:t>Ampicillin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1439" marR="51439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</a:rPr>
                        <a:t>2,346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1439" marR="5143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/>
                </a:extLst>
              </a:tr>
              <a:tr h="3505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</a:rPr>
                        <a:t>Cloxacillin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1439" marR="51439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</a:rPr>
                        <a:t>2,149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1439" marR="5143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/>
                </a:extLst>
              </a:tr>
              <a:tr h="3505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</a:rPr>
                        <a:t>Sulfamethoxazole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1439" marR="51439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</a:rPr>
                        <a:t>1,536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1439" marR="5143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/>
                </a:extLst>
              </a:tr>
              <a:tr h="3505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</a:rPr>
                        <a:t>Ampicillin + Cloxacillin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1439" marR="51439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</a:rPr>
                        <a:t>856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1439" marR="5143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/>
                </a:extLst>
              </a:tr>
              <a:tr h="3505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</a:rPr>
                        <a:t>Doxycycline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1439" marR="51439" marT="0" marB="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</a:rPr>
                        <a:t>321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1439" marR="51439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5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>
          <a:xfrm>
            <a:off x="1371600" y="-26988"/>
            <a:ext cx="9525000" cy="941388"/>
          </a:xfrm>
        </p:spPr>
        <p:txBody>
          <a:bodyPr/>
          <a:lstStyle/>
          <a:p>
            <a:r>
              <a:rPr lang="en-US" altLang="en-US" sz="2200" b="1">
                <a:solidFill>
                  <a:srgbClr val="2512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Summary of Antimicrobial use Patterns among Small-holder Farmers</a:t>
            </a:r>
          </a:p>
        </p:txBody>
      </p:sp>
      <p:pic>
        <p:nvPicPr>
          <p:cNvPr id="5325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76400" y="685800"/>
            <a:ext cx="8763000" cy="5754688"/>
          </a:xfrm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26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871664" y="842964"/>
          <a:ext cx="8439149" cy="4692649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481137">
                  <a:extLst>
                    <a:ext uri="{9D8B030D-6E8A-4147-A177-3AD203B41FA5}"/>
                  </a:extLst>
                </a:gridCol>
                <a:gridCol w="1676400">
                  <a:extLst>
                    <a:ext uri="{9D8B030D-6E8A-4147-A177-3AD203B41FA5}"/>
                  </a:extLst>
                </a:gridCol>
                <a:gridCol w="1752600">
                  <a:extLst>
                    <a:ext uri="{9D8B030D-6E8A-4147-A177-3AD203B41FA5}"/>
                  </a:extLst>
                </a:gridCol>
                <a:gridCol w="1981200">
                  <a:extLst>
                    <a:ext uri="{9D8B030D-6E8A-4147-A177-3AD203B41FA5}"/>
                  </a:extLst>
                </a:gridCol>
                <a:gridCol w="1547812">
                  <a:extLst>
                    <a:ext uri="{9D8B030D-6E8A-4147-A177-3AD203B41FA5}"/>
                  </a:extLst>
                </a:gridCol>
              </a:tblGrid>
              <a:tr h="10515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Type </a:t>
                      </a:r>
                      <a:r>
                        <a:rPr lang="en-US" sz="1500" dirty="0" smtClean="0">
                          <a:effectLst/>
                        </a:rPr>
                        <a:t>of</a:t>
                      </a:r>
                      <a:r>
                        <a:rPr lang="en-US" sz="1500" baseline="0" dirty="0" smtClean="0">
                          <a:effectLst/>
                        </a:rPr>
                        <a:t> </a:t>
                      </a:r>
                      <a:r>
                        <a:rPr lang="en-US" sz="1500" dirty="0" smtClean="0">
                          <a:effectLst/>
                        </a:rPr>
                        <a:t>farming </a:t>
                      </a:r>
                      <a:r>
                        <a:rPr lang="en-US" sz="1500" dirty="0">
                          <a:effectLst/>
                        </a:rPr>
                        <a:t>practice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42" marR="46442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Total No. animals reared in 20 farms visited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 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42" marR="46442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Main purpose of using antibiotics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 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42" marR="46442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Antibiotic most commonly used and purpose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42" marR="46442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Main source of antibiotic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42" marR="46442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6369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Cattle</a:t>
                      </a:r>
                      <a:r>
                        <a:rPr lang="en-US" sz="1500" baseline="0" dirty="0" smtClean="0">
                          <a:effectLst/>
                        </a:rPr>
                        <a:t> </a:t>
                      </a:r>
                      <a:r>
                        <a:rPr lang="en-US" sz="1500" dirty="0" smtClean="0">
                          <a:effectLst/>
                        </a:rPr>
                        <a:t>(local</a:t>
                      </a:r>
                      <a:r>
                        <a:rPr lang="en-US" sz="1500" dirty="0">
                          <a:effectLst/>
                        </a:rPr>
                        <a:t>)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 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42" marR="46442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442" marR="46442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en-US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reatment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442" marR="46442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Oxytetracycline 10%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for treatment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442" marR="46442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Agro-vet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442" marR="46442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/>
                </a:extLst>
              </a:tr>
              <a:tr h="7886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Cattle</a:t>
                      </a:r>
                      <a:r>
                        <a:rPr lang="en-US" sz="1500" baseline="0" dirty="0" smtClean="0">
                          <a:effectLst/>
                        </a:rPr>
                        <a:t> </a:t>
                      </a:r>
                      <a:r>
                        <a:rPr lang="en-US" sz="1500" dirty="0" smtClean="0">
                          <a:effectLst/>
                        </a:rPr>
                        <a:t>(grade</a:t>
                      </a:r>
                      <a:r>
                        <a:rPr lang="en-US" sz="1500" dirty="0">
                          <a:effectLst/>
                        </a:rPr>
                        <a:t>)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 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42" marR="46442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442" marR="46442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en-US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reatment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442" marR="46442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Oxytetracycline 10%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Penstrep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for treatment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442" marR="46442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Agro-vet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442" marR="46442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/>
                </a:extLst>
              </a:tr>
              <a:tr h="7886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G</a:t>
                      </a:r>
                      <a:r>
                        <a:rPr lang="en-US" sz="1500" dirty="0" smtClean="0">
                          <a:effectLst/>
                        </a:rPr>
                        <a:t>oats </a:t>
                      </a:r>
                      <a:r>
                        <a:rPr lang="en-US" sz="1500" baseline="0" dirty="0" smtClean="0">
                          <a:effectLst/>
                        </a:rPr>
                        <a:t> </a:t>
                      </a:r>
                      <a:r>
                        <a:rPr lang="en-US" sz="1500" dirty="0" smtClean="0">
                          <a:effectLst/>
                        </a:rPr>
                        <a:t>(</a:t>
                      </a:r>
                      <a:r>
                        <a:rPr lang="en-US" sz="1500" dirty="0">
                          <a:effectLst/>
                        </a:rPr>
                        <a:t>local)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42" marR="46442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442" marR="46442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en-US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reatment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442" marR="46442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Oxytetracycline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Penstrep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 for treatment)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442" marR="46442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Agro-vet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442" marR="46442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/>
                </a:extLst>
              </a:tr>
              <a:tr h="7886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Goats</a:t>
                      </a:r>
                      <a:r>
                        <a:rPr lang="en-US" sz="1500" baseline="0" dirty="0" smtClean="0">
                          <a:effectLst/>
                        </a:rPr>
                        <a:t> </a:t>
                      </a:r>
                      <a:r>
                        <a:rPr lang="en-US" sz="1500" dirty="0" smtClean="0">
                          <a:effectLst/>
                        </a:rPr>
                        <a:t>(grade</a:t>
                      </a:r>
                      <a:r>
                        <a:rPr lang="en-US" sz="1500" dirty="0">
                          <a:effectLst/>
                        </a:rPr>
                        <a:t>)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42" marR="46442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442" marR="46442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en-US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reatment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442" marR="46442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Oxytetracycline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Penstrep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for treatment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442" marR="46442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Agro-vet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442" marR="46442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/>
                </a:extLst>
              </a:tr>
              <a:tr h="6381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C</a:t>
                      </a:r>
                      <a:r>
                        <a:rPr lang="en-US" sz="1500" dirty="0" smtClean="0">
                          <a:effectLst/>
                        </a:rPr>
                        <a:t>amels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42" marR="46442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280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442" marR="46442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en-US" sz="15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reatment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442" marR="46442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Oxytetracycline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Penstrep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442" marR="46442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Agro-vet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6442" marR="46442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54314" name="TextBox 2"/>
          <p:cNvSpPr txBox="1">
            <a:spLocks noChangeArrowheads="1"/>
          </p:cNvSpPr>
          <p:nvPr/>
        </p:nvSpPr>
        <p:spPr bwMode="auto">
          <a:xfrm>
            <a:off x="1905000" y="284163"/>
            <a:ext cx="8458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GB" altLang="en-US" b="1">
                <a:solidFill>
                  <a:srgbClr val="2512AE"/>
                </a:solidFill>
              </a:rPr>
              <a:t>Antimicrobial use even in remote pastoralist Marsabit County</a:t>
            </a:r>
            <a:endParaRPr lang="en-US" altLang="en-US" b="1">
              <a:solidFill>
                <a:srgbClr val="2512A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89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1027"/>
          <p:cNvSpPr>
            <a:spLocks noGrp="1" noChangeArrowheads="1"/>
          </p:cNvSpPr>
          <p:nvPr>
            <p:ph idx="1"/>
          </p:nvPr>
        </p:nvSpPr>
        <p:spPr>
          <a:xfrm>
            <a:off x="1219200" y="838200"/>
            <a:ext cx="10363200" cy="4953000"/>
          </a:xfrm>
        </p:spPr>
        <p:txBody>
          <a:bodyPr/>
          <a:lstStyle/>
          <a:p>
            <a:pPr algn="ctr" eaLnBrk="1" hangingPunct="1">
              <a:buFont typeface="Arial" pitchFamily="34" charset="0"/>
              <a:buNone/>
            </a:pPr>
            <a:endParaRPr lang="en-GB" altLang="en-US" smtClean="0">
              <a:solidFill>
                <a:srgbClr val="2512AE"/>
              </a:solidFill>
            </a:endParaRPr>
          </a:p>
          <a:p>
            <a:pPr algn="ctr" eaLnBrk="1" hangingPunct="1">
              <a:buFont typeface="Arial" pitchFamily="34" charset="0"/>
              <a:buNone/>
            </a:pPr>
            <a:endParaRPr lang="en-GB" altLang="en-US" smtClean="0">
              <a:solidFill>
                <a:srgbClr val="2512AE"/>
              </a:solidFill>
            </a:endParaRPr>
          </a:p>
          <a:p>
            <a:pPr algn="ctr" eaLnBrk="1" hangingPunct="1">
              <a:buFont typeface="Arial" pitchFamily="34" charset="0"/>
              <a:buNone/>
            </a:pPr>
            <a:r>
              <a:rPr lang="en-GB" altLang="en-US" b="1" smtClean="0">
                <a:solidFill>
                  <a:srgbClr val="2512AE"/>
                </a:solidFill>
              </a:rPr>
              <a:t>Data from sentinel surveillance on antimicrobial resistance in health facilities</a:t>
            </a:r>
          </a:p>
          <a:p>
            <a:pPr eaLnBrk="1" hangingPunct="1"/>
            <a:endParaRPr lang="en-GB" altLang="en-US" smtClean="0">
              <a:solidFill>
                <a:srgbClr val="2512AE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85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Title 1"/>
          <p:cNvSpPr>
            <a:spLocks noGrp="1"/>
          </p:cNvSpPr>
          <p:nvPr>
            <p:ph type="title"/>
          </p:nvPr>
        </p:nvSpPr>
        <p:spPr>
          <a:xfrm>
            <a:off x="812800" y="457200"/>
            <a:ext cx="10972800" cy="1066800"/>
          </a:xfrm>
        </p:spPr>
        <p:txBody>
          <a:bodyPr/>
          <a:lstStyle/>
          <a:p>
            <a:r>
              <a:rPr lang="en-GB" altLang="en-US" sz="3200" b="1" smtClean="0">
                <a:solidFill>
                  <a:srgbClr val="2512AE"/>
                </a:solidFill>
                <a:latin typeface="Times New Roman" pitchFamily="18" charset="0"/>
                <a:cs typeface="Times New Roman" pitchFamily="18" charset="0"/>
              </a:rPr>
              <a:t>Antibiotic susceptibility of</a:t>
            </a:r>
            <a:r>
              <a:rPr lang="en-GB" altLang="en-US" sz="3200" i="1" smtClean="0">
                <a:solidFill>
                  <a:srgbClr val="2512AE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GB" altLang="en-US" sz="3200" b="1" i="1" smtClean="0">
                <a:solidFill>
                  <a:srgbClr val="2512AE"/>
                </a:solidFill>
                <a:latin typeface="Times New Roman" pitchFamily="18" charset="0"/>
                <a:cs typeface="Times New Roman" pitchFamily="18" charset="0"/>
              </a:rPr>
              <a:t>Staphylococcus aureus</a:t>
            </a:r>
            <a:r>
              <a:rPr lang="en-GB" altLang="en-US" sz="3200" i="1" smtClean="0">
                <a:solidFill>
                  <a:srgbClr val="2512AE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GB" altLang="en-US" sz="3200" b="1" smtClean="0">
                <a:solidFill>
                  <a:srgbClr val="2512AE"/>
                </a:solidFill>
                <a:latin typeface="Times New Roman" pitchFamily="18" charset="0"/>
                <a:cs typeface="Times New Roman" pitchFamily="18" charset="0"/>
              </a:rPr>
              <a:t>isolates, n=731</a:t>
            </a:r>
            <a:br>
              <a:rPr lang="en-GB" altLang="en-US" sz="3200" b="1" smtClean="0">
                <a:solidFill>
                  <a:srgbClr val="2512A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GB" altLang="en-US" sz="2000" b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Omuse et al. </a:t>
            </a:r>
            <a:r>
              <a:rPr lang="fr-FR" altLang="en-US" sz="2000" smtClean="0">
                <a:solidFill>
                  <a:schemeClr val="accent2"/>
                </a:solidFill>
              </a:rPr>
              <a:t>BMC Infect Dis. 2014; 14: 669.</a:t>
            </a:r>
            <a:r>
              <a:rPr lang="en-GB" altLang="en-US" sz="2000" b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altLang="en-US" sz="2000" b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GB" altLang="en-US" sz="3200" i="1" smtClean="0">
                <a:solidFill>
                  <a:srgbClr val="2512AE"/>
                </a:solidFill>
                <a:latin typeface="Times New Roman" pitchFamily="18" charset="0"/>
              </a:rPr>
              <a:t/>
            </a:r>
            <a:br>
              <a:rPr lang="en-GB" altLang="en-US" sz="3200" i="1" smtClean="0">
                <a:solidFill>
                  <a:srgbClr val="2512AE"/>
                </a:solidFill>
                <a:latin typeface="Times New Roman" pitchFamily="18" charset="0"/>
              </a:rPr>
            </a:br>
            <a:endParaRPr lang="en-US" altLang="en-US" sz="3200" i="1" smtClean="0">
              <a:solidFill>
                <a:srgbClr val="2512AE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12800" y="1560513"/>
          <a:ext cx="10566400" cy="5185100"/>
        </p:xfrm>
        <a:graphic>
          <a:graphicData uri="http://schemas.openxmlformats.org/drawingml/2006/table">
            <a:tbl>
              <a:tblPr/>
              <a:tblGrid>
                <a:gridCol w="2641600"/>
                <a:gridCol w="2641600"/>
                <a:gridCol w="2641600"/>
                <a:gridCol w="2641600"/>
              </a:tblGrid>
              <a:tr h="272883"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US" sz="1400" b="1" dirty="0">
                          <a:effectLst/>
                        </a:rPr>
                        <a:t>Antibiotic</a:t>
                      </a:r>
                      <a:endParaRPr lang="en-US" sz="1400" dirty="0">
                        <a:effectLst/>
                      </a:endParaRP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>
                          <a:effectLst/>
                        </a:rPr>
                        <a:t>Susceptible</a:t>
                      </a:r>
                      <a:endParaRPr lang="en-US" sz="1400">
                        <a:effectLst/>
                      </a:endParaRP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>
                          <a:effectLst/>
                        </a:rPr>
                        <a:t>Intermediate</a:t>
                      </a:r>
                      <a:endParaRPr lang="en-US" sz="1400">
                        <a:effectLst/>
                      </a:endParaRP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>
                          <a:effectLst/>
                        </a:rPr>
                        <a:t>Resistant</a:t>
                      </a:r>
                      <a:endParaRPr lang="en-US" sz="1400">
                        <a:effectLst/>
                      </a:endParaRP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88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>
                          <a:effectLst/>
                        </a:rPr>
                        <a:t>No. (%)</a:t>
                      </a:r>
                      <a:endParaRPr lang="en-US" sz="1400">
                        <a:effectLst/>
                      </a:endParaRP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>
                          <a:effectLst/>
                        </a:rPr>
                        <a:t>No. (%)</a:t>
                      </a:r>
                      <a:endParaRPr lang="en-US" sz="1400">
                        <a:effectLst/>
                      </a:endParaRP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>
                          <a:effectLst/>
                        </a:rPr>
                        <a:t>No. (%)</a:t>
                      </a:r>
                      <a:endParaRPr lang="en-US" sz="1400">
                        <a:effectLst/>
                      </a:endParaRP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883"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Penicillin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57 (7.8%)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0 (0.0%)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674 (92.2%)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883"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Oxacillin</a:t>
                      </a:r>
                      <a:endParaRPr lang="en-US" sz="14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704 (96.3%)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0 (0.0%)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27 (3.7%)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883"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Cefoxitin</a:t>
                      </a:r>
                      <a:endParaRPr lang="en-US" sz="14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707 (96.7%)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0 (0.0%)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24 (3.3%)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883"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Erythromycin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645 (88.2%)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>
                          <a:effectLst/>
                        </a:rPr>
                        <a:t>1 (0.1%)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>
                          <a:effectLst/>
                        </a:rPr>
                        <a:t>85 (11.7%)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883"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Clindamycin</a:t>
                      </a:r>
                      <a:r>
                        <a:rPr lang="en-US" sz="1400" baseline="30000">
                          <a:effectLst/>
                        </a:rPr>
                        <a:t>a</a:t>
                      </a:r>
                      <a:endParaRPr lang="en-US" sz="1400">
                        <a:effectLst/>
                      </a:endParaRP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658 (90.0%)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0 (0.0%)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73 (10.0%)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883"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Gentamicin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710 (97.1%)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7 (1.0%)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14 (1.9%)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883"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Tobramycin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708 (96.8%)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5 (0.7%)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18 (2.5%)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883"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Levofloxacin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687 (94.0%)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31 (4.2%)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13 (1.8%)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883"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Moxifloxacin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724 (99.1%)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1 (0.1%)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6 (0.8%)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883"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Linezolid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731 (100.0%)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0 (0.0%)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0 (0.0%)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883"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Mupirocin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731 (100.0%)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0 (0.0%)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0 (0.0%)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883"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Rifampicin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725 (99.2%)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3 (0.4%)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3 (0.4%)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883"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TMP/SMX</a:t>
                      </a:r>
                      <a:r>
                        <a:rPr lang="en-US" sz="1400" baseline="30000">
                          <a:effectLst/>
                        </a:rPr>
                        <a:t>b</a:t>
                      </a:r>
                      <a:endParaRPr lang="en-US" sz="1400">
                        <a:effectLst/>
                      </a:endParaRP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423 (57.9%)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0 (0.0%)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308 (42.1%)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883"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Tetracycline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618 (84.5%)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0 (0.0%)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113 (15.5%)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883"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Tigecycline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731 (100.0%)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0 (0.0%)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0 (0.0%)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883"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Teicoplanin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731 (100.0%)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0 (0.0%)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0 (0.0%)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883"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Vancomycin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731 (100.0%)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0 (0.0%)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>
                          <a:effectLst/>
                        </a:rPr>
                        <a:t>0 (0.0%)</a:t>
                      </a:r>
                    </a:p>
                  </a:txBody>
                  <a:tcPr marL="79403" marR="79403" marT="29770" marB="2977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91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MRSA are </a:t>
            </a:r>
            <a:r>
              <a:rPr lang="en-US" dirty="0" err="1" smtClean="0">
                <a:solidFill>
                  <a:srgbClr val="0000FF"/>
                </a:solidFill>
              </a:rPr>
              <a:t>heterogenous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1026" name="Picture 2" descr="An external file that holds a picture, illustration, etc.&#10;Object name is 12941_2016_171_Fig1_HTML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4439" y="1600200"/>
            <a:ext cx="7103121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09691" y="6349042"/>
            <a:ext cx="3036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Omuse</a:t>
            </a:r>
            <a:r>
              <a:rPr lang="en-US" dirty="0" smtClean="0">
                <a:solidFill>
                  <a:srgbClr val="FF0000"/>
                </a:solidFill>
              </a:rPr>
              <a:t> et al., 2016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6678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le 1"/>
          <p:cNvSpPr>
            <a:spLocks noGrp="1"/>
          </p:cNvSpPr>
          <p:nvPr>
            <p:ph type="title"/>
          </p:nvPr>
        </p:nvSpPr>
        <p:spPr>
          <a:xfrm>
            <a:off x="1981200" y="2057400"/>
            <a:ext cx="8229600" cy="1143000"/>
          </a:xfrm>
        </p:spPr>
        <p:txBody>
          <a:bodyPr/>
          <a:lstStyle/>
          <a:p>
            <a:r>
              <a:rPr lang="en-US" altLang="en-US" sz="2800" b="1">
                <a:solidFill>
                  <a:srgbClr val="2512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SALMONELLA  BACTEREMIA  STUDIES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5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itle 1"/>
          <p:cNvSpPr>
            <a:spLocks noGrp="1"/>
          </p:cNvSpPr>
          <p:nvPr>
            <p:ph type="title"/>
          </p:nvPr>
        </p:nvSpPr>
        <p:spPr>
          <a:xfrm>
            <a:off x="1589088" y="352425"/>
            <a:ext cx="6869112" cy="958850"/>
          </a:xfrm>
        </p:spPr>
        <p:txBody>
          <a:bodyPr/>
          <a:lstStyle/>
          <a:p>
            <a:pPr>
              <a:defRPr/>
            </a:pPr>
            <a:r>
              <a:rPr lang="en-US" altLang="en-US" sz="2400" b="1" dirty="0">
                <a:solidFill>
                  <a:srgbClr val="2512AE"/>
                </a:solidFill>
                <a:latin typeface="Times New Roman" pitchFamily="18" charset="0"/>
                <a:ea typeface="+mn-ea"/>
                <a:cs typeface="Times New Roman" panose="02020603050405020304" pitchFamily="18" charset="0"/>
              </a:rPr>
              <a:t>Invasive NTS in Africa: A Killer in Slums and Poor Rural Children.</a:t>
            </a:r>
          </a:p>
        </p:txBody>
      </p:sp>
      <p:pic>
        <p:nvPicPr>
          <p:cNvPr id="7270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0" y="1435100"/>
            <a:ext cx="9158288" cy="2363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70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9" t="22182" r="32909" b="58000"/>
          <a:stretch>
            <a:fillRect/>
          </a:stretch>
        </p:blipFill>
        <p:spPr bwMode="auto">
          <a:xfrm>
            <a:off x="1589088" y="3817938"/>
            <a:ext cx="9061450" cy="204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9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86" t="20909" r="35374" b="52182"/>
          <a:stretch>
            <a:fillRect/>
          </a:stretch>
        </p:blipFill>
        <p:spPr bwMode="auto">
          <a:xfrm>
            <a:off x="8610600" y="250826"/>
            <a:ext cx="2039938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9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2057400" y="381000"/>
          <a:ext cx="8458200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4755" name="TextBox 4"/>
          <p:cNvSpPr txBox="1">
            <a:spLocks noChangeArrowheads="1"/>
          </p:cNvSpPr>
          <p:nvPr/>
        </p:nvSpPr>
        <p:spPr bwMode="auto">
          <a:xfrm>
            <a:off x="4495800" y="1"/>
            <a:ext cx="4495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b="1">
                <a:solidFill>
                  <a:srgbClr val="2512AE"/>
                </a:solidFill>
                <a:cs typeface="Times New Roman" panose="02020603050405020304" pitchFamily="18" charset="0"/>
              </a:rPr>
              <a:t>% </a:t>
            </a:r>
            <a:r>
              <a:rPr lang="en-US" altLang="en-US" b="1">
                <a:solidFill>
                  <a:srgbClr val="2512AE"/>
                </a:solidFill>
                <a:cs typeface="Times New Roman" panose="02020603050405020304" pitchFamily="18" charset="0"/>
              </a:rPr>
              <a:t>Resistance; n=545</a:t>
            </a:r>
            <a:endParaRPr lang="en-US" altLang="en-US" sz="2800" b="1">
              <a:solidFill>
                <a:srgbClr val="2512AE"/>
              </a:solidFill>
              <a:cs typeface="Times New Roman" panose="02020603050405020304" pitchFamily="18" charset="0"/>
            </a:endParaRPr>
          </a:p>
        </p:txBody>
      </p:sp>
      <p:sp>
        <p:nvSpPr>
          <p:cNvPr id="74756" name="TextBox 5"/>
          <p:cNvSpPr txBox="1">
            <a:spLocks noChangeArrowheads="1"/>
          </p:cNvSpPr>
          <p:nvPr/>
        </p:nvSpPr>
        <p:spPr bwMode="auto">
          <a:xfrm>
            <a:off x="4724400" y="6335714"/>
            <a:ext cx="24971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800" b="1">
                <a:cs typeface="Times New Roman" panose="02020603050405020304" pitchFamily="18" charset="0"/>
              </a:rPr>
              <a:t>ANTIBIOTICS</a:t>
            </a:r>
          </a:p>
        </p:txBody>
      </p:sp>
      <p:sp>
        <p:nvSpPr>
          <p:cNvPr id="74757" name="TextBox 6"/>
          <p:cNvSpPr txBox="1">
            <a:spLocks noChangeArrowheads="1"/>
          </p:cNvSpPr>
          <p:nvPr/>
        </p:nvSpPr>
        <p:spPr bwMode="auto">
          <a:xfrm>
            <a:off x="1652589" y="3733800"/>
            <a:ext cx="700087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800" b="1"/>
              <a:t>% R</a:t>
            </a:r>
          </a:p>
          <a:p>
            <a:endParaRPr lang="en-US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62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3657600" y="533400"/>
            <a:ext cx="3810000" cy="533400"/>
          </a:xfrm>
        </p:spPr>
        <p:txBody>
          <a:bodyPr/>
          <a:lstStyle/>
          <a:p>
            <a:pPr eaLnBrk="1" hangingPunct="1"/>
            <a:r>
              <a:rPr lang="en-US" altLang="en-US" sz="2800" b="1">
                <a:solidFill>
                  <a:srgbClr val="2512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Outline</a:t>
            </a:r>
            <a:br>
              <a:rPr lang="en-US" altLang="en-US" sz="2800" b="1">
                <a:solidFill>
                  <a:srgbClr val="2512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2800" b="1">
              <a:solidFill>
                <a:srgbClr val="2512A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1" y="838200"/>
            <a:ext cx="8448675" cy="4876800"/>
          </a:xfrm>
        </p:spPr>
        <p:txBody>
          <a:bodyPr/>
          <a:lstStyle/>
          <a:p>
            <a:pPr lvl="1" eaLnBrk="1" hangingPunct="1">
              <a:lnSpc>
                <a:spcPct val="150000"/>
              </a:lnSpc>
              <a:spcBef>
                <a:spcPct val="0"/>
              </a:spcBef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of AMR globally and in Kenya.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key sentinel surveillance data on AMR in foodborne bacteria.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roadmap to implementation of NAP.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Conclusions.</a:t>
            </a:r>
          </a:p>
          <a:p>
            <a:pPr eaLnBrk="1" hangingPunct="1">
              <a:lnSpc>
                <a:spcPct val="80000"/>
              </a:lnSpc>
            </a:pPr>
            <a:endParaRPr lang="en-US" altLang="en-US" sz="16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43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 descr="Blue tissue paper"/>
          <p:cNvSpPr>
            <a:spLocks noGrp="1" noChangeArrowheads="1"/>
          </p:cNvSpPr>
          <p:nvPr>
            <p:ph type="title"/>
          </p:nvPr>
        </p:nvSpPr>
        <p:spPr>
          <a:xfrm>
            <a:off x="2014539" y="473075"/>
            <a:ext cx="8074025" cy="83185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GB" altLang="en-US" sz="2400" b="1" dirty="0">
                <a:solidFill>
                  <a:srgbClr val="2512AE"/>
                </a:solidFill>
                <a:latin typeface="Times New Roman" pitchFamily="18" charset="0"/>
                <a:ea typeface="+mn-ea"/>
                <a:cs typeface="Times New Roman" panose="02020603050405020304" pitchFamily="18" charset="0"/>
              </a:rPr>
              <a:t>MDR Invasive S. Typhimurium Hospitalised Children, 2010-2014 (N=325)</a:t>
            </a:r>
            <a:r>
              <a:rPr lang="en-GB" altLang="en-US" sz="2800" b="1" dirty="0">
                <a:solidFill>
                  <a:srgbClr val="2512AE"/>
                </a:solidFill>
                <a:latin typeface="Times New Roman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en-GB" altLang="en-US" sz="2800" b="1" dirty="0">
                <a:solidFill>
                  <a:srgbClr val="2512AE"/>
                </a:solidFill>
                <a:latin typeface="Times New Roman" pitchFamily="18" charset="0"/>
                <a:ea typeface="+mn-ea"/>
                <a:cs typeface="Times New Roman" panose="02020603050405020304" pitchFamily="18" charset="0"/>
              </a:rPr>
            </a:br>
            <a:endParaRPr lang="en-US" altLang="en-US" sz="2800" b="1" dirty="0">
              <a:solidFill>
                <a:srgbClr val="2512AE"/>
              </a:solidFill>
              <a:latin typeface="Times New Roman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2643" name="Text Box 5"/>
          <p:cNvSpPr txBox="1">
            <a:spLocks noChangeArrowheads="1"/>
          </p:cNvSpPr>
          <p:nvPr/>
        </p:nvSpPr>
        <p:spPr bwMode="auto">
          <a:xfrm>
            <a:off x="3794126" y="5243514"/>
            <a:ext cx="314007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004" tIns="41502" rIns="83004" bIns="41502">
            <a:spAutoFit/>
          </a:bodyPr>
          <a:lstStyle>
            <a:lvl1pPr defTabSz="912813" eaLnBrk="0" hangingPunct="0"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 eaLnBrk="0" hangingPunct="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 eaLnBrk="0" hangingPunct="0"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 eaLnBrk="0" hangingPunct="0"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 eaLnBrk="0" hangingPunct="0"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  <a:defRPr/>
            </a:pPr>
            <a:endParaRPr lang="en-US" altLang="en-US" sz="2364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3188" name="Rectangle 8"/>
          <p:cNvSpPr>
            <a:spLocks noChangeArrowheads="1"/>
          </p:cNvSpPr>
          <p:nvPr/>
        </p:nvSpPr>
        <p:spPr bwMode="auto">
          <a:xfrm>
            <a:off x="1800226" y="950914"/>
            <a:ext cx="8499475" cy="402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004" tIns="41502" rIns="83004" bIns="41502" anchor="ctr">
            <a:spAutoFit/>
          </a:bodyPr>
          <a:lstStyle>
            <a:lvl1pPr defTabSz="83978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83978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839788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839788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83978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839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en-GB" altLang="en-US" sz="2182" dirty="0">
                <a:solidFill>
                  <a:srgbClr val="000000"/>
                </a:solidFill>
              </a:rPr>
              <a:t>______________________________________________________</a:t>
            </a:r>
          </a:p>
          <a:p>
            <a:pPr>
              <a:defRPr/>
            </a:pPr>
            <a:r>
              <a:rPr lang="en-GB" altLang="en-US" sz="1636" dirty="0">
                <a:solidFill>
                  <a:srgbClr val="000000"/>
                </a:solidFill>
              </a:rPr>
              <a:t>	Antimicrobial 			MIC (µg/ml) </a:t>
            </a:r>
          </a:p>
          <a:p>
            <a:pPr algn="ctr">
              <a:defRPr/>
            </a:pPr>
            <a:r>
              <a:rPr lang="en-GB" altLang="en-US" sz="1636" dirty="0">
                <a:solidFill>
                  <a:srgbClr val="000000"/>
                </a:solidFill>
              </a:rPr>
              <a:t>	Agent		Range 	    Mode		MIC50	MIC90	% R</a:t>
            </a:r>
          </a:p>
          <a:p>
            <a:pPr algn="ctr">
              <a:defRPr/>
            </a:pPr>
            <a:r>
              <a:rPr lang="en-GB" altLang="en-US" sz="1636" dirty="0">
                <a:solidFill>
                  <a:srgbClr val="000000"/>
                </a:solidFill>
              </a:rPr>
              <a:t>____________________________________________________________________</a:t>
            </a:r>
          </a:p>
          <a:p>
            <a:pPr>
              <a:defRPr/>
            </a:pPr>
            <a:r>
              <a:rPr lang="en-GB" altLang="en-US" sz="1636" dirty="0">
                <a:solidFill>
                  <a:srgbClr val="000000"/>
                </a:solidFill>
              </a:rPr>
              <a:t>	Ampicillin	0.25-&gt;256	&gt;256		82	64	48</a:t>
            </a:r>
          </a:p>
          <a:p>
            <a:pPr>
              <a:defRPr/>
            </a:pPr>
            <a:r>
              <a:rPr lang="en-GB" altLang="en-US" sz="1636" dirty="0">
                <a:solidFill>
                  <a:srgbClr val="000000"/>
                </a:solidFill>
              </a:rPr>
              <a:t>	Co-amoxyclav	0.75-&gt;256	4		1	16	8</a:t>
            </a:r>
          </a:p>
          <a:p>
            <a:pPr>
              <a:defRPr/>
            </a:pPr>
            <a:r>
              <a:rPr lang="en-GB" altLang="en-US" sz="1636" dirty="0">
                <a:solidFill>
                  <a:srgbClr val="000000"/>
                </a:solidFill>
              </a:rPr>
              <a:t>	Cefuroxime	2-&gt;256		&gt;256		8	32	30</a:t>
            </a:r>
          </a:p>
          <a:p>
            <a:pPr>
              <a:defRPr/>
            </a:pPr>
            <a:r>
              <a:rPr lang="en-GB" altLang="en-US" sz="1636" dirty="0">
                <a:solidFill>
                  <a:srgbClr val="000000"/>
                </a:solidFill>
              </a:rPr>
              <a:t>	Ceftriaxone	0.094-16		0.064		0.5	2	0</a:t>
            </a:r>
          </a:p>
          <a:p>
            <a:pPr>
              <a:defRPr/>
            </a:pPr>
            <a:r>
              <a:rPr lang="en-GB" altLang="en-US" sz="1636" dirty="0">
                <a:solidFill>
                  <a:srgbClr val="000000"/>
                </a:solidFill>
              </a:rPr>
              <a:t>	Gentamicin	0.06-&gt;256	4		1	8	16</a:t>
            </a:r>
          </a:p>
          <a:p>
            <a:pPr>
              <a:defRPr/>
            </a:pPr>
            <a:r>
              <a:rPr lang="en-GB" altLang="en-US" sz="1636" dirty="0">
                <a:solidFill>
                  <a:srgbClr val="000000"/>
                </a:solidFill>
              </a:rPr>
              <a:t>	Co-trimoxazole	0.064-&gt;32	&gt;32		8	32	46</a:t>
            </a:r>
          </a:p>
          <a:p>
            <a:pPr>
              <a:defRPr/>
            </a:pPr>
            <a:r>
              <a:rPr lang="en-GB" altLang="en-US" sz="1636" dirty="0">
                <a:solidFill>
                  <a:srgbClr val="000000"/>
                </a:solidFill>
              </a:rPr>
              <a:t>	Chloramphenicol	0.19-&gt;256	&gt;256		4	32	26</a:t>
            </a:r>
          </a:p>
          <a:p>
            <a:pPr>
              <a:defRPr/>
            </a:pPr>
            <a:r>
              <a:rPr lang="en-GB" altLang="en-US" sz="1636" dirty="0">
                <a:solidFill>
                  <a:srgbClr val="000000"/>
                </a:solidFill>
              </a:rPr>
              <a:t>	Tetracycline	0.064-&gt;256	3		16	128	49</a:t>
            </a:r>
          </a:p>
          <a:p>
            <a:pPr>
              <a:defRPr/>
            </a:pPr>
            <a:r>
              <a:rPr lang="en-GB" altLang="en-US" sz="1636" dirty="0">
                <a:solidFill>
                  <a:srgbClr val="000000"/>
                </a:solidFill>
              </a:rPr>
              <a:t>	Nalidixic acid	1.5-&gt;256		3		3	3	12</a:t>
            </a:r>
          </a:p>
          <a:p>
            <a:pPr>
              <a:defRPr/>
            </a:pPr>
            <a:r>
              <a:rPr lang="en-GB" altLang="en-US" sz="1636" dirty="0">
                <a:solidFill>
                  <a:srgbClr val="000000"/>
                </a:solidFill>
              </a:rPr>
              <a:t>	Ciprofloxacin	0.064-4		0.16		0.06	0.125	0</a:t>
            </a:r>
          </a:p>
          <a:p>
            <a:pPr algn="ctr">
              <a:defRPr/>
            </a:pPr>
            <a:r>
              <a:rPr lang="en-GB" altLang="en-US" sz="2182" dirty="0">
                <a:solidFill>
                  <a:srgbClr val="000000"/>
                </a:solidFill>
              </a:rPr>
              <a:t>______________________________________________________</a:t>
            </a:r>
          </a:p>
        </p:txBody>
      </p:sp>
      <p:sp>
        <p:nvSpPr>
          <p:cNvPr id="82949" name="Text Box 10"/>
          <p:cNvSpPr txBox="1">
            <a:spLocks noChangeArrowheads="1"/>
          </p:cNvSpPr>
          <p:nvPr/>
        </p:nvSpPr>
        <p:spPr bwMode="auto">
          <a:xfrm>
            <a:off x="2681288" y="5346701"/>
            <a:ext cx="762000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07" tIns="45052" rIns="90107" bIns="45052">
            <a:spAutoFit/>
          </a:bodyPr>
          <a:lstStyle>
            <a:lvl1pPr marL="373063" indent="-373063" defTabSz="99218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9218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92188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92188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9218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92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92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92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921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1800" dirty="0">
                <a:solidFill>
                  <a:schemeClr val="accent6">
                    <a:lumMod val="50000"/>
                  </a:schemeClr>
                </a:solidFill>
                <a:ea typeface="+mj-ea"/>
                <a:cs typeface="Times New Roman" pitchFamily="18" charset="0"/>
              </a:rPr>
              <a:t>Kariuki et al. Vaccine. 2015 Apr 23. pii: S0264-410(15)441-7; Tabu et al. Plos ONE 2012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8653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Content Placeholder 2"/>
          <p:cNvSpPr>
            <a:spLocks noGrp="1"/>
          </p:cNvSpPr>
          <p:nvPr>
            <p:ph idx="1"/>
          </p:nvPr>
        </p:nvSpPr>
        <p:spPr>
          <a:xfrm>
            <a:off x="1981200" y="2470150"/>
            <a:ext cx="8382000" cy="3625850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GB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15 patients treated at AGUH 1 year apart.</a:t>
            </a:r>
          </a:p>
          <a:p>
            <a:pPr algn="just">
              <a:lnSpc>
                <a:spcPct val="150000"/>
              </a:lnSpc>
              <a:defRPr/>
            </a:pPr>
            <a:r>
              <a:rPr lang="en-GB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12  S. Typhimurium isolates from blood.</a:t>
            </a:r>
          </a:p>
          <a:p>
            <a:pPr algn="just">
              <a:lnSpc>
                <a:spcPct val="150000"/>
              </a:lnSpc>
              <a:defRPr/>
            </a:pPr>
            <a:r>
              <a:rPr lang="en-GB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Sensitive to – Chloramphenicol, Ciproxin and Cefoxitin. </a:t>
            </a:r>
          </a:p>
          <a:p>
            <a:pPr algn="just">
              <a:lnSpc>
                <a:spcPct val="150000"/>
              </a:lnSpc>
              <a:defRPr/>
            </a:pPr>
            <a:r>
              <a:rPr lang="en-GB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Resistant to Nalidixic acid, Cotrim, Ampicillin, Ceftriaxone and Aztreonam.  MIC Ceftriaxone &gt;256 ;  MIC Ciprofloxacin=0.12.</a:t>
            </a:r>
          </a:p>
          <a:p>
            <a:pPr algn="just">
              <a:lnSpc>
                <a:spcPct val="150000"/>
              </a:lnSpc>
              <a:defRPr/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Resistance to β-lactams, including to ceftriaxone, was associated with carriage of a combination of </a:t>
            </a:r>
            <a:r>
              <a:rPr lang="en-US" alt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bla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CTX-M-15, </a:t>
            </a:r>
            <a:r>
              <a:rPr lang="en-US" alt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bla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OXA-1, and </a:t>
            </a:r>
            <a:r>
              <a:rPr lang="en-US" alt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bla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TEM-1 genes on 304 kb plasmid.</a:t>
            </a:r>
          </a:p>
          <a:p>
            <a:pPr>
              <a:defRPr/>
            </a:pPr>
            <a:endParaRPr lang="en-GB" altLang="en-US" sz="2545" dirty="0"/>
          </a:p>
        </p:txBody>
      </p:sp>
      <p:pic>
        <p:nvPicPr>
          <p:cNvPr id="7680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788" y="0"/>
            <a:ext cx="8558212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23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>
          <a:xfrm>
            <a:off x="812800" y="304800"/>
            <a:ext cx="10363200" cy="914400"/>
          </a:xfrm>
        </p:spPr>
        <p:txBody>
          <a:bodyPr/>
          <a:lstStyle/>
          <a:p>
            <a:pPr eaLnBrk="1" hangingPunct="1"/>
            <a:r>
              <a:rPr lang="en-GB" altLang="en-US" sz="3600" b="1" smtClean="0">
                <a:solidFill>
                  <a:srgbClr val="0000F4"/>
                </a:solidFill>
                <a:cs typeface="Times New Roman" pitchFamily="18" charset="0"/>
              </a:rPr>
              <a:t>MDR Typhi emerging major problem</a:t>
            </a:r>
            <a:endParaRPr lang="en-US" altLang="en-US" sz="3600" b="1" smtClean="0">
              <a:solidFill>
                <a:srgbClr val="0000F4"/>
              </a:solidFill>
              <a:cs typeface="Times New Roman" pitchFamily="18" charset="0"/>
            </a:endParaRPr>
          </a:p>
        </p:txBody>
      </p:sp>
      <p:sp>
        <p:nvSpPr>
          <p:cNvPr id="124931" name="Rectangle 3"/>
          <p:cNvSpPr>
            <a:spLocks noGrp="1" noChangeArrowheads="1"/>
          </p:cNvSpPr>
          <p:nvPr>
            <p:ph idx="1"/>
          </p:nvPr>
        </p:nvSpPr>
        <p:spPr>
          <a:xfrm>
            <a:off x="0" y="1295400"/>
            <a:ext cx="12192000" cy="5105400"/>
          </a:xfrm>
        </p:spPr>
        <p:txBody>
          <a:bodyPr/>
          <a:lstStyle/>
          <a:p>
            <a:pPr eaLnBrk="1" hangingPunct="1">
              <a:lnSpc>
                <a:spcPts val="4300"/>
              </a:lnSpc>
            </a:pPr>
            <a:r>
              <a:rPr lang="en-US" altLang="en-US" sz="2200" b="1" smtClean="0">
                <a:cs typeface="Times New Roman" pitchFamily="18" charset="0"/>
              </a:rPr>
              <a:t>Only 17.9% were fully sensitive.</a:t>
            </a:r>
          </a:p>
          <a:p>
            <a:pPr eaLnBrk="1" hangingPunct="1">
              <a:lnSpc>
                <a:spcPts val="4300"/>
              </a:lnSpc>
            </a:pPr>
            <a:r>
              <a:rPr lang="en-US" altLang="en-US" sz="2200" b="1" smtClean="0">
                <a:cs typeface="Times New Roman" pitchFamily="18" charset="0"/>
              </a:rPr>
              <a:t>The majority (60.5%) were multiply-resistant (MDR) to most commonly available drugs - ampicillin, chloramphenicol, tetracycline (MICs &gt; 256µg/ml) and co-trimoxazole (MIC &gt; 32µg/ml). </a:t>
            </a:r>
          </a:p>
          <a:p>
            <a:pPr eaLnBrk="1" hangingPunct="1">
              <a:lnSpc>
                <a:spcPts val="4300"/>
              </a:lnSpc>
            </a:pPr>
            <a:r>
              <a:rPr lang="en-US" altLang="en-US" sz="2200" b="1" smtClean="0">
                <a:cs typeface="Times New Roman" pitchFamily="18" charset="0"/>
              </a:rPr>
              <a:t>Nalidixic resistance and reduced ciprofloxacin susceptibility common</a:t>
            </a:r>
            <a:endParaRPr lang="en-US" altLang="en-US" sz="2200" smtClean="0">
              <a:cs typeface="Times New Roman" pitchFamily="18" charset="0"/>
            </a:endParaRPr>
          </a:p>
          <a:p>
            <a:pPr eaLnBrk="1" hangingPunct="1"/>
            <a:endParaRPr lang="en-US" altLang="en-US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8911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899" y="1829098"/>
            <a:ext cx="5487293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508" y="151805"/>
            <a:ext cx="6079629" cy="1982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55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/>
          <p:cNvSpPr>
            <a:spLocks noGrp="1"/>
          </p:cNvSpPr>
          <p:nvPr>
            <p:ph type="title"/>
          </p:nvPr>
        </p:nvSpPr>
        <p:spPr>
          <a:xfrm>
            <a:off x="1738313" y="142875"/>
            <a:ext cx="8487668" cy="784325"/>
          </a:xfrm>
        </p:spPr>
        <p:txBody>
          <a:bodyPr/>
          <a:lstStyle/>
          <a:p>
            <a:pPr eaLnBrk="1" hangingPunct="1"/>
            <a:r>
              <a:rPr lang="en-US" altLang="en-US" sz="2625" b="1">
                <a:solidFill>
                  <a:srgbClr val="0000F4"/>
                </a:solidFill>
                <a:ea typeface="Batang" pitchFamily="18" charset="-127"/>
                <a:cs typeface="Arial" panose="020B0604020202020204" pitchFamily="34" charset="0"/>
              </a:rPr>
              <a:t>MDR haplotype H58 now well established in the region</a:t>
            </a:r>
            <a:r>
              <a:rPr lang="en-US" altLang="en-US" sz="2625">
                <a:solidFill>
                  <a:srgbClr val="0000F4"/>
                </a:solidFill>
                <a:ea typeface="Batang" pitchFamily="18" charset="-127"/>
                <a:cs typeface="Arial" panose="020B0604020202020204" pitchFamily="34" charset="0"/>
              </a:rPr>
              <a:t> </a:t>
            </a:r>
            <a:endParaRPr lang="en-GB" altLang="en-US" sz="2625">
              <a:solidFill>
                <a:srgbClr val="0000F4"/>
              </a:solidFill>
              <a:ea typeface="Batang" pitchFamily="18" charset="-127"/>
              <a:cs typeface="Arial" panose="020B0604020202020204" pitchFamily="34" charset="0"/>
            </a:endParaRPr>
          </a:p>
        </p:txBody>
      </p:sp>
      <p:pic>
        <p:nvPicPr>
          <p:cNvPr id="96259" name="Picture 2"/>
          <p:cNvPicPr>
            <a:picLocks noGrp="1" noChangeAspect="1" noChangeArrowheads="1"/>
          </p:cNvPicPr>
          <p:nvPr>
            <p:ph type="tbl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69281" y="928688"/>
            <a:ext cx="8727281" cy="5810250"/>
          </a:xfrm>
        </p:spPr>
      </p:pic>
      <p:sp>
        <p:nvSpPr>
          <p:cNvPr id="96260" name="Footer Placeholder 1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har char="•"/>
              <a:defRPr sz="2906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95028" indent="-266403" eaLnBrk="0" hangingPunct="0">
              <a:buChar char="–"/>
              <a:defRPr sz="2625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70075" indent="-212825" eaLnBrk="0" hangingPunct="0">
              <a:buChar char="•"/>
              <a:defRPr sz="225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498700" indent="-212825" eaLnBrk="0" hangingPunct="0">
              <a:buChar char="–"/>
              <a:defRPr sz="1875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27325" indent="-212825" eaLnBrk="0" hangingPunct="0">
              <a:buChar char="»"/>
              <a:defRPr sz="1875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355950" indent="-2128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75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84575" indent="-2128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75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13200" indent="-2128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75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41825" indent="-2128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75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en-US" sz="1313" smtClean="0">
                <a:solidFill>
                  <a:srgbClr val="898989"/>
                </a:solidFill>
                <a:cs typeface="Arial" panose="020B0604020202020204" pitchFamily="34" charset="0"/>
              </a:rPr>
              <a:t>IPNET CONFERENCE, Machakos. 16 Nov, 2016</a:t>
            </a:r>
            <a:endParaRPr lang="en-US" altLang="en-US" sz="1313">
              <a:solidFill>
                <a:srgbClr val="898989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75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/>
          </p:nvPr>
        </p:nvGraphicFramePr>
        <p:xfrm>
          <a:off x="2057400" y="381000"/>
          <a:ext cx="8458200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495800" y="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% OF RESISTANCE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12773" y="6336452"/>
            <a:ext cx="2008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 Rounded MT Bold" pitchFamily="34" charset="0"/>
              </a:rPr>
              <a:t>ANTIBIOTICS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62545" y="3733801"/>
            <a:ext cx="381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%</a:t>
            </a:r>
            <a:r>
              <a:rPr lang="en-US" b="1" dirty="0"/>
              <a:t> R</a:t>
            </a:r>
          </a:p>
          <a:p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03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"/>
          <p:cNvSpPr>
            <a:spLocks noChangeArrowheads="1"/>
          </p:cNvSpPr>
          <p:nvPr/>
        </p:nvSpPr>
        <p:spPr bwMode="auto">
          <a:xfrm>
            <a:off x="859368" y="520700"/>
            <a:ext cx="10873317" cy="468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180" tIns="42090" rIns="84180" bIns="42090">
            <a:spAutoFit/>
          </a:bodyPr>
          <a:lstStyle/>
          <a:p>
            <a:pPr marL="315676" indent="-315676" eaLnBrk="0" fontAlgn="base" hangingPunct="0">
              <a:spcBef>
                <a:spcPts val="553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GB" sz="2400" dirty="0">
                <a:solidFill>
                  <a:srgbClr val="000000"/>
                </a:solidFill>
                <a:cs typeface="Arial" pitchFamily="34" charset="0"/>
              </a:rPr>
              <a:t>Since 1971, Kenya has suffered several waves of cholera outbreaks. </a:t>
            </a:r>
          </a:p>
          <a:p>
            <a:pPr marL="315676" indent="-315676" eaLnBrk="0" fontAlgn="base" hangingPunct="0">
              <a:spcBef>
                <a:spcPts val="553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GB" sz="2400" dirty="0">
                <a:solidFill>
                  <a:srgbClr val="000000"/>
                </a:solidFill>
                <a:cs typeface="Arial" pitchFamily="34" charset="0"/>
              </a:rPr>
              <a:t>1974 to 1989, cholera cases were reported every year with an average case fatality rate of 3.5%. </a:t>
            </a:r>
          </a:p>
          <a:p>
            <a:pPr marL="315676" indent="-315676" eaLnBrk="0" fontAlgn="base" hangingPunct="0">
              <a:spcBef>
                <a:spcPts val="553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GB" sz="2400" dirty="0">
                <a:solidFill>
                  <a:srgbClr val="000000"/>
                </a:solidFill>
                <a:cs typeface="Arial" pitchFamily="34" charset="0"/>
              </a:rPr>
              <a:t>1997 -1999: The largest Kenyan epidemic with more than 33,400 notified cases, representing 10% of all cholera cases reported from the African continent during this two year period.</a:t>
            </a:r>
          </a:p>
          <a:p>
            <a:pPr marL="315676" indent="-315676" eaLnBrk="0" fontAlgn="base" hangingPunct="0">
              <a:spcBef>
                <a:spcPts val="553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GB" sz="2400" dirty="0">
                <a:solidFill>
                  <a:srgbClr val="000000"/>
                </a:solidFill>
                <a:cs typeface="Arial" pitchFamily="34" charset="0"/>
              </a:rPr>
              <a:t>2000-2005: Sporadic – epicentre in refugee camps in semi arid Northern Kenya</a:t>
            </a:r>
          </a:p>
          <a:p>
            <a:pPr marL="315676" indent="-315676" eaLnBrk="0" fontAlgn="base" hangingPunct="0">
              <a:spcBef>
                <a:spcPts val="553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GB" sz="2400" dirty="0">
                <a:solidFill>
                  <a:srgbClr val="000000"/>
                </a:solidFill>
                <a:cs typeface="Arial" pitchFamily="34" charset="0"/>
              </a:rPr>
              <a:t>2005-2015:Sporadic at refugee camps, L. Victoria region.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rgbClr val="C00000"/>
                </a:solidFill>
                <a:cs typeface="Arial" pitchFamily="34" charset="0"/>
              </a:rPr>
              <a:t>Mohamed AA, et al., </a:t>
            </a:r>
            <a:r>
              <a:rPr lang="en-GB" sz="1600" dirty="0" err="1">
                <a:solidFill>
                  <a:srgbClr val="C00000"/>
                </a:solidFill>
                <a:cs typeface="Arial" pitchFamily="34" charset="0"/>
              </a:rPr>
              <a:t>Emerg</a:t>
            </a:r>
            <a:r>
              <a:rPr lang="en-GB" sz="1600" dirty="0">
                <a:solidFill>
                  <a:srgbClr val="C00000"/>
                </a:solidFill>
                <a:cs typeface="Arial" pitchFamily="34" charset="0"/>
              </a:rPr>
              <a:t> Infect Dis. 2012 Jun;18(6):925-31. </a:t>
            </a:r>
            <a:r>
              <a:rPr lang="en-GB" sz="1600" dirty="0">
                <a:solidFill>
                  <a:srgbClr val="C00000"/>
                </a:solidFill>
                <a:cs typeface="Arial" pitchFamily="34" charset="0"/>
                <a:hlinkClick r:id="rId2"/>
              </a:rPr>
              <a:t>Molecular epidemiology of geographically dispersed Vibrio </a:t>
            </a:r>
            <a:r>
              <a:rPr lang="en-GB" sz="1600" dirty="0" err="1">
                <a:solidFill>
                  <a:srgbClr val="C00000"/>
                </a:solidFill>
                <a:cs typeface="Arial" pitchFamily="34" charset="0"/>
                <a:hlinkClick r:id="rId2"/>
              </a:rPr>
              <a:t>cholerae</a:t>
            </a:r>
            <a:r>
              <a:rPr lang="en-GB" sz="1600" dirty="0">
                <a:solidFill>
                  <a:srgbClr val="C00000"/>
                </a:solidFill>
                <a:cs typeface="Arial" pitchFamily="34" charset="0"/>
                <a:hlinkClick r:id="rId2"/>
              </a:rPr>
              <a:t>, Kenya, January 2009-May 2010.</a:t>
            </a:r>
            <a:endParaRPr lang="en-GB" sz="1600" dirty="0">
              <a:solidFill>
                <a:srgbClr val="C00000"/>
              </a:solidFill>
              <a:cs typeface="Arial" pitchFamily="34" charset="0"/>
            </a:endParaRPr>
          </a:p>
          <a:p>
            <a:pPr marL="315676" indent="-315676" eaLnBrk="0" fontAlgn="base" hangingPunct="0">
              <a:spcBef>
                <a:spcPts val="553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endParaRPr lang="en-GB" sz="26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31075" name="TextBox 2"/>
          <p:cNvSpPr txBox="1">
            <a:spLocks noChangeArrowheads="1"/>
          </p:cNvSpPr>
          <p:nvPr/>
        </p:nvSpPr>
        <p:spPr bwMode="auto">
          <a:xfrm>
            <a:off x="2933703" y="0"/>
            <a:ext cx="7871884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180" tIns="42090" rIns="84180" bIns="42090">
            <a:spAutoFit/>
          </a:bodyPr>
          <a:lstStyle>
            <a:lvl1pPr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b="1" smtClean="0">
                <a:solidFill>
                  <a:srgbClr val="3333FF"/>
                </a:solidFill>
                <a:cs typeface="Arial" pitchFamily="34" charset="0"/>
              </a:rPr>
              <a:t>Kenyan cholera epidemics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3601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Title 1"/>
          <p:cNvSpPr>
            <a:spLocks noGrp="1"/>
          </p:cNvSpPr>
          <p:nvPr>
            <p:ph type="title"/>
          </p:nvPr>
        </p:nvSpPr>
        <p:spPr>
          <a:xfrm>
            <a:off x="645584" y="142875"/>
            <a:ext cx="10972800" cy="868363"/>
          </a:xfrm>
        </p:spPr>
        <p:txBody>
          <a:bodyPr/>
          <a:lstStyle/>
          <a:p>
            <a:r>
              <a:rPr lang="en-US" altLang="en-US" sz="2900" b="1" smtClean="0">
                <a:solidFill>
                  <a:srgbClr val="0000F4"/>
                </a:solidFill>
              </a:rPr>
              <a:t>Antimicrobial Susceptibility 2000-2010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5584" y="1071563"/>
            <a:ext cx="10972800" cy="5143500"/>
          </a:xfrm>
        </p:spPr>
        <p:txBody>
          <a:bodyPr/>
          <a:lstStyle/>
          <a:p>
            <a:pPr marL="314237" indent="-314237">
              <a:defRPr/>
            </a:pPr>
            <a:r>
              <a:rPr lang="en-GB" sz="2600" dirty="0">
                <a:latin typeface="+mj-lt"/>
                <a:ea typeface="Times New Roman"/>
              </a:rPr>
              <a:t>All O1 </a:t>
            </a:r>
            <a:r>
              <a:rPr lang="en-GB" sz="2600" i="1" dirty="0">
                <a:latin typeface="+mj-lt"/>
                <a:ea typeface="Times New Roman"/>
              </a:rPr>
              <a:t>V.</a:t>
            </a:r>
            <a:r>
              <a:rPr lang="en-GB" sz="2600" dirty="0">
                <a:latin typeface="+mj-lt"/>
                <a:ea typeface="Times New Roman"/>
              </a:rPr>
              <a:t> </a:t>
            </a:r>
            <a:r>
              <a:rPr lang="en-GB" sz="2600" i="1" dirty="0" err="1">
                <a:latin typeface="+mj-lt"/>
                <a:ea typeface="Times New Roman"/>
              </a:rPr>
              <a:t>cholerae</a:t>
            </a:r>
            <a:r>
              <a:rPr lang="en-GB" sz="2600" dirty="0">
                <a:latin typeface="+mj-lt"/>
                <a:ea typeface="Times New Roman"/>
              </a:rPr>
              <a:t> (clinical and environmentally), subtyped serologically as </a:t>
            </a:r>
            <a:r>
              <a:rPr lang="en-US" sz="2600" dirty="0" err="1">
                <a:latin typeface="+mj-lt"/>
                <a:ea typeface="Times New Roman"/>
              </a:rPr>
              <a:t>Inaba</a:t>
            </a:r>
            <a:r>
              <a:rPr lang="en-US" sz="2600" dirty="0">
                <a:latin typeface="+mj-lt"/>
                <a:ea typeface="Times New Roman"/>
              </a:rPr>
              <a:t>, some of the environmental isolates were non-O1/O139</a:t>
            </a:r>
          </a:p>
          <a:p>
            <a:pPr marL="314237" indent="-314237">
              <a:defRPr/>
            </a:pPr>
            <a:r>
              <a:rPr lang="en-US" sz="2600" dirty="0">
                <a:latin typeface="+mj-lt"/>
                <a:ea typeface="Times New Roman"/>
              </a:rPr>
              <a:t>All clinical isolates </a:t>
            </a:r>
            <a:r>
              <a:rPr lang="en-GB" sz="2600" dirty="0">
                <a:latin typeface="+mj-lt"/>
                <a:ea typeface="Times New Roman"/>
              </a:rPr>
              <a:t>resistant to </a:t>
            </a:r>
            <a:r>
              <a:rPr lang="en-GB" sz="2600" dirty="0" err="1">
                <a:latin typeface="+mj-lt"/>
                <a:ea typeface="Times New Roman"/>
              </a:rPr>
              <a:t>nalidixic</a:t>
            </a:r>
            <a:r>
              <a:rPr lang="en-GB" sz="2600" dirty="0">
                <a:latin typeface="+mj-lt"/>
                <a:ea typeface="Times New Roman"/>
              </a:rPr>
              <a:t> acid, trimethoprim, </a:t>
            </a:r>
            <a:r>
              <a:rPr lang="en-GB" sz="2600" dirty="0" err="1">
                <a:latin typeface="+mj-lt"/>
                <a:ea typeface="Times New Roman"/>
              </a:rPr>
              <a:t>sulphamethoxazole</a:t>
            </a:r>
            <a:r>
              <a:rPr lang="en-GB" sz="2600" dirty="0">
                <a:latin typeface="+mj-lt"/>
                <a:ea typeface="Times New Roman"/>
              </a:rPr>
              <a:t>, streptomycin and </a:t>
            </a:r>
            <a:r>
              <a:rPr lang="en-GB" sz="2600" dirty="0" err="1">
                <a:latin typeface="+mj-lt"/>
                <a:ea typeface="Times New Roman"/>
              </a:rPr>
              <a:t>furazolidone</a:t>
            </a:r>
            <a:endParaRPr lang="en-GB" sz="2600" dirty="0">
              <a:latin typeface="+mj-lt"/>
              <a:ea typeface="Times New Roman"/>
            </a:endParaRPr>
          </a:p>
          <a:p>
            <a:pPr marL="314237" indent="-314237">
              <a:defRPr/>
            </a:pPr>
            <a:r>
              <a:rPr lang="en-US" sz="2600" dirty="0">
                <a:latin typeface="+mj-lt"/>
                <a:ea typeface="Times New Roman"/>
              </a:rPr>
              <a:t>All clinical and environmental </a:t>
            </a:r>
            <a:r>
              <a:rPr lang="en-US" sz="2600" i="1" dirty="0">
                <a:latin typeface="+mj-lt"/>
                <a:ea typeface="Times New Roman"/>
              </a:rPr>
              <a:t>V. </a:t>
            </a:r>
            <a:r>
              <a:rPr lang="en-US" sz="2600" i="1" dirty="0" err="1">
                <a:latin typeface="+mj-lt"/>
                <a:ea typeface="Times New Roman"/>
              </a:rPr>
              <a:t>cholerae</a:t>
            </a:r>
            <a:r>
              <a:rPr lang="en-US" sz="2600" dirty="0">
                <a:latin typeface="+mj-lt"/>
                <a:ea typeface="Times New Roman"/>
              </a:rPr>
              <a:t> isolates susceptible to </a:t>
            </a:r>
            <a:r>
              <a:rPr lang="en-US" sz="2600" dirty="0">
                <a:solidFill>
                  <a:schemeClr val="accent5">
                    <a:lumMod val="50000"/>
                  </a:schemeClr>
                </a:solidFill>
                <a:latin typeface="+mj-lt"/>
                <a:ea typeface="Times New Roman"/>
              </a:rPr>
              <a:t>tetracycline, cefuroxime, chloramphenicol and ciprofloxacin </a:t>
            </a:r>
            <a:endParaRPr lang="en-US" sz="2600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marL="314237" indent="-314237">
              <a:defRPr/>
            </a:pPr>
            <a:r>
              <a:rPr lang="en-GB" sz="2600" dirty="0">
                <a:latin typeface="+mj-lt"/>
                <a:ea typeface="Times New Roman"/>
              </a:rPr>
              <a:t>66% of the environmental isolates resistant to </a:t>
            </a:r>
            <a:r>
              <a:rPr lang="en-GB" sz="2600" dirty="0" err="1">
                <a:latin typeface="+mj-lt"/>
                <a:ea typeface="Times New Roman"/>
              </a:rPr>
              <a:t>sulphamethoxazole</a:t>
            </a:r>
            <a:r>
              <a:rPr lang="en-GB" sz="2600" dirty="0">
                <a:latin typeface="+mj-lt"/>
                <a:ea typeface="Times New Roman"/>
              </a:rPr>
              <a:t>, 15% to </a:t>
            </a:r>
            <a:r>
              <a:rPr lang="en-GB" sz="2600" dirty="0" err="1">
                <a:latin typeface="+mj-lt"/>
                <a:ea typeface="Times New Roman"/>
              </a:rPr>
              <a:t>furazolidone</a:t>
            </a:r>
            <a:r>
              <a:rPr lang="en-GB" sz="2600" dirty="0">
                <a:latin typeface="+mj-lt"/>
                <a:ea typeface="Times New Roman"/>
              </a:rPr>
              <a:t>, </a:t>
            </a:r>
            <a:r>
              <a:rPr lang="en-US" sz="2600" dirty="0">
                <a:latin typeface="+mj-lt"/>
                <a:ea typeface="Times New Roman"/>
              </a:rPr>
              <a:t>56% to ampicillin </a:t>
            </a:r>
            <a:r>
              <a:rPr lang="en-GB" sz="2600" dirty="0">
                <a:latin typeface="+mj-lt"/>
                <a:ea typeface="Times New Roman"/>
              </a:rPr>
              <a:t>and 5% to trimethoprim (p-value &lt; 0.05). </a:t>
            </a:r>
            <a:endParaRPr lang="en-US" sz="2600" dirty="0">
              <a:latin typeface="+mj-lt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4291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497668" y="838200"/>
          <a:ext cx="6036733" cy="4659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00800"/>
                <a:gridCol w="4435933"/>
              </a:tblGrid>
              <a:tr h="2329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Isolate Number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ESBL enzymes present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2329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38/2012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CTX-M, TEM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2329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39/2012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none- negative control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2329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57/2012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CTX-M, TEM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2329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52/2012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CTX-M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2329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54/2012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CTX-M, TEM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2329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58/2012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CTX-M, TEM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2329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64/2012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CTX-M, TEM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2329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68/2012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CTX-M, TEM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2329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56/2012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CTX-M, TEM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2329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43/2012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CTX-M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2329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74/2012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CTX-M, TEM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2329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73/2012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CTX-M, TEM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2329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78/2012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CTX-M, TEM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2329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75/2012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CTX-M, TEM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2329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76/2012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CTX-M, TEM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2329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44/2012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TEM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2329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41/2012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CTX-M, TEM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2329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45/2012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CTX-M, TEM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  <a:tr h="2329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42/2012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CTX-M, TEM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T="0" marB="0"/>
                </a:tc>
              </a:tr>
            </a:tbl>
          </a:graphicData>
        </a:graphic>
      </p:graphicFrame>
      <p:sp>
        <p:nvSpPr>
          <p:cNvPr id="134211" name="TextBox 7"/>
          <p:cNvSpPr txBox="1">
            <a:spLocks noChangeArrowheads="1"/>
          </p:cNvSpPr>
          <p:nvPr/>
        </p:nvSpPr>
        <p:spPr bwMode="auto">
          <a:xfrm>
            <a:off x="285749" y="168279"/>
            <a:ext cx="9122894" cy="461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4" tIns="45707" rIns="91414" bIns="45707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smtClean="0">
                <a:solidFill>
                  <a:srgbClr val="2512AE"/>
                </a:solidFill>
                <a:latin typeface="Times New Roman" pitchFamily="18" charset="0"/>
              </a:rPr>
              <a:t>Emergence of ESBL-producing </a:t>
            </a:r>
            <a:r>
              <a:rPr lang="en-US" altLang="en-US" sz="2400" b="1" i="1" smtClean="0">
                <a:solidFill>
                  <a:srgbClr val="2512AE"/>
                </a:solidFill>
                <a:latin typeface="Times New Roman" pitchFamily="18" charset="0"/>
              </a:rPr>
              <a:t>Vibrio cholerae </a:t>
            </a:r>
            <a:r>
              <a:rPr lang="en-US" altLang="en-US" sz="2400" b="1" smtClean="0">
                <a:solidFill>
                  <a:srgbClr val="2512AE"/>
                </a:solidFill>
                <a:latin typeface="Times New Roman" pitchFamily="18" charset="0"/>
              </a:rPr>
              <a:t>from a refugee camp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12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483100"/>
          </a:xfrm>
        </p:spPr>
        <p:txBody>
          <a:bodyPr/>
          <a:lstStyle/>
          <a:p>
            <a:pPr marL="0" indent="0" algn="ctr">
              <a:buFont typeface="Arial" pitchFamily="34" charset="0"/>
              <a:buNone/>
              <a:defRPr/>
            </a:pPr>
            <a:r>
              <a:rPr lang="en-GB" b="1" dirty="0" smtClean="0">
                <a:solidFill>
                  <a:srgbClr val="0000F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Microbiological Contamination and Antimicrobial Resistance: Meat Value Chains</a:t>
            </a:r>
            <a:endParaRPr lang="en-GB" b="1" dirty="0">
              <a:solidFill>
                <a:srgbClr val="0000F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1315" name="Picture 22" descr="http://t0.gstatic.com/images?q=tbn:ANd9GcRzCZIbWyHqrUpm8xCzSfA_erOIr7qDb5GPV6Om4F35esgRpDY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2882" y="3525838"/>
            <a:ext cx="2910417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1316" name="Picture 6" descr="C:\Users\sk9\Desktop\Kenya Field Visit\DSCN01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7" y="3497263"/>
            <a:ext cx="4017433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1317" name="Picture 7" descr="C:\Users\sk9\Documents\PHOTOS BACK UP\Coast Field work June 2011\July 14 2011 04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851" y="3525838"/>
            <a:ext cx="4155016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1318" name="TextBox 1"/>
          <p:cNvSpPr txBox="1">
            <a:spLocks noChangeArrowheads="1"/>
          </p:cNvSpPr>
          <p:nvPr/>
        </p:nvSpPr>
        <p:spPr bwMode="auto">
          <a:xfrm>
            <a:off x="2235201" y="2786063"/>
            <a:ext cx="7334251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192" tIns="42096" rIns="84192" bIns="42096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altLang="en-US" sz="2400" smtClean="0">
                <a:solidFill>
                  <a:srgbClr val="2512AE"/>
                </a:solidFill>
                <a:latin typeface="Times New Roman" pitchFamily="18" charset="0"/>
              </a:rPr>
              <a:t>E. coli, coliforms  and other enterics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01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FF"/>
                </a:solidFill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Antimicrobials are used in agriculture mainly in animal production for both therapeutic and non- therapeutic purposes and have also played a critical role in saving lives in humans. </a:t>
            </a:r>
          </a:p>
          <a:p>
            <a:r>
              <a:rPr lang="en-US" dirty="0"/>
              <a:t>A recent study of antimicrobial usage (AMU) in livestock involving 228 countries conservatively estimated the total AMU in 2010 at 63,151 tons, and projected that AMU will increase by 67% by the year 2030.</a:t>
            </a:r>
          </a:p>
          <a:p>
            <a:r>
              <a:rPr lang="en-US" dirty="0"/>
              <a:t>Projected that the highest increase in AMU in animal production -low and middle income countries </a:t>
            </a:r>
          </a:p>
          <a:p>
            <a:pPr lvl="1"/>
            <a:r>
              <a:rPr lang="en-US" dirty="0"/>
              <a:t>rapid growth in populations coupled with favorable economic development </a:t>
            </a:r>
          </a:p>
          <a:p>
            <a:pPr lvl="1"/>
            <a:r>
              <a:rPr lang="en-US" dirty="0"/>
              <a:t>creates high demand for animal proteins, leading to introduction of intensive farming systems that are often associated with increased AMU.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5960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90600"/>
          </a:xfrm>
        </p:spPr>
        <p:txBody>
          <a:bodyPr/>
          <a:lstStyle/>
          <a:p>
            <a:r>
              <a:rPr lang="en-US" altLang="en-US" smtClean="0">
                <a:solidFill>
                  <a:srgbClr val="2512AE"/>
                </a:solidFill>
              </a:rPr>
              <a:t>Challenges in small abattoirs</a:t>
            </a:r>
          </a:p>
        </p:txBody>
      </p:sp>
      <p:pic>
        <p:nvPicPr>
          <p:cNvPr id="142339" name="Picture 2" descr="C:\Users\Sam\Documents\PHOTOS BACK UP\kenya abattoir photos\100CANON\IMG_091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914400"/>
            <a:ext cx="8331200" cy="5486400"/>
          </a:xfrm>
          <a:noFill/>
        </p:spPr>
      </p:pic>
      <p:pic>
        <p:nvPicPr>
          <p:cNvPr id="142340" name="Picture 3" descr="C:\Users\Sam\Documents\PHOTOS BACK UP\Kenya Field Visit\DSCN02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0"/>
          <a:stretch>
            <a:fillRect/>
          </a:stretch>
        </p:blipFill>
        <p:spPr bwMode="auto">
          <a:xfrm>
            <a:off x="6705603" y="1219200"/>
            <a:ext cx="56007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925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ChangeArrowheads="1"/>
          </p:cNvSpPr>
          <p:nvPr/>
        </p:nvSpPr>
        <p:spPr bwMode="auto">
          <a:xfrm>
            <a:off x="304800" y="152400"/>
            <a:ext cx="11379200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3" tIns="45691" rIns="91383" bIns="45691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smtClean="0">
                <a:solidFill>
                  <a:srgbClr val="2512AE"/>
                </a:solidFill>
              </a:rPr>
              <a:t>Antibiotic susceptibility patterns for </a:t>
            </a:r>
            <a:r>
              <a:rPr lang="en-US" altLang="en-US" sz="2400" b="1" i="1" smtClean="0">
                <a:solidFill>
                  <a:srgbClr val="2512AE"/>
                </a:solidFill>
              </a:rPr>
              <a:t>E. coli </a:t>
            </a:r>
            <a:r>
              <a:rPr lang="en-US" altLang="en-US" sz="2400" b="1" smtClean="0">
                <a:solidFill>
                  <a:srgbClr val="2512AE"/>
                </a:solidFill>
              </a:rPr>
              <a:t>isolated from poultry in small scale farms in Thika, n=350</a:t>
            </a:r>
            <a:endParaRPr lang="en-GB" altLang="en-US" sz="2400" smtClean="0">
              <a:solidFill>
                <a:srgbClr val="2512AE"/>
              </a:solidFill>
            </a:endParaRPr>
          </a:p>
        </p:txBody>
      </p:sp>
      <p:sp>
        <p:nvSpPr>
          <p:cNvPr id="91139" name="TextBox 3"/>
          <p:cNvSpPr txBox="1">
            <a:spLocks noChangeArrowheads="1"/>
          </p:cNvSpPr>
          <p:nvPr/>
        </p:nvSpPr>
        <p:spPr bwMode="auto">
          <a:xfrm>
            <a:off x="1930400" y="5486400"/>
            <a:ext cx="7586133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3" tIns="45691" rIns="91383" bIns="45691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400" dirty="0">
                <a:solidFill>
                  <a:prstClr val="black"/>
                </a:solidFill>
              </a:rPr>
              <a:t>Note small (4%) resistance to </a:t>
            </a:r>
            <a:r>
              <a:rPr lang="en-GB" altLang="en-US" sz="2400" dirty="0" err="1">
                <a:solidFill>
                  <a:prstClr val="black"/>
                </a:solidFill>
              </a:rPr>
              <a:t>ceftazidime</a:t>
            </a:r>
            <a:r>
              <a:rPr lang="en-GB" altLang="en-US" sz="2400" dirty="0">
                <a:solidFill>
                  <a:prstClr val="black"/>
                </a:solidFill>
              </a:rPr>
              <a:t>, co-</a:t>
            </a:r>
            <a:r>
              <a:rPr lang="en-GB" altLang="en-US" sz="2400" dirty="0" err="1">
                <a:solidFill>
                  <a:prstClr val="black"/>
                </a:solidFill>
              </a:rPr>
              <a:t>amoxiclav</a:t>
            </a:r>
            <a:r>
              <a:rPr lang="en-GB" altLang="en-US" sz="2400" dirty="0">
                <a:solidFill>
                  <a:prstClr val="black"/>
                </a:solidFill>
              </a:rPr>
              <a:t> (7%), ciprofloxacin (4%)</a:t>
            </a:r>
          </a:p>
        </p:txBody>
      </p:sp>
      <p:grpSp>
        <p:nvGrpSpPr>
          <p:cNvPr id="145412" name="Group 6"/>
          <p:cNvGrpSpPr>
            <a:grpSpLocks/>
          </p:cNvGrpSpPr>
          <p:nvPr/>
        </p:nvGrpSpPr>
        <p:grpSpPr bwMode="auto">
          <a:xfrm>
            <a:off x="1102784" y="1341438"/>
            <a:ext cx="10176933" cy="5040312"/>
            <a:chOff x="-2870" y="5057"/>
            <a:chExt cx="5225358" cy="2743200"/>
          </a:xfrm>
        </p:grpSpPr>
        <p:graphicFrame>
          <p:nvGraphicFramePr>
            <p:cNvPr id="8" name="Chart 7"/>
            <p:cNvGraphicFramePr>
              <a:graphicFrameLocks/>
            </p:cNvGraphicFramePr>
            <p:nvPr/>
          </p:nvGraphicFramePr>
          <p:xfrm>
            <a:off x="-2870" y="5057"/>
            <a:ext cx="5225358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9" name="TextBox 48"/>
            <p:cNvSpPr txBox="1"/>
            <p:nvPr/>
          </p:nvSpPr>
          <p:spPr>
            <a:xfrm>
              <a:off x="66675" y="76200"/>
              <a:ext cx="219075" cy="1457325"/>
            </a:xfrm>
            <a:prstGeom prst="rect">
              <a:avLst/>
            </a:prstGeom>
            <a:solidFill>
              <a:sysClr val="window" lastClr="FFFFFF"/>
            </a:solidFill>
            <a:ln w="9525" cmpd="sng">
              <a:noFill/>
            </a:ln>
            <a:effectLst/>
          </p:spPr>
          <p:txBody>
            <a:bodyPr vert="vert27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400" b="1" kern="0">
                  <a:solidFill>
                    <a:sysClr val="windowText" lastClr="000000"/>
                  </a:solidFill>
                  <a:latin typeface="Arial Narrow" pitchFamily="34" charset="0"/>
                </a:rPr>
                <a:t>Proportion in %</a:t>
              </a:r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49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GB" sz="2800" b="1" dirty="0">
                <a:solidFill>
                  <a:srgbClr val="2512AE"/>
                </a:solidFill>
                <a:cs typeface="Andalus" pitchFamily="18" charset="-78"/>
              </a:rPr>
              <a:t>Susceptibility patterns among </a:t>
            </a:r>
            <a:r>
              <a:rPr lang="en-GB" sz="2800" b="1" i="1" dirty="0">
                <a:solidFill>
                  <a:srgbClr val="2512AE"/>
                </a:solidFill>
                <a:cs typeface="Andalus" pitchFamily="18" charset="-78"/>
              </a:rPr>
              <a:t>E. coli </a:t>
            </a:r>
            <a:r>
              <a:rPr lang="en-GB" sz="2800" b="1" dirty="0">
                <a:solidFill>
                  <a:srgbClr val="2512AE"/>
                </a:solidFill>
                <a:cs typeface="Andalus" pitchFamily="18" charset="-78"/>
              </a:rPr>
              <a:t>isolated in retail chicken from Nairobi region, n=500</a:t>
            </a:r>
            <a:br>
              <a:rPr lang="en-GB" sz="2800" b="1" dirty="0">
                <a:solidFill>
                  <a:srgbClr val="2512AE"/>
                </a:solidFill>
                <a:cs typeface="Andalus" pitchFamily="18" charset="-78"/>
              </a:rPr>
            </a:br>
            <a:endParaRPr lang="en-GB" sz="2800" b="1" dirty="0">
              <a:solidFill>
                <a:srgbClr val="2512AE"/>
              </a:solidFill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96975"/>
            <a:ext cx="10972800" cy="4929188"/>
          </a:xfrm>
        </p:spPr>
        <p:txBody>
          <a:bodyPr>
            <a:normAutofit fontScale="62500" lnSpcReduction="20000"/>
          </a:bodyPr>
          <a:lstStyle/>
          <a:p>
            <a:pPr marL="0" indent="0">
              <a:buFont typeface="Arial" pitchFamily="34" charset="0"/>
              <a:buNone/>
              <a:defRPr/>
            </a:pPr>
            <a:endParaRPr lang="en-GB" dirty="0" smtClean="0"/>
          </a:p>
          <a:p>
            <a:pPr marL="0" indent="0">
              <a:buFont typeface="Arial" pitchFamily="34" charset="0"/>
              <a:buNone/>
              <a:defRPr/>
            </a:pPr>
            <a:endParaRPr lang="en-GB" dirty="0"/>
          </a:p>
          <a:p>
            <a:pPr marL="0" indent="0">
              <a:buFont typeface="Arial" pitchFamily="34" charset="0"/>
              <a:buNone/>
              <a:defRPr/>
            </a:pPr>
            <a:endParaRPr lang="en-GB" dirty="0" smtClean="0"/>
          </a:p>
          <a:p>
            <a:pPr marL="0" indent="0">
              <a:buFont typeface="Arial" pitchFamily="34" charset="0"/>
              <a:buNone/>
              <a:defRPr/>
            </a:pPr>
            <a:endParaRPr lang="en-GB" dirty="0"/>
          </a:p>
          <a:p>
            <a:pPr marL="0" indent="0">
              <a:buFont typeface="Arial" pitchFamily="34" charset="0"/>
              <a:buNone/>
              <a:defRPr/>
            </a:pPr>
            <a:endParaRPr lang="en-GB" dirty="0" smtClean="0"/>
          </a:p>
          <a:p>
            <a:pPr marL="0" indent="0">
              <a:buFont typeface="Arial" pitchFamily="34" charset="0"/>
              <a:buNone/>
              <a:defRPr/>
            </a:pPr>
            <a:endParaRPr lang="en-GB" dirty="0"/>
          </a:p>
          <a:p>
            <a:pPr marL="0" indent="0">
              <a:buFont typeface="Arial" pitchFamily="34" charset="0"/>
              <a:buNone/>
              <a:defRPr/>
            </a:pPr>
            <a:endParaRPr lang="en-GB" dirty="0" smtClean="0"/>
          </a:p>
          <a:p>
            <a:pPr marL="0" indent="0">
              <a:buFont typeface="Arial" pitchFamily="34" charset="0"/>
              <a:buNone/>
              <a:defRPr/>
            </a:pPr>
            <a:endParaRPr lang="en-GB" dirty="0" smtClean="0"/>
          </a:p>
          <a:p>
            <a:pPr marL="0" indent="0">
              <a:buFont typeface="Arial" pitchFamily="34" charset="0"/>
              <a:buNone/>
              <a:defRPr/>
            </a:pPr>
            <a:endParaRPr lang="en-GB" dirty="0"/>
          </a:p>
          <a:p>
            <a:pPr marL="0" indent="0">
              <a:buFont typeface="Arial" pitchFamily="34" charset="0"/>
              <a:buNone/>
              <a:defRPr/>
            </a:pPr>
            <a:endParaRPr lang="en-GB" dirty="0" smtClean="0"/>
          </a:p>
          <a:p>
            <a:pPr marL="0" indent="0">
              <a:buFont typeface="Arial" pitchFamily="34" charset="0"/>
              <a:buNone/>
              <a:defRPr/>
            </a:pPr>
            <a:endParaRPr lang="en-GB" dirty="0" smtClean="0"/>
          </a:p>
          <a:p>
            <a:pPr marL="0" indent="0">
              <a:buFont typeface="Arial" pitchFamily="34" charset="0"/>
              <a:buNone/>
              <a:defRPr/>
            </a:pPr>
            <a:endParaRPr lang="en-GB" dirty="0"/>
          </a:p>
          <a:p>
            <a:pPr marL="0" indent="0">
              <a:buFont typeface="Arial" pitchFamily="34" charset="0"/>
              <a:buNone/>
              <a:defRPr/>
            </a:pPr>
            <a:endParaRPr lang="en-GB" dirty="0" smtClean="0"/>
          </a:p>
          <a:p>
            <a:pPr marL="0" indent="0">
              <a:buFont typeface="Arial" pitchFamily="34" charset="0"/>
              <a:buNone/>
              <a:defRPr/>
            </a:pPr>
            <a:r>
              <a:rPr lang="en-GB" dirty="0" smtClean="0"/>
              <a:t>Resistance </a:t>
            </a:r>
            <a:r>
              <a:rPr lang="en-GB" dirty="0"/>
              <a:t>to tetracycline (60%), co-</a:t>
            </a:r>
            <a:r>
              <a:rPr lang="en-GB" dirty="0" err="1"/>
              <a:t>trimoxazole</a:t>
            </a:r>
            <a:r>
              <a:rPr lang="en-GB" dirty="0"/>
              <a:t> (54%) and ampicillin (30%). </a:t>
            </a:r>
            <a:r>
              <a:rPr lang="en-GB" dirty="0" smtClean="0"/>
              <a:t>In </a:t>
            </a:r>
            <a:r>
              <a:rPr lang="en-GB" dirty="0"/>
              <a:t>addition, 22% of isolates were resistant to 2 or more </a:t>
            </a:r>
            <a:r>
              <a:rPr lang="en-GB" dirty="0" smtClean="0"/>
              <a:t>antibiotics</a:t>
            </a:r>
            <a:endParaRPr lang="en-GB" dirty="0"/>
          </a:p>
          <a:p>
            <a:pPr marL="0" indent="0">
              <a:buFont typeface="Arial" pitchFamily="34" charset="0"/>
              <a:buNone/>
              <a:defRPr/>
            </a:pPr>
            <a:r>
              <a:rPr lang="en-GB" dirty="0"/>
              <a:t> </a:t>
            </a:r>
          </a:p>
          <a:p>
            <a:pPr marL="0" indent="0">
              <a:buFont typeface="Arial" pitchFamily="34" charset="0"/>
              <a:buNone/>
              <a:defRPr/>
            </a:pPr>
            <a:endParaRPr lang="en-GB" dirty="0"/>
          </a:p>
        </p:txBody>
      </p:sp>
      <p:pic>
        <p:nvPicPr>
          <p:cNvPr id="1464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135" y="1052516"/>
            <a:ext cx="9097433" cy="409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1584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152579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768727"/>
            <a:ext cx="5742517" cy="3230563"/>
          </a:xfrm>
        </p:spPr>
      </p:pic>
      <p:pic>
        <p:nvPicPr>
          <p:cNvPr id="152580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6637867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581" name="Picture 3" descr="C:\Users\Sam\Documents\PHOTOS BACK UP\Kenya Field Visit\DSCN026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-873125"/>
            <a:ext cx="7010400" cy="460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582" name="Picture 4" descr="C:\Users\Sam\Documents\PHOTOS BACK UP\Kenya Field Visit\DSCN041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5869" y="4038600"/>
            <a:ext cx="6292851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AU" smtClean="0"/>
              <a:t>IPNET CONFERENCE, Machakos. 16 Nov, 2016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0022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itle 1"/>
          <p:cNvSpPr>
            <a:spLocks noGrp="1"/>
          </p:cNvSpPr>
          <p:nvPr>
            <p:ph type="title"/>
          </p:nvPr>
        </p:nvSpPr>
        <p:spPr>
          <a:xfrm>
            <a:off x="609600" y="93663"/>
            <a:ext cx="10972800" cy="668337"/>
          </a:xfrm>
        </p:spPr>
        <p:txBody>
          <a:bodyPr/>
          <a:lstStyle/>
          <a:p>
            <a:pPr>
              <a:defRPr/>
            </a:pPr>
            <a:r>
              <a:rPr lang="en-GB" altLang="en-US" sz="3200" b="1" dirty="0">
                <a:solidFill>
                  <a:srgbClr val="2512AE"/>
                </a:solidFill>
                <a:latin typeface="+mn-lt"/>
                <a:cs typeface="Arial" pitchFamily="34" charset="0"/>
              </a:rPr>
              <a:t>For antibiotic use at small holder settings, evidence abounds everywhere!</a:t>
            </a:r>
          </a:p>
        </p:txBody>
      </p:sp>
      <p:pic>
        <p:nvPicPr>
          <p:cNvPr id="153603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1" y="914402"/>
            <a:ext cx="6140449" cy="366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04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3" y="4414838"/>
            <a:ext cx="5058833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05" name="Picture 2" descr="C:\Users\Sam\Documents\Kenya Field Visit Feb 2011\DSCN024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3" y="914400"/>
            <a:ext cx="5839884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06" name="Content Placeholder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0" y="4576763"/>
            <a:ext cx="40640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0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0" y="4416425"/>
            <a:ext cx="3795184" cy="3436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IPNET CONFERENCE, Machakos. 16 Nov, 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4876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06438"/>
          </a:xfrm>
        </p:spPr>
        <p:txBody>
          <a:bodyPr/>
          <a:lstStyle/>
          <a:p>
            <a:r>
              <a:rPr lang="en-GB" altLang="en-US" sz="3600" smtClean="0">
                <a:solidFill>
                  <a:srgbClr val="2512AE"/>
                </a:solidFill>
              </a:rPr>
              <a:t>Major findings among food animals</a:t>
            </a:r>
          </a:p>
        </p:txBody>
      </p:sp>
      <p:sp>
        <p:nvSpPr>
          <p:cNvPr id="155651" name="Content Placeholder 2"/>
          <p:cNvSpPr>
            <a:spLocks noGrp="1"/>
          </p:cNvSpPr>
          <p:nvPr>
            <p:ph idx="1"/>
          </p:nvPr>
        </p:nvSpPr>
        <p:spPr>
          <a:xfrm>
            <a:off x="609600" y="762000"/>
            <a:ext cx="10972800" cy="5867400"/>
          </a:xfrm>
        </p:spPr>
        <p:txBody>
          <a:bodyPr/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GB" altLang="en-US" sz="2800" smtClean="0">
                <a:latin typeface="Arial" pitchFamily="34" charset="0"/>
                <a:cs typeface="Arial" pitchFamily="34" charset="0"/>
              </a:rPr>
              <a:t>Meat products contaminated with </a:t>
            </a:r>
            <a:r>
              <a:rPr lang="en-GB" altLang="en-US" sz="2800" i="1" smtClean="0">
                <a:latin typeface="Arial" pitchFamily="34" charset="0"/>
                <a:cs typeface="Arial" pitchFamily="34" charset="0"/>
              </a:rPr>
              <a:t>E. coli</a:t>
            </a:r>
            <a:r>
              <a:rPr lang="en-GB" altLang="en-US" sz="280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altLang="en-US" sz="2800" i="1" smtClean="0">
                <a:latin typeface="Arial" pitchFamily="34" charset="0"/>
                <a:cs typeface="Arial" pitchFamily="34" charset="0"/>
              </a:rPr>
              <a:t>Salmonella</a:t>
            </a:r>
            <a:r>
              <a:rPr lang="en-GB" altLang="en-US" sz="280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altLang="en-US" sz="2800" i="1" smtClean="0">
                <a:latin typeface="Arial" pitchFamily="34" charset="0"/>
                <a:cs typeface="Arial" pitchFamily="34" charset="0"/>
              </a:rPr>
              <a:t>Campylobacter</a:t>
            </a:r>
            <a:r>
              <a:rPr lang="en-GB" altLang="en-US" sz="2800" smtClean="0">
                <a:latin typeface="Arial" pitchFamily="34" charset="0"/>
                <a:cs typeface="Arial" pitchFamily="34" charset="0"/>
              </a:rPr>
              <a:t>; highest contamination rates in retail meats at lower end markets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GB" altLang="en-US" sz="2800" smtClean="0">
                <a:latin typeface="Arial" pitchFamily="34" charset="0"/>
                <a:cs typeface="Arial" pitchFamily="34" charset="0"/>
              </a:rPr>
              <a:t>Contamination rates higher in chicken at retail markets compared to the commercial abattoir higher for </a:t>
            </a:r>
            <a:r>
              <a:rPr lang="en-GB" altLang="en-US" sz="2800" i="1" smtClean="0">
                <a:latin typeface="Arial" pitchFamily="34" charset="0"/>
                <a:cs typeface="Arial" pitchFamily="34" charset="0"/>
              </a:rPr>
              <a:t>E. coli</a:t>
            </a:r>
            <a:r>
              <a:rPr lang="en-GB" altLang="en-US" sz="2800" smtClean="0">
                <a:latin typeface="Arial" pitchFamily="34" charset="0"/>
                <a:cs typeface="Arial" pitchFamily="34" charset="0"/>
              </a:rPr>
              <a:t>, </a:t>
            </a:r>
            <a:r>
              <a:rPr lang="en-GB" altLang="en-US" sz="2800" i="1" smtClean="0">
                <a:latin typeface="Arial" pitchFamily="34" charset="0"/>
                <a:cs typeface="Arial" pitchFamily="34" charset="0"/>
              </a:rPr>
              <a:t>Salmonella</a:t>
            </a:r>
            <a:r>
              <a:rPr lang="en-GB" altLang="en-US" sz="2800" smtClean="0">
                <a:latin typeface="Arial" pitchFamily="34" charset="0"/>
                <a:cs typeface="Arial" pitchFamily="34" charset="0"/>
              </a:rPr>
              <a:t> and </a:t>
            </a:r>
            <a:r>
              <a:rPr lang="en-GB" altLang="en-US" sz="2800" i="1" smtClean="0">
                <a:latin typeface="Arial" pitchFamily="34" charset="0"/>
                <a:cs typeface="Arial" pitchFamily="34" charset="0"/>
              </a:rPr>
              <a:t>Campylobacter</a:t>
            </a:r>
            <a:r>
              <a:rPr lang="en-GB" altLang="en-US" sz="2800" smtClean="0">
                <a:latin typeface="Arial" pitchFamily="34" charset="0"/>
                <a:cs typeface="Arial" pitchFamily="34" charset="0"/>
              </a:rPr>
              <a:t> in comparison to beef.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GB" altLang="en-US" sz="2800" smtClean="0">
                <a:latin typeface="Arial" pitchFamily="34" charset="0"/>
                <a:cs typeface="Arial" pitchFamily="34" charset="0"/>
              </a:rPr>
              <a:t>Antimicrobial resistance highest among isolates from poultry, then pigs and cattle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GB" altLang="en-US" sz="2800" smtClean="0">
                <a:latin typeface="Arial" pitchFamily="34" charset="0"/>
                <a:cs typeface="Arial" pitchFamily="34" charset="0"/>
              </a:rPr>
              <a:t>Poor hygiene at local settings major risk factor for contamination and AMR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endParaRPr lang="en-GB" altLang="en-US" sz="28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2352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US" altLang="en-US" smtClean="0">
                <a:solidFill>
                  <a:srgbClr val="2512AE"/>
                </a:solidFill>
              </a:rPr>
              <a:t>AMR impact on human health </a:t>
            </a:r>
          </a:p>
        </p:txBody>
      </p:sp>
      <p:sp>
        <p:nvSpPr>
          <p:cNvPr id="157699" name="Content Placeholder 2"/>
          <p:cNvSpPr>
            <a:spLocks noGrp="1"/>
          </p:cNvSpPr>
          <p:nvPr>
            <p:ph idx="1"/>
          </p:nvPr>
        </p:nvSpPr>
        <p:spPr>
          <a:xfrm>
            <a:off x="508000" y="914400"/>
            <a:ext cx="10972800" cy="5562600"/>
          </a:xfrm>
        </p:spPr>
        <p:txBody>
          <a:bodyPr/>
          <a:lstStyle/>
          <a:p>
            <a:r>
              <a:rPr lang="en-US" altLang="en-US" smtClean="0"/>
              <a:t>Most AMR in zoonotic enteric pathogen borne on mobile genetic elements, so transmission happens across species.</a:t>
            </a:r>
          </a:p>
          <a:p>
            <a:r>
              <a:rPr lang="en-US" altLang="en-US" smtClean="0"/>
              <a:t>Commonly used products in animal production are similar to those used in humans, some are in the of Critically Important Antibiotics for human use.</a:t>
            </a:r>
          </a:p>
          <a:p>
            <a:r>
              <a:rPr lang="en-US" altLang="en-US" smtClean="0"/>
              <a:t>Effects on severity of infections, prolonged hospitalization, increased costs of treatment and even higher mortality from difficult to treat infections</a:t>
            </a:r>
          </a:p>
          <a:p>
            <a:endParaRPr lang="en-US" altLang="en-US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IPNET CONFERENCE, Machakos. 16 Nov, 2016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2568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Typical KAP responses for Level 4 and 5 Hospitals in </a:t>
            </a:r>
            <a:r>
              <a:rPr lang="en-US" sz="3600" b="1" dirty="0" err="1"/>
              <a:t>Kiambu</a:t>
            </a:r>
            <a:r>
              <a:rPr lang="en-US" sz="3600" b="1" dirty="0"/>
              <a:t> and Nairobi Counties</a:t>
            </a:r>
            <a:br>
              <a:rPr lang="en-US" sz="3600" b="1" dirty="0"/>
            </a:b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9634835"/>
              </p:ext>
            </p:extLst>
          </p:nvPr>
        </p:nvGraphicFramePr>
        <p:xfrm>
          <a:off x="1298724" y="1444489"/>
          <a:ext cx="10055087" cy="53629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82928">
                  <a:extLst>
                    <a:ext uri="{9D8B030D-6E8A-4147-A177-3AD203B41FA5}">
                      <a16:colId xmlns:a16="http://schemas.microsoft.com/office/drawing/2014/main" xmlns="" val="1215780761"/>
                    </a:ext>
                  </a:extLst>
                </a:gridCol>
                <a:gridCol w="6872159">
                  <a:extLst>
                    <a:ext uri="{9D8B030D-6E8A-4147-A177-3AD203B41FA5}">
                      <a16:colId xmlns:a16="http://schemas.microsoft.com/office/drawing/2014/main" xmlns="" val="2459725394"/>
                    </a:ext>
                  </a:extLst>
                </a:gridCol>
              </a:tblGrid>
              <a:tr h="2782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QUESTION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COMMENTS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370816932"/>
                  </a:ext>
                </a:extLst>
              </a:tr>
              <a:tr h="5565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Were the Clinicians interviewed aware of AMR as national problem?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The clinical officers were aware of AMR especially as a result of wrong prescriptions and disease misdiagnosis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09187541"/>
                  </a:ext>
                </a:extLst>
              </a:tr>
              <a:tr h="5565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Which is the most common infection for the outpatient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upper respiratory tract infections a well as urinary tract infections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12481161"/>
                  </a:ext>
                </a:extLst>
              </a:tr>
              <a:tr h="5565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What’s the attitude on AMR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Aware of the impact of AMR. However the lack of culture tests and ASTs microbiology lab was indeed a major hindrance.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39421976"/>
                  </a:ext>
                </a:extLst>
              </a:tr>
              <a:tr h="2782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Do they use treatment guides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Clinicians had guides from the MoH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843690189"/>
                  </a:ext>
                </a:extLst>
              </a:tr>
              <a:tr h="2782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Do they use lab diagnosis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Unfortunately lab diagnosis is not routinely done 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46092437"/>
                  </a:ext>
                </a:extLst>
              </a:tr>
              <a:tr h="2782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Is infection control present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Measures towards infection control are in place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909337750"/>
                  </a:ext>
                </a:extLst>
              </a:tr>
              <a:tr h="5565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What do they consider as they prescribe drugs in relation to drug companies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The prescribers of drugs use the basic essential medicines while prescribing. There is no relation between the prescriptions and medical reps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708118801"/>
                  </a:ext>
                </a:extLst>
              </a:tr>
              <a:tr h="8348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Is the pharmacist aware of AMR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The pharmacist receive complains from patients that the drugs prescribed and administered haven’t worked. However when some patients come back they are treated as new cases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18619924"/>
                  </a:ext>
                </a:extLst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9708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9226427"/>
              </p:ext>
            </p:extLst>
          </p:nvPr>
        </p:nvGraphicFramePr>
        <p:xfrm>
          <a:off x="838204" y="1524002"/>
          <a:ext cx="10916479" cy="48237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55600">
                  <a:extLst>
                    <a:ext uri="{9D8B030D-6E8A-4147-A177-3AD203B41FA5}">
                      <a16:colId xmlns:a16="http://schemas.microsoft.com/office/drawing/2014/main" xmlns="" val="1303550969"/>
                    </a:ext>
                  </a:extLst>
                </a:gridCol>
                <a:gridCol w="7460879">
                  <a:extLst>
                    <a:ext uri="{9D8B030D-6E8A-4147-A177-3AD203B41FA5}">
                      <a16:colId xmlns:a16="http://schemas.microsoft.com/office/drawing/2014/main" xmlns="" val="363249608"/>
                    </a:ext>
                  </a:extLst>
                </a:gridCol>
              </a:tblGrid>
              <a:tr h="8790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Does the pharmacy have control or restriction of prescribing drugs in the facility?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7300" marR="6730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The pharmacy has restrictions on prescriptions of drugs such as  ceftriaxone and carbapenems which can only be administered if first line treatment has failed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7300" marR="67300" marT="0" marB="0"/>
                </a:tc>
                <a:extLst>
                  <a:ext uri="{0D108BD9-81ED-4DB2-BD59-A6C34878D82A}">
                    <a16:rowId xmlns:a16="http://schemas.microsoft.com/office/drawing/2014/main" xmlns="" val="2774189946"/>
                  </a:ext>
                </a:extLst>
              </a:tr>
              <a:tr h="8790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Does the pharmacy have an economic consideration while prescribing the drugs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7300" marR="6730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The pharmacists prescribe superior antimicrobials to those patients who can afford and essential medicines to those who 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7300" marR="67300" marT="0" marB="0"/>
                </a:tc>
                <a:extLst>
                  <a:ext uri="{0D108BD9-81ED-4DB2-BD59-A6C34878D82A}">
                    <a16:rowId xmlns:a16="http://schemas.microsoft.com/office/drawing/2014/main" xmlns="" val="701231999"/>
                  </a:ext>
                </a:extLst>
              </a:tr>
              <a:tr h="8790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What was the performance evaluation on income for departments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7300" marR="6730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The hospital uses the work load and revenue generated by each department to evaluate them. The hospital also uses expiries of supplies to evaluate the pharmacy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7300" marR="67300" marT="0" marB="0"/>
                </a:tc>
                <a:extLst>
                  <a:ext uri="{0D108BD9-81ED-4DB2-BD59-A6C34878D82A}">
                    <a16:rowId xmlns:a16="http://schemas.microsoft.com/office/drawing/2014/main" xmlns="" val="213452487"/>
                  </a:ext>
                </a:extLst>
              </a:tr>
              <a:tr h="58604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Is the lab used for culture and AST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7300" marR="6730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Cultures and ASTs are not conducted in their lab due to lack of resources and limited space too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7300" marR="67300" marT="0" marB="0"/>
                </a:tc>
                <a:extLst>
                  <a:ext uri="{0D108BD9-81ED-4DB2-BD59-A6C34878D82A}">
                    <a16:rowId xmlns:a16="http://schemas.microsoft.com/office/drawing/2014/main" xmlns="" val="1739776448"/>
                  </a:ext>
                </a:extLst>
              </a:tr>
              <a:tr h="58604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Is the lab aware of AST as tool for AMR monitoring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7300" marR="6730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ASTs not done routinely hence they lack a set surveillance system for monitoring AMR cases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7300" marR="67300" marT="0" marB="0"/>
                </a:tc>
                <a:extLst>
                  <a:ext uri="{0D108BD9-81ED-4DB2-BD59-A6C34878D82A}">
                    <a16:rowId xmlns:a16="http://schemas.microsoft.com/office/drawing/2014/main" xmlns="" val="2752473114"/>
                  </a:ext>
                </a:extLst>
              </a:tr>
              <a:tr h="58604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Are lab results shared effectively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7300" marR="6730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The lab results often do not form a basis for prescription, referrals are done to private labs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7300" marR="67300" marT="0" marB="0"/>
                </a:tc>
                <a:extLst>
                  <a:ext uri="{0D108BD9-81ED-4DB2-BD59-A6C34878D82A}">
                    <a16:rowId xmlns:a16="http://schemas.microsoft.com/office/drawing/2014/main" xmlns="" val="2283573072"/>
                  </a:ext>
                </a:extLst>
              </a:tr>
              <a:tr h="4284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Are lab reports for AMR available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7300" marR="6730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They weren’t any reports for AMR surveillance available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7300" marR="67300" marT="0" marB="0"/>
                </a:tc>
                <a:extLst>
                  <a:ext uri="{0D108BD9-81ED-4DB2-BD59-A6C34878D82A}">
                    <a16:rowId xmlns:a16="http://schemas.microsoft.com/office/drawing/2014/main" xmlns="" val="1781299908"/>
                  </a:ext>
                </a:extLst>
              </a:tr>
            </a:tbl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Typical KAP responses for Level 4 and 5 Hospitals in </a:t>
            </a:r>
            <a:r>
              <a:rPr lang="en-US" sz="3600" b="1" dirty="0" err="1"/>
              <a:t>Kiambu</a:t>
            </a:r>
            <a:r>
              <a:rPr lang="en-US" sz="3600" b="1" dirty="0"/>
              <a:t> and Nairobi Counties</a:t>
            </a:r>
            <a:br>
              <a:rPr lang="en-US" sz="3600" b="1" dirty="0"/>
            </a:br>
            <a:endParaRPr lang="en-US" sz="36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26857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Veterinary antimicrobials imported into Kenya through the Single Window system (July 2015-January 2016)</a:t>
            </a:r>
            <a:br>
              <a:rPr lang="en-US" sz="3200" b="1" dirty="0"/>
            </a:b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4548297"/>
              </p:ext>
            </p:extLst>
          </p:nvPr>
        </p:nvGraphicFramePr>
        <p:xfrm>
          <a:off x="556594" y="1272206"/>
          <a:ext cx="11052314" cy="5608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46179">
                  <a:extLst>
                    <a:ext uri="{9D8B030D-6E8A-4147-A177-3AD203B41FA5}">
                      <a16:colId xmlns:a16="http://schemas.microsoft.com/office/drawing/2014/main" xmlns="" val="1164057487"/>
                    </a:ext>
                  </a:extLst>
                </a:gridCol>
                <a:gridCol w="2606135">
                  <a:extLst>
                    <a:ext uri="{9D8B030D-6E8A-4147-A177-3AD203B41FA5}">
                      <a16:colId xmlns:a16="http://schemas.microsoft.com/office/drawing/2014/main" xmlns="" val="2728892897"/>
                    </a:ext>
                  </a:extLst>
                </a:gridCol>
              </a:tblGrid>
              <a:tr h="32219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</a:rPr>
                        <a:t>Antibiotic 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</a:rPr>
                        <a:t>Quantity (Kg)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921969354"/>
                  </a:ext>
                </a:extLst>
              </a:tr>
              <a:tr h="32219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</a:rPr>
                        <a:t>Oxytetracycline Hydrochloride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</a:rPr>
                        <a:t>2,560,861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901922201"/>
                  </a:ext>
                </a:extLst>
              </a:tr>
              <a:tr h="32219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</a:rPr>
                        <a:t>Tylocin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</a:rPr>
                        <a:t>1,026,000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46963033"/>
                  </a:ext>
                </a:extLst>
              </a:tr>
              <a:tr h="32219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</a:rPr>
                        <a:t>Penicillin + Streptomycin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</a:rPr>
                        <a:t>830,004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969700514"/>
                  </a:ext>
                </a:extLst>
              </a:tr>
              <a:tr h="32219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</a:rPr>
                        <a:t>Amprolium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</a:rPr>
                        <a:t>443,877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488078444"/>
                  </a:ext>
                </a:extLst>
              </a:tr>
              <a:tr h="32219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</a:rPr>
                        <a:t>Chlorotetracycline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</a:rPr>
                        <a:t>234,879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000502494"/>
                  </a:ext>
                </a:extLst>
              </a:tr>
              <a:tr h="32219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</a:rPr>
                        <a:t>Penicillin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</a:rPr>
                        <a:t>64,654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552770932"/>
                  </a:ext>
                </a:extLst>
              </a:tr>
              <a:tr h="32219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</a:rPr>
                        <a:t>Ampicillin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</a:rPr>
                        <a:t>21,652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346373290"/>
                  </a:ext>
                </a:extLst>
              </a:tr>
              <a:tr h="32219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</a:rPr>
                        <a:t>Gentamycin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</a:rPr>
                        <a:t>16,200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915516014"/>
                  </a:ext>
                </a:extLst>
              </a:tr>
              <a:tr h="32219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</a:rPr>
                        <a:t>Sodium sulphadimidine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</a:rPr>
                        <a:t>11,245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862959220"/>
                  </a:ext>
                </a:extLst>
              </a:tr>
              <a:tr h="32219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</a:rPr>
                        <a:t>Sulfamethoxaxole + Trimethoprim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</a:rPr>
                        <a:t>3,322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88770302"/>
                  </a:ext>
                </a:extLst>
              </a:tr>
              <a:tr h="32219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</a:rPr>
                        <a:t>Ampicillin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</a:rPr>
                        <a:t>2,346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399629812"/>
                  </a:ext>
                </a:extLst>
              </a:tr>
              <a:tr h="32219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</a:rPr>
                        <a:t>Cloxacillin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</a:rPr>
                        <a:t>2,149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55477583"/>
                  </a:ext>
                </a:extLst>
              </a:tr>
              <a:tr h="32219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</a:rPr>
                        <a:t>Sulfamethoxazole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</a:rPr>
                        <a:t>1,536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527980594"/>
                  </a:ext>
                </a:extLst>
              </a:tr>
              <a:tr h="32219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</a:rPr>
                        <a:t>Ampicillin + Cloxacillin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</a:rPr>
                        <a:t>856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59757562"/>
                  </a:ext>
                </a:extLst>
              </a:tr>
              <a:tr h="32219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>
                          <a:effectLst/>
                        </a:rPr>
                        <a:t>Doxycycline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dirty="0">
                          <a:effectLst/>
                        </a:rPr>
                        <a:t>321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647160337"/>
                  </a:ext>
                </a:extLst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356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smtClean="0">
                <a:solidFill>
                  <a:srgbClr val="2512AE"/>
                </a:solidFill>
              </a:rPr>
              <a:t>Global Call to Action on AMR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8042" indent="-338042">
              <a:defRPr/>
            </a:pPr>
            <a:r>
              <a:rPr lang="en-US" dirty="0" smtClean="0"/>
              <a:t>SIXTY-EIGHTH WORLD HEALTH ASSEMBLY A68/A/CONF./1 Rev.1 Agenda item 15.1 25 May 2015 </a:t>
            </a:r>
          </a:p>
          <a:p>
            <a:pPr marL="0" indent="0" algn="ctr">
              <a:buFont typeface="Arial" pitchFamily="34" charset="0"/>
              <a:buNone/>
              <a:defRPr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Global action plan on antimicrobial resistance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Draft resolution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46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FF"/>
                </a:solidFill>
              </a:rPr>
              <a:t>AMU in Veterinary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KAP survey conducted in </a:t>
            </a:r>
            <a:r>
              <a:rPr lang="en-GB" dirty="0" err="1"/>
              <a:t>Marsabit</a:t>
            </a:r>
            <a:r>
              <a:rPr lang="en-GB" dirty="0"/>
              <a:t> in Northern region of Kenya among 10 camel farmers, three quarters acknowledged self-treatment of their animals upon sighting any illness and without reference to a veterinarian. </a:t>
            </a:r>
          </a:p>
          <a:p>
            <a:r>
              <a:rPr lang="en-GB" dirty="0"/>
              <a:t>Most commonly purchased and used antimicrobial was </a:t>
            </a:r>
            <a:r>
              <a:rPr lang="en-GB" dirty="0" err="1"/>
              <a:t>oxytetracycline</a:t>
            </a:r>
            <a:r>
              <a:rPr lang="en-GB" dirty="0"/>
              <a:t> followed by penicillin-streptomycin combination. </a:t>
            </a:r>
          </a:p>
          <a:p>
            <a:r>
              <a:rPr lang="en-US" dirty="0"/>
              <a:t>DAIRY FARMING</a:t>
            </a:r>
          </a:p>
          <a:p>
            <a:r>
              <a:rPr lang="en-US" dirty="0"/>
              <a:t>Most of the antibiotics commonly used by these dairy farmers were </a:t>
            </a:r>
            <a:r>
              <a:rPr lang="en-US" dirty="0" err="1"/>
              <a:t>oxytetracycline</a:t>
            </a:r>
            <a:r>
              <a:rPr lang="en-US" dirty="0"/>
              <a:t> for nonspecific diagnosis, penicillin-streptomycin and gentamycin.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6444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686530843"/>
              </p:ext>
            </p:extLst>
          </p:nvPr>
        </p:nvGraphicFramePr>
        <p:xfrm>
          <a:off x="225287" y="166688"/>
          <a:ext cx="10515601" cy="6563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1993">
                  <a:extLst>
                    <a:ext uri="{9D8B030D-6E8A-4147-A177-3AD203B41FA5}">
                      <a16:colId xmlns:a16="http://schemas.microsoft.com/office/drawing/2014/main" xmlns="" val="3469912568"/>
                    </a:ext>
                  </a:extLst>
                </a:gridCol>
                <a:gridCol w="4466804">
                  <a:extLst>
                    <a:ext uri="{9D8B030D-6E8A-4147-A177-3AD203B41FA5}">
                      <a16:colId xmlns:a16="http://schemas.microsoft.com/office/drawing/2014/main" xmlns="" val="94291224"/>
                    </a:ext>
                  </a:extLst>
                </a:gridCol>
                <a:gridCol w="4466804">
                  <a:extLst>
                    <a:ext uri="{9D8B030D-6E8A-4147-A177-3AD203B41FA5}">
                      <a16:colId xmlns:a16="http://schemas.microsoft.com/office/drawing/2014/main" xmlns="" val="284092869"/>
                    </a:ext>
                  </a:extLst>
                </a:gridCol>
              </a:tblGrid>
              <a:tr h="9398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987425" algn="l"/>
                        </a:tabLst>
                      </a:pPr>
                      <a:r>
                        <a:rPr lang="en-US" sz="2400" dirty="0">
                          <a:effectLst/>
                        </a:rPr>
                        <a:t>County/Sub-County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56" marR="46456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987425" algn="l"/>
                        </a:tabLst>
                      </a:pPr>
                      <a:r>
                        <a:rPr lang="en-US" sz="2400" dirty="0">
                          <a:effectLst/>
                        </a:rPr>
                        <a:t>Total No. of poultry reared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56" marR="4645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987425" algn="l"/>
                        </a:tabLst>
                      </a:pPr>
                      <a:r>
                        <a:rPr lang="en-US" sz="2400">
                          <a:effectLst/>
                        </a:rPr>
                        <a:t>Most common antibiotics used for treatment/prophylaxis/ growth promotion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56" marR="46456" marT="0" marB="0"/>
                </a:tc>
                <a:extLst>
                  <a:ext uri="{0D108BD9-81ED-4DB2-BD59-A6C34878D82A}">
                    <a16:rowId xmlns:a16="http://schemas.microsoft.com/office/drawing/2014/main" xmlns="" val="2543121677"/>
                  </a:ext>
                </a:extLst>
              </a:tr>
              <a:tr h="562093"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987425" algn="l"/>
                        </a:tabLst>
                      </a:pPr>
                      <a:r>
                        <a:rPr lang="en-US" sz="2400" dirty="0" err="1">
                          <a:effectLst/>
                        </a:rPr>
                        <a:t>Thika</a:t>
                      </a:r>
                      <a:r>
                        <a:rPr lang="en-US" sz="2400" dirty="0">
                          <a:effectLst/>
                        </a:rPr>
                        <a:t> west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56" marR="46456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987425" algn="l"/>
                        </a:tabLst>
                      </a:pPr>
                      <a:r>
                        <a:rPr lang="en-US" sz="2400">
                          <a:effectLst/>
                        </a:rPr>
                        <a:t>3100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56" marR="4645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987425" algn="l"/>
                        </a:tabLst>
                      </a:pPr>
                      <a:r>
                        <a:rPr lang="en-US" sz="2400">
                          <a:effectLst/>
                        </a:rPr>
                        <a:t>Enrofloxacin; Trimethoprim- Sulphamethoxazole, Fosfomycin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56" marR="46456" marT="0" marB="0"/>
                </a:tc>
                <a:extLst>
                  <a:ext uri="{0D108BD9-81ED-4DB2-BD59-A6C34878D82A}">
                    <a16:rowId xmlns:a16="http://schemas.microsoft.com/office/drawing/2014/main" xmlns="" val="2787378788"/>
                  </a:ext>
                </a:extLst>
              </a:tr>
              <a:tr h="3022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987425" algn="l"/>
                        </a:tabLst>
                      </a:pPr>
                      <a:r>
                        <a:rPr lang="en-US" sz="2400">
                          <a:effectLst/>
                        </a:rPr>
                        <a:t>6524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56" marR="4645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987425" algn="l"/>
                        </a:tabLst>
                      </a:pPr>
                      <a:r>
                        <a:rPr lang="en-US" sz="2400">
                          <a:effectLst/>
                        </a:rPr>
                        <a:t>Enrofloxacin, Oxytetracycline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56" marR="46456" marT="0" marB="0"/>
                </a:tc>
                <a:extLst>
                  <a:ext uri="{0D108BD9-81ED-4DB2-BD59-A6C34878D82A}">
                    <a16:rowId xmlns:a16="http://schemas.microsoft.com/office/drawing/2014/main" xmlns="" val="3928062625"/>
                  </a:ext>
                </a:extLst>
              </a:tr>
              <a:tr h="1700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987425" algn="l"/>
                        </a:tabLst>
                      </a:pPr>
                      <a:r>
                        <a:rPr lang="en-US" sz="2400">
                          <a:effectLst/>
                        </a:rPr>
                        <a:t>1000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56" marR="4645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987425" algn="l"/>
                        </a:tabLst>
                      </a:pPr>
                      <a:r>
                        <a:rPr lang="en-US" sz="2400">
                          <a:effectLst/>
                        </a:rPr>
                        <a:t>Amoxicillin, Fosfomycin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56" marR="46456" marT="0" marB="0"/>
                </a:tc>
                <a:extLst>
                  <a:ext uri="{0D108BD9-81ED-4DB2-BD59-A6C34878D82A}">
                    <a16:rowId xmlns:a16="http://schemas.microsoft.com/office/drawing/2014/main" xmlns="" val="4088439612"/>
                  </a:ext>
                </a:extLst>
              </a:tr>
              <a:tr h="302214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987425" algn="l"/>
                        </a:tabLst>
                      </a:pPr>
                      <a:r>
                        <a:rPr lang="en-US" sz="2400">
                          <a:effectLst/>
                        </a:rPr>
                        <a:t>Gatundu North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987425" algn="l"/>
                        </a:tabLs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56" marR="46456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987425" algn="l"/>
                        </a:tabLst>
                      </a:pPr>
                      <a:r>
                        <a:rPr lang="en-US" sz="2400">
                          <a:effectLst/>
                        </a:rPr>
                        <a:t>7760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56" marR="4645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987425" algn="l"/>
                        </a:tabLst>
                      </a:pPr>
                      <a:r>
                        <a:rPr lang="en-US" sz="2400">
                          <a:effectLst/>
                        </a:rPr>
                        <a:t>Oxytetracycline, Furadolidone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56" marR="46456" marT="0" marB="0"/>
                </a:tc>
                <a:extLst>
                  <a:ext uri="{0D108BD9-81ED-4DB2-BD59-A6C34878D82A}">
                    <a16:rowId xmlns:a16="http://schemas.microsoft.com/office/drawing/2014/main" xmlns="" val="956374175"/>
                  </a:ext>
                </a:extLst>
              </a:tr>
              <a:tr h="3022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987425" algn="l"/>
                        </a:tabLst>
                      </a:pPr>
                      <a:r>
                        <a:rPr lang="en-US" sz="2400" dirty="0">
                          <a:effectLst/>
                        </a:rPr>
                        <a:t>4780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56" marR="4645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987425" algn="l"/>
                        </a:tabLst>
                      </a:pPr>
                      <a:r>
                        <a:rPr lang="en-US" sz="2400">
                          <a:effectLst/>
                        </a:rPr>
                        <a:t>Trimethoprim, Oxytetracycline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56" marR="46456" marT="0" marB="0"/>
                </a:tc>
                <a:extLst>
                  <a:ext uri="{0D108BD9-81ED-4DB2-BD59-A6C34878D82A}">
                    <a16:rowId xmlns:a16="http://schemas.microsoft.com/office/drawing/2014/main" xmlns="" val="3817577521"/>
                  </a:ext>
                </a:extLst>
              </a:tr>
              <a:tr h="30221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987425" algn="l"/>
                        </a:tabLst>
                      </a:pPr>
                      <a:r>
                        <a:rPr lang="en-US" sz="2400" dirty="0">
                          <a:effectLst/>
                        </a:rPr>
                        <a:t>Kisumu East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56" marR="46456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987425" algn="l"/>
                        </a:tabLst>
                      </a:pPr>
                      <a:r>
                        <a:rPr lang="en-US" sz="2400">
                          <a:effectLst/>
                        </a:rPr>
                        <a:t>127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56" marR="4645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987425" algn="l"/>
                        </a:tabLst>
                      </a:pPr>
                      <a:r>
                        <a:rPr lang="en-US" sz="2400">
                          <a:effectLst/>
                        </a:rPr>
                        <a:t>Trimethoprim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56" marR="46456" marT="0" marB="0"/>
                </a:tc>
                <a:extLst>
                  <a:ext uri="{0D108BD9-81ED-4DB2-BD59-A6C34878D82A}">
                    <a16:rowId xmlns:a16="http://schemas.microsoft.com/office/drawing/2014/main" xmlns="" val="1803998891"/>
                  </a:ext>
                </a:extLst>
              </a:tr>
              <a:tr h="17001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987425" algn="l"/>
                        </a:tabLst>
                      </a:pPr>
                      <a:r>
                        <a:rPr lang="en-US" sz="2400">
                          <a:effectLst/>
                        </a:rPr>
                        <a:t>Kisauni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56" marR="46456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987425" algn="l"/>
                        </a:tabLst>
                      </a:pPr>
                      <a:r>
                        <a:rPr lang="en-US" sz="2400">
                          <a:effectLst/>
                        </a:rPr>
                        <a:t>90,000 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56" marR="4645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987425" algn="l"/>
                        </a:tabLst>
                      </a:pPr>
                      <a:r>
                        <a:rPr lang="en-US" sz="2400">
                          <a:effectLst/>
                        </a:rPr>
                        <a:t>Oxytetracycline, Fosfomycin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56" marR="46456" marT="0" marB="0"/>
                </a:tc>
                <a:extLst>
                  <a:ext uri="{0D108BD9-81ED-4DB2-BD59-A6C34878D82A}">
                    <a16:rowId xmlns:a16="http://schemas.microsoft.com/office/drawing/2014/main" xmlns="" val="1539573820"/>
                  </a:ext>
                </a:extLst>
              </a:tr>
              <a:tr h="49403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987425" algn="l"/>
                        </a:tabLst>
                      </a:pPr>
                      <a:r>
                        <a:rPr lang="en-US" sz="2400">
                          <a:effectLst/>
                        </a:rPr>
                        <a:t>Kwale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56" marR="46456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987425" algn="l"/>
                        </a:tabLst>
                      </a:pPr>
                      <a:r>
                        <a:rPr lang="en-US" sz="2400">
                          <a:effectLst/>
                        </a:rPr>
                        <a:t>4300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987425" algn="l"/>
                        </a:tabLs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56" marR="4645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tabLst>
                          <a:tab pos="987425" algn="l"/>
                        </a:tabLst>
                      </a:pPr>
                      <a:r>
                        <a:rPr lang="en-US" sz="2400" dirty="0" err="1">
                          <a:effectLst/>
                        </a:rPr>
                        <a:t>Oxytetracycline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46456" marR="46456" marT="0" marB="0"/>
                </a:tc>
                <a:extLst>
                  <a:ext uri="{0D108BD9-81ED-4DB2-BD59-A6C34878D82A}">
                    <a16:rowId xmlns:a16="http://schemas.microsoft.com/office/drawing/2014/main" xmlns="" val="3987180504"/>
                  </a:ext>
                </a:extLst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5125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3874725"/>
              </p:ext>
            </p:extLst>
          </p:nvPr>
        </p:nvGraphicFramePr>
        <p:xfrm>
          <a:off x="463832" y="515107"/>
          <a:ext cx="11251095" cy="65539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56139">
                  <a:extLst>
                    <a:ext uri="{9D8B030D-6E8A-4147-A177-3AD203B41FA5}">
                      <a16:colId xmlns:a16="http://schemas.microsoft.com/office/drawing/2014/main" xmlns="" val="1032391940"/>
                    </a:ext>
                  </a:extLst>
                </a:gridCol>
                <a:gridCol w="2353089">
                  <a:extLst>
                    <a:ext uri="{9D8B030D-6E8A-4147-A177-3AD203B41FA5}">
                      <a16:colId xmlns:a16="http://schemas.microsoft.com/office/drawing/2014/main" xmlns="" val="3420333291"/>
                    </a:ext>
                  </a:extLst>
                </a:gridCol>
                <a:gridCol w="2270400">
                  <a:extLst>
                    <a:ext uri="{9D8B030D-6E8A-4147-A177-3AD203B41FA5}">
                      <a16:colId xmlns:a16="http://schemas.microsoft.com/office/drawing/2014/main" xmlns="" val="1241321544"/>
                    </a:ext>
                  </a:extLst>
                </a:gridCol>
                <a:gridCol w="2522667">
                  <a:extLst>
                    <a:ext uri="{9D8B030D-6E8A-4147-A177-3AD203B41FA5}">
                      <a16:colId xmlns:a16="http://schemas.microsoft.com/office/drawing/2014/main" xmlns="" val="323486908"/>
                    </a:ext>
                  </a:extLst>
                </a:gridCol>
                <a:gridCol w="2648800">
                  <a:extLst>
                    <a:ext uri="{9D8B030D-6E8A-4147-A177-3AD203B41FA5}">
                      <a16:colId xmlns:a16="http://schemas.microsoft.com/office/drawing/2014/main" xmlns="" val="1521535220"/>
                    </a:ext>
                  </a:extLst>
                </a:gridCol>
              </a:tblGrid>
              <a:tr h="1349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Type of farming practice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1916" marR="619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Total No. animals reared in 20 farms visited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1916" marR="619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Main purpose of using antibiotics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1916" marR="619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Antibiotic most commonly used and purpose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1916" marR="619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Main source of antibiotic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1916" marR="61916" marT="0" marB="0"/>
                </a:tc>
                <a:extLst>
                  <a:ext uri="{0D108BD9-81ED-4DB2-BD59-A6C34878D82A}">
                    <a16:rowId xmlns:a16="http://schemas.microsoft.com/office/drawing/2014/main" xmlns="" val="2850358323"/>
                  </a:ext>
                </a:extLst>
              </a:tr>
              <a:tr h="10119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Cattle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(local)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1916" marR="619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120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1916" marR="619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treatment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1916" marR="619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Oxytetracycline 10%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(all for treatment)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1916" marR="619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Agro-vet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1916" marR="61916" marT="0" marB="0"/>
                </a:tc>
                <a:extLst>
                  <a:ext uri="{0D108BD9-81ED-4DB2-BD59-A6C34878D82A}">
                    <a16:rowId xmlns:a16="http://schemas.microsoft.com/office/drawing/2014/main" xmlns="" val="3984552871"/>
                  </a:ext>
                </a:extLst>
              </a:tr>
              <a:tr h="10119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Cattle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(grade)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1916" marR="619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52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1916" marR="619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treatment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1916" marR="619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Oxytetracycline 10%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Penstrep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(all for treatment)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1916" marR="619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Agro-vet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1916" marR="61916" marT="0" marB="0"/>
                </a:tc>
                <a:extLst>
                  <a:ext uri="{0D108BD9-81ED-4DB2-BD59-A6C34878D82A}">
                    <a16:rowId xmlns:a16="http://schemas.microsoft.com/office/drawing/2014/main" xmlns="" val="4172481530"/>
                  </a:ext>
                </a:extLst>
              </a:tr>
              <a:tr h="10119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goats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(local)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1916" marR="619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200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1916" marR="619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treatment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1916" marR="619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Oxytetracycline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Penstrep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(all for treatment)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1916" marR="619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Agro-vet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1916" marR="61916" marT="0" marB="0"/>
                </a:tc>
                <a:extLst>
                  <a:ext uri="{0D108BD9-81ED-4DB2-BD59-A6C34878D82A}">
                    <a16:rowId xmlns:a16="http://schemas.microsoft.com/office/drawing/2014/main" xmlns="" val="2697679569"/>
                  </a:ext>
                </a:extLst>
              </a:tr>
              <a:tr h="10119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goats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(grade)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1916" marR="619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8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1916" marR="619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treatment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1916" marR="619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Oxytetracycline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Penstrep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(all for treatment)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1916" marR="619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Agro-vet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 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1916" marR="61916" marT="0" marB="0"/>
                </a:tc>
                <a:extLst>
                  <a:ext uri="{0D108BD9-81ED-4DB2-BD59-A6C34878D82A}">
                    <a16:rowId xmlns:a16="http://schemas.microsoft.com/office/drawing/2014/main" xmlns="" val="1312015925"/>
                  </a:ext>
                </a:extLst>
              </a:tr>
              <a:tr h="94561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camels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1916" marR="619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280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1916" marR="619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treatment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1916" marR="619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Oxytetracycline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Penstrep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1916" marR="6191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Agro-vet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1916" marR="61916" marT="0" marB="0"/>
                </a:tc>
                <a:extLst>
                  <a:ext uri="{0D108BD9-81ED-4DB2-BD59-A6C34878D82A}">
                    <a16:rowId xmlns:a16="http://schemas.microsoft.com/office/drawing/2014/main" xmlns="" val="417162053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849217" y="145774"/>
            <a:ext cx="5035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Antimicrobial use in livestock in </a:t>
            </a:r>
            <a:r>
              <a:rPr lang="en-GB" b="1" dirty="0" err="1"/>
              <a:t>Marsabit</a:t>
            </a:r>
            <a:r>
              <a:rPr lang="en-GB" b="1" dirty="0"/>
              <a:t> County</a:t>
            </a:r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4292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Content Placeholder 2"/>
          <p:cNvSpPr>
            <a:spLocks noGrp="1"/>
          </p:cNvSpPr>
          <p:nvPr>
            <p:ph idx="1"/>
          </p:nvPr>
        </p:nvSpPr>
        <p:spPr>
          <a:xfrm>
            <a:off x="2286000" y="2590801"/>
            <a:ext cx="7848600" cy="1173163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  <a:defRPr/>
            </a:pPr>
            <a:r>
              <a:rPr lang="en-US" b="1" dirty="0">
                <a:solidFill>
                  <a:srgbClr val="2512AE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What Are We Doing About AMR in Kenya?</a:t>
            </a:r>
          </a:p>
          <a:p>
            <a:pPr marL="0" indent="0" algn="just">
              <a:buNone/>
              <a:defRPr/>
            </a:pPr>
            <a:endParaRPr lang="en-US" b="1" dirty="0">
              <a:solidFill>
                <a:srgbClr val="2512AE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indent="0" algn="just">
              <a:buNone/>
              <a:defRPr/>
            </a:pPr>
            <a:r>
              <a:rPr lang="en-US" b="1" dirty="0">
                <a:solidFill>
                  <a:srgbClr val="9933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Roadmap to implementing the NAP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67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00FF"/>
                </a:solidFill>
              </a:rPr>
              <a:t>Principles of the Global Action Plan on AMR</a:t>
            </a:r>
            <a:endParaRPr lang="en-US" sz="4000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27218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</a:rPr>
              <a:t>to improve awareness and understanding of antimicrobial resistance;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</a:rPr>
              <a:t>to strengthen knowledge through surveillance and research;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</a:rPr>
              <a:t>to reduce the incidence of infection;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</a:rPr>
              <a:t>to optimize the use of antimicrobial agents; and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</a:rPr>
              <a:t>develop the economic case for sustainable investment that takes account of the needs of all countries, and increase investment in new medicines, diagnostic tools, vaccines and other interventions.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1983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525" y="1368426"/>
            <a:ext cx="7346950" cy="411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67" name="Picture 6" descr="3dflagsdotcom_kenya_2faw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13843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20" name="Rectangle 1"/>
          <p:cNvSpPr>
            <a:spLocks noChangeArrowheads="1"/>
          </p:cNvSpPr>
          <p:nvPr/>
        </p:nvSpPr>
        <p:spPr bwMode="auto">
          <a:xfrm>
            <a:off x="1905000" y="5562601"/>
            <a:ext cx="8763000" cy="307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91395" tIns="45698" rIns="91395" bIns="45698">
            <a:spAutoFit/>
          </a:bodyPr>
          <a:lstStyle/>
          <a:p>
            <a:pPr>
              <a:defRPr/>
            </a:pPr>
            <a:r>
              <a:rPr lang="en-US" altLang="en-US" sz="1400" dirty="0">
                <a:solidFill>
                  <a:schemeClr val="bg1">
                    <a:lumMod val="50000"/>
                  </a:schemeClr>
                </a:solidFill>
              </a:rPr>
              <a:t>http://www.cddep.org/publications/situation_analysis_and_recommendations_antibiotic_use_and_resistance_kenya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67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8901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3124200"/>
            <a:ext cx="8077200" cy="10668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2512AE"/>
                </a:solidFill>
                <a:latin typeface="Times New Roman" pitchFamily="18" charset="0"/>
                <a:cs typeface="Times New Roman" pitchFamily="18" charset="0"/>
              </a:rPr>
              <a:t>The National Policy for Prevention and Containment of AMR</a:t>
            </a:r>
            <a:br>
              <a:rPr lang="en-US" sz="2400" dirty="0">
                <a:solidFill>
                  <a:srgbClr val="2512A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solidFill>
                  <a:srgbClr val="2512AE"/>
                </a:solidFill>
                <a:latin typeface="Times New Roman" pitchFamily="18" charset="0"/>
                <a:cs typeface="Times New Roman" pitchFamily="18" charset="0"/>
              </a:rPr>
              <a:t>October, 2016</a:t>
            </a:r>
          </a:p>
        </p:txBody>
      </p:sp>
      <p:pic>
        <p:nvPicPr>
          <p:cNvPr id="901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371600"/>
            <a:ext cx="1365250" cy="136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23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1"/>
          <p:cNvSpPr>
            <a:spLocks noGrp="1"/>
          </p:cNvSpPr>
          <p:nvPr>
            <p:ph type="title"/>
          </p:nvPr>
        </p:nvSpPr>
        <p:spPr>
          <a:xfrm>
            <a:off x="1905000" y="533400"/>
            <a:ext cx="8229600" cy="838200"/>
          </a:xfrm>
        </p:spPr>
        <p:txBody>
          <a:bodyPr/>
          <a:lstStyle/>
          <a:p>
            <a:r>
              <a:rPr lang="en-US" altLang="en-US" sz="2800" b="1">
                <a:solidFill>
                  <a:srgbClr val="2512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Scope of the Policy</a:t>
            </a:r>
            <a:endParaRPr lang="en-US" altLang="en-US" sz="2800">
              <a:solidFill>
                <a:srgbClr val="2512A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0355" name="Content Placeholder 2"/>
          <p:cNvSpPr>
            <a:spLocks noGrp="1"/>
          </p:cNvSpPr>
          <p:nvPr>
            <p:ph idx="1"/>
          </p:nvPr>
        </p:nvSpPr>
        <p:spPr>
          <a:xfrm>
            <a:off x="2057400" y="1447801"/>
            <a:ext cx="8229600" cy="4525963"/>
          </a:xfrm>
        </p:spPr>
        <p:txBody>
          <a:bodyPr/>
          <a:lstStyle/>
          <a:p>
            <a:pPr algn="just">
              <a:buFont typeface="Arial" charset="0"/>
              <a:buChar char="•"/>
              <a:defRPr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Introduction to awareness on antimicrobial resistance, policy and legislative focus, situational analysis, rationale, goals and objectives. </a:t>
            </a:r>
          </a:p>
          <a:p>
            <a:pPr algn="just">
              <a:buFont typeface="Arial" charset="0"/>
              <a:buChar char="•"/>
              <a:defRPr/>
            </a:pP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charset="0"/>
              <a:buChar char="•"/>
              <a:defRPr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policy proposes interventions that will help reduce  misuse and minimize emergence of AMR.</a:t>
            </a:r>
          </a:p>
          <a:p>
            <a:pPr marL="0" indent="0" algn="just">
              <a:buNone/>
              <a:defRPr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buFont typeface="Arial" charset="0"/>
              <a:buChar char="•"/>
              <a:defRPr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Provides for a National Action Plan that will guide all the stakeholders in playing their respective roles.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68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le 1"/>
          <p:cNvSpPr>
            <a:spLocks noGrp="1"/>
          </p:cNvSpPr>
          <p:nvPr>
            <p:ph type="title"/>
          </p:nvPr>
        </p:nvSpPr>
        <p:spPr>
          <a:xfrm>
            <a:off x="2362200" y="12700"/>
            <a:ext cx="7696200" cy="609600"/>
          </a:xfrm>
        </p:spPr>
        <p:txBody>
          <a:bodyPr/>
          <a:lstStyle/>
          <a:p>
            <a:r>
              <a:rPr lang="en-US" altLang="en-US" sz="2400" b="1">
                <a:solidFill>
                  <a:srgbClr val="2512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Policy Implementation Framework</a:t>
            </a:r>
            <a:endParaRPr lang="en-US" altLang="en-US" sz="2400">
              <a:solidFill>
                <a:srgbClr val="2512A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609600"/>
            <a:ext cx="8008938" cy="2743200"/>
          </a:xfrm>
        </p:spPr>
        <p:txBody>
          <a:bodyPr>
            <a:noAutofit/>
          </a:bodyPr>
          <a:lstStyle/>
          <a:p>
            <a:pPr marL="0" indent="0" algn="just">
              <a:buNone/>
              <a:defRPr/>
            </a:pPr>
            <a:r>
              <a:rPr lang="en-US" sz="2400" b="1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National Action Plan</a:t>
            </a:r>
          </a:p>
          <a:p>
            <a:pPr algn="just">
              <a:defRPr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 comprehensive 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National Action Plan (NAP)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has been developed in line with the Global Action Plan (GAP) on AMR to effectively implement the AMR policy. </a:t>
            </a:r>
          </a:p>
          <a:p>
            <a:pPr marL="0" indent="0" algn="just">
              <a:buNone/>
              <a:defRPr/>
            </a:pPr>
            <a:r>
              <a:rPr lang="en-US" sz="2400" b="1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Financing</a:t>
            </a:r>
          </a:p>
          <a:p>
            <a:pPr algn="just"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National and County Governments in collaboration with development partners will ensure that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adequate funding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is available to enable the implementation of sustainable AMR interventions identified in the policy and National Action Plan. </a:t>
            </a:r>
          </a:p>
          <a:p>
            <a:pPr algn="just"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budget for AMR activities will be across multi-agency and directly aligned to the National Action plan, operational plans and Monitoring and Evaluation  plan.</a:t>
            </a:r>
          </a:p>
          <a:p>
            <a:pPr marL="0" indent="0">
              <a:buNone/>
              <a:defRPr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defRPr/>
            </a:pPr>
            <a:endParaRPr lang="en-US" dirty="0"/>
          </a:p>
          <a:p>
            <a:pPr marL="0" indent="0">
              <a:buNone/>
              <a:defRPr/>
            </a:pP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328" y="-138023"/>
            <a:ext cx="52403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779499" y="-76635"/>
            <a:ext cx="52403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b="1" dirty="0">
                <a:solidFill>
                  <a:srgbClr val="0000FF"/>
                </a:solidFill>
              </a:rPr>
              <a:t>Cumulative deaths by 2050</a:t>
            </a:r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551" y="101600"/>
            <a:ext cx="730944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6222684" y="286544"/>
            <a:ext cx="5734854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dirty="0">
                <a:solidFill>
                  <a:srgbClr val="0000FF"/>
                </a:solidFill>
              </a:rPr>
              <a:t>Distribution of AMR deaths by Region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7647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itle 1"/>
          <p:cNvSpPr>
            <a:spLocks noGrp="1"/>
          </p:cNvSpPr>
          <p:nvPr>
            <p:ph type="title"/>
          </p:nvPr>
        </p:nvSpPr>
        <p:spPr>
          <a:xfrm>
            <a:off x="2057400" y="381000"/>
            <a:ext cx="8229600" cy="838200"/>
          </a:xfrm>
        </p:spPr>
        <p:txBody>
          <a:bodyPr/>
          <a:lstStyle/>
          <a:p>
            <a:r>
              <a:rPr lang="en-US" altLang="en-US" sz="2400" b="1">
                <a:solidFill>
                  <a:srgbClr val="2512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Policy Implementation Framework</a:t>
            </a:r>
            <a:endParaRPr lang="en-US" altLang="en-US" sz="2400">
              <a:solidFill>
                <a:srgbClr val="2512A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295401"/>
            <a:ext cx="8458200" cy="45259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buNone/>
              <a:defRPr/>
            </a:pPr>
            <a:r>
              <a:rPr lang="en-US" sz="2400" b="1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Monitoring and Evaluation(M&amp;E)</a:t>
            </a:r>
            <a:endParaRPr lang="en-US" sz="2400" dirty="0">
              <a:solidFill>
                <a:srgbClr val="99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objective of Monitoring and Evaluation will be to ensure prudent AMU and reduction of AMR against set targets and document useful lessons for planning purposes. </a:t>
            </a:r>
          </a:p>
          <a:p>
            <a:pPr marL="0" indent="0" algn="just">
              <a:lnSpc>
                <a:spcPct val="110000"/>
              </a:lnSpc>
              <a:buNone/>
              <a:defRPr/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10000"/>
              </a:lnSpc>
              <a:buNone/>
              <a:defRPr/>
            </a:pPr>
            <a:r>
              <a:rPr lang="en-US" sz="2400" b="1" dirty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Communication Strategy</a:t>
            </a:r>
            <a:endParaRPr lang="en-US" b="1" dirty="0">
              <a:solidFill>
                <a:srgbClr val="99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 communication strategy is essential for creating awareness, influencing behavior change and controlling AMR. </a:t>
            </a:r>
          </a:p>
          <a:p>
            <a:pPr>
              <a:defRPr/>
            </a:pPr>
            <a:endParaRPr lang="en-US" sz="15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56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itle 1"/>
          <p:cNvSpPr>
            <a:spLocks noGrp="1"/>
          </p:cNvSpPr>
          <p:nvPr>
            <p:ph type="title"/>
          </p:nvPr>
        </p:nvSpPr>
        <p:spPr>
          <a:xfrm>
            <a:off x="1981200" y="152400"/>
            <a:ext cx="8153400" cy="579438"/>
          </a:xfrm>
        </p:spPr>
        <p:txBody>
          <a:bodyPr/>
          <a:lstStyle/>
          <a:p>
            <a:r>
              <a:rPr lang="en-US" altLang="en-US" sz="2400" b="1">
                <a:solidFill>
                  <a:srgbClr val="2512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</a:p>
        </p:txBody>
      </p:sp>
      <p:sp>
        <p:nvSpPr>
          <p:cNvPr id="94211" name="Content Placeholder 2"/>
          <p:cNvSpPr>
            <a:spLocks noGrp="1"/>
          </p:cNvSpPr>
          <p:nvPr>
            <p:ph idx="1"/>
          </p:nvPr>
        </p:nvSpPr>
        <p:spPr>
          <a:xfrm>
            <a:off x="1905000" y="838200"/>
            <a:ext cx="8305800" cy="44958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AMU in public health and livestock sectors not well documented, but abuse is commonly observed in both sectors.</a:t>
            </a:r>
          </a:p>
          <a:p>
            <a:pPr algn="just"/>
            <a:endParaRPr lang="en-US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AMR huge issue in enteric bugs as they acquire MGE with ESBL and other key R-genes.</a:t>
            </a:r>
          </a:p>
          <a:p>
            <a:pPr algn="just"/>
            <a:endParaRPr lang="en-US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For some life-threatening illnesses, we are gradually running out of treatment options.</a:t>
            </a:r>
          </a:p>
          <a:p>
            <a:pPr algn="just"/>
            <a:endParaRPr lang="en-US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A NAP encompassing all sectors will be crucial to stem AMR</a:t>
            </a:r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08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FF"/>
                </a:solidFill>
              </a:rPr>
              <a:t>Acknowledgement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FAO</a:t>
            </a:r>
          </a:p>
          <a:p>
            <a:r>
              <a:rPr lang="en-US" dirty="0"/>
              <a:t>MOH/MALF</a:t>
            </a:r>
          </a:p>
          <a:p>
            <a:r>
              <a:rPr lang="en-US" dirty="0"/>
              <a:t>GARP</a:t>
            </a:r>
          </a:p>
          <a:p>
            <a:r>
              <a:rPr lang="en-US" dirty="0"/>
              <a:t>KEMRI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IPNET CONFERENCE, Machakos. 16 Nov,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91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533400"/>
            <a:ext cx="10972800" cy="1143000"/>
          </a:xfrm>
        </p:spPr>
        <p:txBody>
          <a:bodyPr/>
          <a:lstStyle/>
          <a:p>
            <a:pPr eaLnBrk="1" hangingPunct="1"/>
            <a:r>
              <a:rPr lang="en-GB" altLang="en-US" sz="3200" smtClean="0">
                <a:solidFill>
                  <a:srgbClr val="2512AE"/>
                </a:solidFill>
                <a:latin typeface="Tahoma" pitchFamily="34" charset="0"/>
              </a:rPr>
              <a:t> Resistance is mainly a consequence of selective pressure created by use</a:t>
            </a:r>
            <a:br>
              <a:rPr lang="en-GB" altLang="en-US" sz="3200" smtClean="0">
                <a:solidFill>
                  <a:srgbClr val="2512AE"/>
                </a:solidFill>
                <a:latin typeface="Tahoma" pitchFamily="34" charset="0"/>
              </a:rPr>
            </a:br>
            <a:endParaRPr lang="en-GB" altLang="en-US" sz="3200" smtClean="0">
              <a:solidFill>
                <a:srgbClr val="2512AE"/>
              </a:solidFill>
              <a:latin typeface="Tahoma" pitchFamily="34" charset="0"/>
            </a:endParaRP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2800" y="1447800"/>
            <a:ext cx="10972800" cy="4800600"/>
          </a:xfrm>
          <a:ln>
            <a:solidFill>
              <a:schemeClr val="accent6">
                <a:lumMod val="75000"/>
              </a:schemeClr>
            </a:solidFill>
          </a:ln>
        </p:spPr>
        <p:txBody>
          <a:bodyPr/>
          <a:lstStyle/>
          <a:p>
            <a:pPr marL="338042" indent="-338042" eaLnBrk="1" hangingPunct="1">
              <a:defRPr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Any kind of antimicrobial use, can select for emergence of resistance and further promote the dissemination of resistant bacteria and resistance genes </a:t>
            </a:r>
          </a:p>
          <a:p>
            <a:pPr marL="338042" indent="-338042" eaLnBrk="1" hangingPunct="1">
              <a:buFont typeface="Wingdings" pitchFamily="2" charset="2"/>
              <a:buNone/>
              <a:defRPr/>
            </a:pP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8042" indent="-338042" eaLnBrk="1" hangingPunct="1">
              <a:defRPr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AMR does not respect phylogenetic, geographical or ecological borders</a:t>
            </a:r>
          </a:p>
          <a:p>
            <a:pPr marL="737980" lvl="1" indent="-280910" eaLnBrk="1" hangingPunct="1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altLang="en-US" sz="2400" dirty="0">
                <a:solidFill>
                  <a:srgbClr val="251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Antimicrobial use in one ecological compartment can have consequences for the resistance in another ecological compartment, so need for an integrated inter-</a:t>
            </a:r>
            <a:r>
              <a:rPr lang="en-US" altLang="en-US" sz="2400" dirty="0" err="1">
                <a:solidFill>
                  <a:srgbClr val="251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sectoral</a:t>
            </a:r>
            <a:r>
              <a:rPr lang="en-US" altLang="en-US" sz="2400" dirty="0">
                <a:solidFill>
                  <a:srgbClr val="251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approach</a:t>
            </a:r>
          </a:p>
          <a:p>
            <a:pPr marL="737980" lvl="1" indent="-280910" eaLnBrk="1" hangingPunct="1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altLang="en-US" sz="2400" dirty="0">
                <a:solidFill>
                  <a:srgbClr val="251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Antibiotics are societal drugs : Individual usage affects family, community, society</a:t>
            </a:r>
          </a:p>
          <a:p>
            <a:pPr marL="338042" indent="-338042" eaLnBrk="1" hangingPunct="1">
              <a:defRPr/>
            </a:pPr>
            <a:endParaRPr lang="en-GB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96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7811" y="250879"/>
            <a:ext cx="6091761" cy="375051"/>
          </a:xfrm>
        </p:spPr>
        <p:txBody>
          <a:bodyPr/>
          <a:lstStyle/>
          <a:p>
            <a:pPr algn="l"/>
            <a:r>
              <a:rPr lang="fr-BE" sz="1200" dirty="0">
                <a:solidFill>
                  <a:srgbClr val="000000"/>
                </a:solidFill>
              </a:rPr>
              <a:t>Figure 3. Sources of antimicrobial resistance (source: </a:t>
            </a:r>
            <a:r>
              <a:rPr lang="en-GB" sz="1200" dirty="0" err="1"/>
              <a:t>Woolhouse</a:t>
            </a:r>
            <a:r>
              <a:rPr lang="en-GB" sz="1200" dirty="0"/>
              <a:t> and Ward 2013)</a:t>
            </a:r>
            <a:r>
              <a:rPr lang="en-GB" sz="1200" i="1" dirty="0"/>
              <a:t>.</a:t>
            </a:r>
            <a:endParaRPr lang="fr-BE" sz="1200" dirty="0">
              <a:solidFill>
                <a:srgbClr val="000000"/>
              </a:solidFill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8606" y="885213"/>
            <a:ext cx="7741648" cy="529432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32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smtClean="0">
                <a:solidFill>
                  <a:srgbClr val="2512AE"/>
                </a:solidFill>
                <a:latin typeface="Times New Roman" pitchFamily="18" charset="0"/>
                <a:cs typeface="Times New Roman" pitchFamily="18" charset="0"/>
              </a:rPr>
              <a:t>More than 50% of all antimicrobials are used non-therapeutically in animal husbandry</a:t>
            </a:r>
          </a:p>
        </p:txBody>
      </p:sp>
      <p:pic>
        <p:nvPicPr>
          <p:cNvPr id="111619" name="Picture 3" descr="400_Texas_Broil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76401"/>
            <a:ext cx="5181600" cy="30448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203200" y="5475288"/>
            <a:ext cx="11988800" cy="46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80" tIns="45690" rIns="91380" bIns="45690">
            <a:spAutoFit/>
          </a:bodyPr>
          <a:lstStyle>
            <a:lvl1pPr defTabSz="1042988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1042988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1042988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1042988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1042988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C0504D">
                    <a:lumMod val="75000"/>
                  </a:srgbClr>
                </a:solidFill>
                <a:latin typeface="Times New Roman" pitchFamily="18" charset="0"/>
                <a:cs typeface="Arial" pitchFamily="34" charset="0"/>
              </a:rPr>
              <a:t>Antibiotics…"the more you use them, the faster you lose them"</a:t>
            </a:r>
          </a:p>
        </p:txBody>
      </p:sp>
      <p:sp>
        <p:nvSpPr>
          <p:cNvPr id="111621" name="Rectangle 5"/>
          <p:cNvSpPr>
            <a:spLocks noChangeArrowheads="1"/>
          </p:cNvSpPr>
          <p:nvPr/>
        </p:nvSpPr>
        <p:spPr bwMode="auto">
          <a:xfrm>
            <a:off x="406400" y="3505200"/>
            <a:ext cx="54864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13" tIns="46008" rIns="92013" bIns="46008"/>
          <a:lstStyle>
            <a:lvl1pPr marL="390525" indent="-390525" defTabSz="1042988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919163" indent="-322263" defTabSz="1042988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1042988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1042988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1042988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 industrial production, antibiotics are added to drinking water for prophylaxis and as growth promoters</a:t>
            </a:r>
          </a:p>
          <a:p>
            <a:pPr lvl="1" fontAlgn="base">
              <a:spcAft>
                <a:spcPct val="0"/>
              </a:spcAft>
            </a:pPr>
            <a:r>
              <a:rPr lang="en-US" altLang="en-US" sz="160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When microbes are exposed to subotimal doses of antibiotics, </a:t>
            </a:r>
            <a:r>
              <a:rPr lang="en-US" altLang="en-US" sz="1300" b="1" smtClean="0">
                <a:solidFill>
                  <a:srgbClr val="C0504D"/>
                </a:solidFill>
                <a:latin typeface="Arial" pitchFamily="34" charset="0"/>
                <a:cs typeface="Arial" pitchFamily="34" charset="0"/>
              </a:rPr>
              <a:t>Antimicrobial Resistance is induced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400" b="1" smtClean="0">
              <a:solidFill>
                <a:srgbClr val="C0504D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600" smtClean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1622" name="Rectangle 6"/>
          <p:cNvSpPr>
            <a:spLocks noChangeArrowheads="1"/>
          </p:cNvSpPr>
          <p:nvPr/>
        </p:nvSpPr>
        <p:spPr bwMode="auto">
          <a:xfrm>
            <a:off x="1022351" y="1644652"/>
            <a:ext cx="4267200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80" tIns="45690" rIns="91380" bIns="45690">
            <a:spAutoFit/>
          </a:bodyPr>
          <a:lstStyle>
            <a:lvl1pPr defTabSz="1042988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1042988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1042988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1042988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1042988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1042988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 b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Use of antimicrobials in  food animals can lead to </a:t>
            </a:r>
            <a:r>
              <a:rPr lang="en-GB" altLang="en-US" sz="1800" b="1" smtClean="0">
                <a:solidFill>
                  <a:srgbClr val="C0504D"/>
                </a:solidFill>
                <a:latin typeface="Arial" pitchFamily="34" charset="0"/>
                <a:cs typeface="Arial" pitchFamily="34" charset="0"/>
              </a:rPr>
              <a:t>Antimicrobial Resistance (AMR) </a:t>
            </a:r>
            <a:r>
              <a:rPr lang="en-GB" altLang="en-US" sz="1800" b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 human pathogen.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8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362200" y="228601"/>
            <a:ext cx="7772400" cy="715963"/>
          </a:xfrm>
        </p:spPr>
        <p:txBody>
          <a:bodyPr/>
          <a:lstStyle/>
          <a:p>
            <a:pPr eaLnBrk="1" hangingPunct="1"/>
            <a:r>
              <a:rPr lang="en-GB" altLang="en-US" sz="2800" b="1">
                <a:solidFill>
                  <a:srgbClr val="2512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Situation in Kenya </a:t>
            </a:r>
          </a:p>
        </p:txBody>
      </p:sp>
      <p:sp>
        <p:nvSpPr>
          <p:cNvPr id="50179" name="Rectangle 1027"/>
          <p:cNvSpPr>
            <a:spLocks noGrp="1" noChangeArrowheads="1"/>
          </p:cNvSpPr>
          <p:nvPr>
            <p:ph idx="1"/>
          </p:nvPr>
        </p:nvSpPr>
        <p:spPr>
          <a:xfrm>
            <a:off x="1676400" y="990600"/>
            <a:ext cx="8763000" cy="4648200"/>
          </a:xfrm>
        </p:spPr>
        <p:txBody>
          <a:bodyPr/>
          <a:lstStyle/>
          <a:p>
            <a:pPr algn="just" eaLnBrk="1" hangingPunct="1"/>
            <a:r>
              <a:rPr lang="en-GB" altLang="en-US" sz="240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Although no systematic national surveillance is in place, sentinel studies indicate that problem of antimicrobial resistance is a major public health concern.</a:t>
            </a:r>
          </a:p>
          <a:p>
            <a:pPr algn="just" eaLnBrk="1" hangingPunct="1"/>
            <a:endParaRPr lang="en-GB" altLang="en-US" sz="240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algn="just" eaLnBrk="1" hangingPunct="1"/>
            <a:r>
              <a:rPr lang="en-GB" altLang="en-US" sz="240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Antibiotic use in domestic animals not well documented, but massive use in intensive small holder and  commercial farming systems.</a:t>
            </a:r>
          </a:p>
          <a:p>
            <a:pPr algn="just" eaLnBrk="1" hangingPunct="1"/>
            <a:endParaRPr lang="en-GB" altLang="en-US" sz="2400"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algn="just" eaLnBrk="1" hangingPunct="1"/>
            <a:r>
              <a:rPr lang="en-GB" altLang="en-US" sz="240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There is antibiotic overuse in some settings, yet little or no access in others, especially rural and remote places</a:t>
            </a:r>
            <a:r>
              <a:rPr lang="en-GB" altLang="en-US" sz="2800"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</a:t>
            </a:r>
          </a:p>
          <a:p>
            <a:pPr eaLnBrk="1" hangingPunct="1"/>
            <a:endParaRPr lang="en-GB" altLang="en-US" smtClean="0">
              <a:latin typeface="Arial Unicode MS" panose="020B0604020202020204" pitchFamily="34" charset="-128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>
                <a:solidFill>
                  <a:prstClr val="black">
                    <a:tint val="75000"/>
                  </a:prstClr>
                </a:solidFill>
              </a:rPr>
              <a:t>IPNET CONFERENCE, Machakos. 16 Nov, 2016</a:t>
            </a: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99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5950</TotalTime>
  <Words>3254</Words>
  <Application>Microsoft Office PowerPoint</Application>
  <PresentationFormat>Widescreen</PresentationFormat>
  <Paragraphs>578</Paragraphs>
  <Slides>52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52</vt:i4>
      </vt:variant>
    </vt:vector>
  </HeadingPairs>
  <TitlesOfParts>
    <vt:vector size="70" baseType="lpstr">
      <vt:lpstr>Arial Unicode MS</vt:lpstr>
      <vt:lpstr>Andalus</vt:lpstr>
      <vt:lpstr>Arial</vt:lpstr>
      <vt:lpstr>Arial Narrow</vt:lpstr>
      <vt:lpstr>Arial Rounded MT Bold</vt:lpstr>
      <vt:lpstr>Batang</vt:lpstr>
      <vt:lpstr>Calibri</vt:lpstr>
      <vt:lpstr>Calibri Light</vt:lpstr>
      <vt:lpstr>Tahoma</vt:lpstr>
      <vt:lpstr>Times New Roman</vt:lpstr>
      <vt:lpstr>Wingdings</vt:lpstr>
      <vt:lpstr>Office Theme</vt:lpstr>
      <vt:lpstr>1_Office Theme</vt:lpstr>
      <vt:lpstr>5_Default Design</vt:lpstr>
      <vt:lpstr>3_Default Design</vt:lpstr>
      <vt:lpstr>2_Office Theme</vt:lpstr>
      <vt:lpstr>3_Office Theme</vt:lpstr>
      <vt:lpstr>2_Default Design</vt:lpstr>
      <vt:lpstr>ANTIMICROBIAL RESISTANCE IN KENYA: SITUATION ANALYSIS</vt:lpstr>
      <vt:lpstr>Outline </vt:lpstr>
      <vt:lpstr>Introduction</vt:lpstr>
      <vt:lpstr>Global Call to Action on AMR</vt:lpstr>
      <vt:lpstr>PowerPoint Presentation</vt:lpstr>
      <vt:lpstr> Resistance is mainly a consequence of selective pressure created by use </vt:lpstr>
      <vt:lpstr>Figure 3. Sources of antimicrobial resistance (source: Woolhouse and Ward 2013).</vt:lpstr>
      <vt:lpstr>More than 50% of all antimicrobials are used non-therapeutically in animal husbandry</vt:lpstr>
      <vt:lpstr>Situation in Kenya </vt:lpstr>
      <vt:lpstr>ANTIMICROBIAL USE</vt:lpstr>
      <vt:lpstr>Veterinary Antimicrobials Imported into Kenya through the Single Window system (July 2015-January 2016) </vt:lpstr>
      <vt:lpstr>Summary of Antimicrobial use Patterns among Small-holder Farmers</vt:lpstr>
      <vt:lpstr>PowerPoint Presentation</vt:lpstr>
      <vt:lpstr>PowerPoint Presentation</vt:lpstr>
      <vt:lpstr>Antibiotic susceptibility of Staphylococcus aureus isolates, n=731 Omuse et al. BMC Infect Dis. 2014; 14: 669.  </vt:lpstr>
      <vt:lpstr>MRSA are heterogenous </vt:lpstr>
      <vt:lpstr>SALMONELLA  BACTEREMIA  STUDIES</vt:lpstr>
      <vt:lpstr>Invasive NTS in Africa: A Killer in Slums and Poor Rural Children.</vt:lpstr>
      <vt:lpstr>PowerPoint Presentation</vt:lpstr>
      <vt:lpstr>MDR Invasive S. Typhimurium Hospitalised Children, 2010-2014 (N=325) </vt:lpstr>
      <vt:lpstr>PowerPoint Presentation</vt:lpstr>
      <vt:lpstr>MDR Typhi emerging major problem</vt:lpstr>
      <vt:lpstr>PowerPoint Presentation</vt:lpstr>
      <vt:lpstr>MDR haplotype H58 now well established in the region </vt:lpstr>
      <vt:lpstr>PowerPoint Presentation</vt:lpstr>
      <vt:lpstr>PowerPoint Presentation</vt:lpstr>
      <vt:lpstr>Antimicrobial Susceptibility 2000-2010</vt:lpstr>
      <vt:lpstr>PowerPoint Presentation</vt:lpstr>
      <vt:lpstr>PowerPoint Presentation</vt:lpstr>
      <vt:lpstr>Challenges in small abattoirs</vt:lpstr>
      <vt:lpstr>PowerPoint Presentation</vt:lpstr>
      <vt:lpstr>Susceptibility patterns among E. coli isolated in retail chicken from Nairobi region, n=500 </vt:lpstr>
      <vt:lpstr>PowerPoint Presentation</vt:lpstr>
      <vt:lpstr>For antibiotic use at small holder settings, evidence abounds everywhere!</vt:lpstr>
      <vt:lpstr>Major findings among food animals</vt:lpstr>
      <vt:lpstr>AMR impact on human health </vt:lpstr>
      <vt:lpstr>Typical KAP responses for Level 4 and 5 Hospitals in Kiambu and Nairobi Counties </vt:lpstr>
      <vt:lpstr>Typical KAP responses for Level 4 and 5 Hospitals in Kiambu and Nairobi Counties </vt:lpstr>
      <vt:lpstr>Veterinary antimicrobials imported into Kenya through the Single Window system (July 2015-January 2016) </vt:lpstr>
      <vt:lpstr>AMU in Veterinary Practice</vt:lpstr>
      <vt:lpstr>PowerPoint Presentation</vt:lpstr>
      <vt:lpstr>PowerPoint Presentation</vt:lpstr>
      <vt:lpstr>PowerPoint Presentation</vt:lpstr>
      <vt:lpstr>Principles of the Global Action Plan on AMR</vt:lpstr>
      <vt:lpstr>PowerPoint Presentation</vt:lpstr>
      <vt:lpstr>PowerPoint Presentation</vt:lpstr>
      <vt:lpstr>The National Policy for Prevention and Containment of AMR October, 2016</vt:lpstr>
      <vt:lpstr>Scope of the Policy</vt:lpstr>
      <vt:lpstr>Policy Implementation Framework</vt:lpstr>
      <vt:lpstr>Policy Implementation Framework</vt:lpstr>
      <vt:lpstr>Summary</vt:lpstr>
      <vt:lpstr>Acknowledgement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UPDATING THE SITUATION ANALYSIS ON AMR &amp; AMU</dc:title>
  <dc:creator>Evelyn Wesangula</dc:creator>
  <cp:lastModifiedBy>Technician</cp:lastModifiedBy>
  <cp:revision>32</cp:revision>
  <dcterms:created xsi:type="dcterms:W3CDTF">2016-05-30T03:54:39Z</dcterms:created>
  <dcterms:modified xsi:type="dcterms:W3CDTF">2016-11-16T06:48:42Z</dcterms:modified>
</cp:coreProperties>
</file>