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04"/>
  </p:notesMasterIdLst>
  <p:sldIdLst>
    <p:sldId id="312" r:id="rId2"/>
    <p:sldId id="354" r:id="rId3"/>
    <p:sldId id="315" r:id="rId4"/>
    <p:sldId id="316" r:id="rId5"/>
    <p:sldId id="317" r:id="rId6"/>
    <p:sldId id="318" r:id="rId7"/>
    <p:sldId id="322" r:id="rId8"/>
    <p:sldId id="319" r:id="rId9"/>
    <p:sldId id="320" r:id="rId10"/>
    <p:sldId id="321" r:id="rId11"/>
    <p:sldId id="332" r:id="rId12"/>
    <p:sldId id="297" r:id="rId13"/>
    <p:sldId id="355" r:id="rId14"/>
    <p:sldId id="356" r:id="rId15"/>
    <p:sldId id="379" r:id="rId16"/>
    <p:sldId id="380" r:id="rId17"/>
    <p:sldId id="391" r:id="rId18"/>
    <p:sldId id="298" r:id="rId19"/>
    <p:sldId id="381" r:id="rId20"/>
    <p:sldId id="333" r:id="rId21"/>
    <p:sldId id="334" r:id="rId22"/>
    <p:sldId id="357" r:id="rId23"/>
    <p:sldId id="383" r:id="rId24"/>
    <p:sldId id="382" r:id="rId25"/>
    <p:sldId id="358" r:id="rId26"/>
    <p:sldId id="349" r:id="rId27"/>
    <p:sldId id="359" r:id="rId28"/>
    <p:sldId id="360" r:id="rId29"/>
    <p:sldId id="361" r:id="rId30"/>
    <p:sldId id="362" r:id="rId31"/>
    <p:sldId id="363" r:id="rId32"/>
    <p:sldId id="364" r:id="rId33"/>
    <p:sldId id="365" r:id="rId34"/>
    <p:sldId id="366" r:id="rId35"/>
    <p:sldId id="367" r:id="rId36"/>
    <p:sldId id="368" r:id="rId37"/>
    <p:sldId id="371" r:id="rId38"/>
    <p:sldId id="372" r:id="rId39"/>
    <p:sldId id="392" r:id="rId40"/>
    <p:sldId id="393" r:id="rId41"/>
    <p:sldId id="373" r:id="rId42"/>
    <p:sldId id="374" r:id="rId43"/>
    <p:sldId id="335" r:id="rId44"/>
    <p:sldId id="311" r:id="rId45"/>
    <p:sldId id="375" r:id="rId46"/>
    <p:sldId id="336" r:id="rId47"/>
    <p:sldId id="376" r:id="rId48"/>
    <p:sldId id="338" r:id="rId49"/>
    <p:sldId id="386" r:id="rId50"/>
    <p:sldId id="387" r:id="rId51"/>
    <p:sldId id="388" r:id="rId52"/>
    <p:sldId id="390" r:id="rId53"/>
    <p:sldId id="389" r:id="rId54"/>
    <p:sldId id="337" r:id="rId55"/>
    <p:sldId id="339" r:id="rId56"/>
    <p:sldId id="300" r:id="rId57"/>
    <p:sldId id="304" r:id="rId58"/>
    <p:sldId id="305" r:id="rId59"/>
    <p:sldId id="323" r:id="rId60"/>
    <p:sldId id="325" r:id="rId61"/>
    <p:sldId id="330" r:id="rId62"/>
    <p:sldId id="331" r:id="rId63"/>
    <p:sldId id="327" r:id="rId64"/>
    <p:sldId id="313" r:id="rId65"/>
    <p:sldId id="314" r:id="rId66"/>
    <p:sldId id="328" r:id="rId67"/>
    <p:sldId id="329" r:id="rId68"/>
    <p:sldId id="340" r:id="rId69"/>
    <p:sldId id="306" r:id="rId70"/>
    <p:sldId id="350" r:id="rId71"/>
    <p:sldId id="351" r:id="rId72"/>
    <p:sldId id="352" r:id="rId73"/>
    <p:sldId id="342" r:id="rId74"/>
    <p:sldId id="343" r:id="rId75"/>
    <p:sldId id="344" r:id="rId76"/>
    <p:sldId id="345" r:id="rId77"/>
    <p:sldId id="346" r:id="rId78"/>
    <p:sldId id="347" r:id="rId79"/>
    <p:sldId id="348" r:id="rId80"/>
    <p:sldId id="270" r:id="rId81"/>
    <p:sldId id="257" r:id="rId82"/>
    <p:sldId id="258" r:id="rId83"/>
    <p:sldId id="259" r:id="rId84"/>
    <p:sldId id="260" r:id="rId85"/>
    <p:sldId id="263" r:id="rId86"/>
    <p:sldId id="264" r:id="rId87"/>
    <p:sldId id="265" r:id="rId88"/>
    <p:sldId id="271" r:id="rId89"/>
    <p:sldId id="277" r:id="rId90"/>
    <p:sldId id="289" r:id="rId91"/>
    <p:sldId id="290" r:id="rId92"/>
    <p:sldId id="292" r:id="rId93"/>
    <p:sldId id="293" r:id="rId94"/>
    <p:sldId id="294" r:id="rId95"/>
    <p:sldId id="291" r:id="rId96"/>
    <p:sldId id="377" r:id="rId97"/>
    <p:sldId id="384" r:id="rId98"/>
    <p:sldId id="370" r:id="rId99"/>
    <p:sldId id="369" r:id="rId100"/>
    <p:sldId id="385" r:id="rId101"/>
    <p:sldId id="326" r:id="rId102"/>
    <p:sldId id="324" r:id="rId10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75" d="100"/>
          <a:sy n="75" d="100"/>
        </p:scale>
        <p:origin x="57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96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theme" Target="theme/theme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7FC448-AE92-43F8-8550-C27309B2A391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AF906-CBF6-4CD9-BEF8-AA594B2C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681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mtClean="0"/>
              <a:t>Paul Erhlich, a German-born physician and scientist in the fields of hematology, immunology, and chemotherapy and Nobel Prize winner in 1908, recognized early on that drug-resistance was a complicating issue when treating certain disease states. Now, although his statement of “Drug Resistance follows the drug like a faithful shadow” was more relevant at that time to cancer-chemotherapy, he recognized this as being important for antimicrobial therapy as well – he originally discovered Arsphenamine, or Salvarsan, the first known medical treatment of syphilis.</a:t>
            </a: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7CB56B-CF03-4684-B113-1666D7F7199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619516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AF906-CBF6-4CD9-BEF8-AA594B2C5E35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952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A586A-79F4-411C-ADA2-3B171EF877E4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0343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A586A-79F4-411C-ADA2-3B171EF877E4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0343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 txBox="1">
            <a:spLocks noGrp="1" noChangeArrowheads="1"/>
          </p:cNvSpPr>
          <p:nvPr/>
        </p:nvSpPr>
        <p:spPr bwMode="auto">
          <a:xfrm>
            <a:off x="3884614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669EB01-8AE0-4B18-A710-4B52594ECBEC}" type="slidenum">
              <a:rPr lang="en-GB" sz="1200"/>
              <a:pPr algn="r" eaLnBrk="1" hangingPunct="1"/>
              <a:t>21</a:t>
            </a:fld>
            <a:endParaRPr lang="en-GB" sz="1200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1" y="4343401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16896678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7017958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862013" y="746125"/>
            <a:ext cx="4967287" cy="3725863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A586A-79F4-411C-ADA2-3B171EF877E4}" type="slidenum">
              <a:rPr lang="ko-KR" altLang="en-US" smtClean="0">
                <a:solidFill>
                  <a:prstClr val="black"/>
                </a:solidFill>
                <a:latin typeface="맑은 고딕"/>
              </a:rPr>
              <a:pPr/>
              <a:t>53</a:t>
            </a:fld>
            <a:endParaRPr lang="ko-KR" altLang="en-US">
              <a:solidFill>
                <a:prstClr val="black"/>
              </a:solidFill>
              <a:latin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33599849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2A1B0A6-B07C-4233-919A-9D4C5F2444F8}" type="slidenum">
              <a:rPr lang="en-US" altLang="en-US" smtClean="0"/>
              <a:pPr eaLnBrk="1" hangingPunct="1"/>
              <a:t>57</a:t>
            </a:fld>
            <a:endParaRPr lang="en-US" altLang="en-US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13332231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8040E08-E892-4F00-8F89-9DAA2ED9DD7D}" type="slidenum">
              <a:rPr lang="en-GB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62</a:t>
            </a:fld>
            <a:endParaRPr lang="en-GB" alt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083234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ECF79C4-948C-47EA-9C3E-DFDF0FA219B9}" type="slidenum">
              <a:rPr lang="en-US" altLang="en-US" sz="1200"/>
              <a:pPr eaLnBrk="1" hangingPunct="1"/>
              <a:t>68</a:t>
            </a:fld>
            <a:endParaRPr lang="en-US" altLang="en-US" sz="120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47297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050"/>
          <p:cNvGrpSpPr>
            <a:grpSpLocks/>
          </p:cNvGrpSpPr>
          <p:nvPr/>
        </p:nvGrpSpPr>
        <p:grpSpPr bwMode="auto">
          <a:xfrm>
            <a:off x="-1035050" y="1552575"/>
            <a:ext cx="10179050" cy="5305425"/>
            <a:chOff x="-652" y="978"/>
            <a:chExt cx="6412" cy="3342"/>
          </a:xfrm>
        </p:grpSpPr>
        <p:sp>
          <p:nvSpPr>
            <p:cNvPr id="5" name="Freeform 2051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Arc 2052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G0" fmla="+- 0 0 0"/>
                <a:gd name="G1" fmla="+- 21231 0 0"/>
                <a:gd name="G2" fmla="+- 21600 0 0"/>
                <a:gd name="T0" fmla="*/ 3977 w 21600"/>
                <a:gd name="T1" fmla="*/ 0 h 21231"/>
                <a:gd name="T2" fmla="*/ 21600 w 21600"/>
                <a:gd name="T3" fmla="*/ 21231 h 21231"/>
                <a:gd name="T4" fmla="*/ 0 w 21600"/>
                <a:gd name="T5" fmla="*/ 21231 h 21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515077" name="Rectangle 2053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15078" name="Rectangle 20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Rectangle 2055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854E84DD-2DAB-4000-853B-1E387E8AC62B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8" name="Rectangle 205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endParaRPr lang="en-US"/>
          </a:p>
        </p:txBody>
      </p:sp>
      <p:sp>
        <p:nvSpPr>
          <p:cNvPr id="9" name="Rectangle 205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F24C666D-473F-435C-B428-9C934210C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378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4E84DD-2DAB-4000-853B-1E387E8AC62B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4C666D-473F-435C-B428-9C934210C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9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4E84DD-2DAB-4000-853B-1E387E8AC62B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4C666D-473F-435C-B428-9C934210C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617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4E84DD-2DAB-4000-853B-1E387E8AC62B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4C666D-473F-435C-B428-9C934210C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425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54E84DD-2DAB-4000-853B-1E387E8AC62B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24C666D-473F-435C-B428-9C934210C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0028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54E84DD-2DAB-4000-853B-1E387E8AC62B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4C666D-473F-435C-B428-9C934210C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864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4E84DD-2DAB-4000-853B-1E387E8AC62B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4C666D-473F-435C-B428-9C934210C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269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4E84DD-2DAB-4000-853B-1E387E8AC62B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4C666D-473F-435C-B428-9C934210C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264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4E84DD-2DAB-4000-853B-1E387E8AC62B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4C666D-473F-435C-B428-9C934210C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023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4E84DD-2DAB-4000-853B-1E387E8AC62B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4C666D-473F-435C-B428-9C934210C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497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4E84DD-2DAB-4000-853B-1E387E8AC62B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4C666D-473F-435C-B428-9C934210C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35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4E84DD-2DAB-4000-853B-1E387E8AC62B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4C666D-473F-435C-B428-9C934210C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160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4E84DD-2DAB-4000-853B-1E387E8AC62B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4C666D-473F-435C-B428-9C934210C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870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4E84DD-2DAB-4000-853B-1E387E8AC62B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4C666D-473F-435C-B428-9C934210C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666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514051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/>
              <a:ahLst/>
              <a:cxnLst>
                <a:cxn ang="0">
                  <a:pos x="1905" y="3312"/>
                </a:cxn>
                <a:cxn ang="0">
                  <a:pos x="2358" y="3313"/>
                </a:cxn>
                <a:cxn ang="0">
                  <a:pos x="2358" y="1437"/>
                </a:cxn>
                <a:cxn ang="0">
                  <a:pos x="0" y="0"/>
                </a:cxn>
                <a:cxn ang="0">
                  <a:pos x="201" y="150"/>
                </a:cxn>
                <a:cxn ang="0">
                  <a:pos x="366" y="279"/>
                </a:cxn>
                <a:cxn ang="0">
                  <a:pos x="552" y="441"/>
                </a:cxn>
                <a:cxn ang="0">
                  <a:pos x="732" y="612"/>
                </a:cxn>
                <a:cxn ang="0">
                  <a:pos x="996" y="903"/>
                </a:cxn>
                <a:cxn ang="0">
                  <a:pos x="1230" y="1212"/>
                </a:cxn>
                <a:cxn ang="0">
                  <a:pos x="1400" y="1482"/>
                </a:cxn>
                <a:cxn ang="0">
                  <a:pos x="1548" y="1761"/>
                </a:cxn>
                <a:cxn ang="0">
                  <a:pos x="1665" y="2040"/>
                </a:cxn>
                <a:cxn ang="0">
                  <a:pos x="1751" y="2295"/>
                </a:cxn>
                <a:cxn ang="0">
                  <a:pos x="1809" y="2511"/>
                </a:cxn>
                <a:cxn ang="0">
                  <a:pos x="1863" y="2778"/>
                </a:cxn>
                <a:cxn ang="0">
                  <a:pos x="1890" y="3012"/>
                </a:cxn>
                <a:cxn ang="0">
                  <a:pos x="1905" y="3312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14052" name="Arc 4"/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51405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4054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fld id="{854E84DD-2DAB-4000-853B-1E387E8AC62B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1405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endParaRPr lang="en-US"/>
          </a:p>
        </p:txBody>
      </p:sp>
      <p:sp>
        <p:nvSpPr>
          <p:cNvPr id="514056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fld id="{F24C666D-473F-435C-B428-9C934210CFBA}" type="slidenum">
              <a:rPr lang="en-US" smtClean="0"/>
              <a:t>‹#›</a:t>
            </a:fld>
            <a:endParaRPr lang="en-US"/>
          </a:p>
        </p:txBody>
      </p:sp>
      <p:sp>
        <p:nvSpPr>
          <p:cNvPr id="3079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Batang" pitchFamily="18" charset="-127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Batang" pitchFamily="18" charset="-127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Batang" pitchFamily="18" charset="-127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Batang" pitchFamily="18" charset="-127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Batang" pitchFamily="18" charset="-127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Batang" pitchFamily="18" charset="-127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Batang" pitchFamily="18" charset="-127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Batang" pitchFamily="18" charset="-127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blogs.usembassy.gov/laselectiondelambassade/fact-sheet-obama-administration-releases-national-action-plan-to-combat-antibiotic-resistant-bacteria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4.png"/><Relationship Id="rId4" Type="http://schemas.openxmlformats.org/officeDocument/2006/relationships/oleObject" Target="../embeddings/oleObject1.bin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hyperlink" Target="http://mad-id.circamarketing.com/wp-content/uploads/2012/01/mad_id_featured_9.jpg" TargetMode="Externa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oosingwisely.org.au/recommendations/asid#1342" TargetMode="External"/><Relationship Id="rId2" Type="http://schemas.openxmlformats.org/officeDocument/2006/relationships/hyperlink" Target="http://www.choosingwisely.org.au/recommendations/asid#1341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choosingwisely.org.au/recommendations/asid#1343" TargetMode="Externa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hoosingwisely.org.au/recommendations/shpa#1351" TargetMode="Externa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hoosingwisely.org.au/recommendations/anzsgm#1535" TargetMode="Externa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hoosingwisely.org.au/recommendations/anzics#1466" TargetMode="Externa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152400" y="152400"/>
            <a:ext cx="8915400" cy="6629400"/>
          </a:xfrm>
        </p:spPr>
        <p:txBody>
          <a:bodyPr>
            <a:noAutofit/>
          </a:bodyPr>
          <a:lstStyle/>
          <a:p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sz="4000" b="1" dirty="0" smtClean="0"/>
              <a:t>AMR and IPC</a:t>
            </a:r>
            <a:endParaRPr lang="en-US" sz="4000" b="1" dirty="0"/>
          </a:p>
          <a:p>
            <a:endParaRPr lang="en-US" b="1" dirty="0" smtClean="0">
              <a:solidFill>
                <a:schemeClr val="tx1"/>
              </a:solidFill>
            </a:endParaRPr>
          </a:p>
          <a:p>
            <a:pPr marL="457200" lvl="1" indent="0" algn="ctr">
              <a:buNone/>
            </a:pPr>
            <a:r>
              <a:rPr lang="en-US" sz="3600" b="1" dirty="0" smtClean="0">
                <a:solidFill>
                  <a:schemeClr val="tx1"/>
                </a:solidFill>
              </a:rPr>
              <a:t>Prof. Gunturu Revathi</a:t>
            </a:r>
          </a:p>
          <a:p>
            <a:pPr marL="457200" lvl="1" indent="0" algn="ctr">
              <a:buNone/>
            </a:pPr>
            <a:r>
              <a:rPr lang="en-US" sz="3600" b="1" dirty="0" smtClean="0">
                <a:solidFill>
                  <a:schemeClr val="tx1"/>
                </a:solidFill>
              </a:rPr>
              <a:t>Consultant Microbiologist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The Aga Khan University Hospital, Nairobi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IPNET  Conference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16-11-2011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Gelian Hotel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Machakos</a:t>
            </a:r>
          </a:p>
        </p:txBody>
      </p:sp>
    </p:spTree>
    <p:extLst>
      <p:ext uri="{BB962C8B-B14F-4D97-AF65-F5344CB8AC3E}">
        <p14:creationId xmlns:p14="http://schemas.microsoft.com/office/powerpoint/2010/main" val="209416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48" y="457200"/>
            <a:ext cx="8758060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358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2"/>
          <p:cNvSpPr txBox="1">
            <a:spLocks noChangeArrowheads="1"/>
          </p:cNvSpPr>
          <p:nvPr/>
        </p:nvSpPr>
        <p:spPr bwMode="auto">
          <a:xfrm>
            <a:off x="304800" y="457200"/>
            <a:ext cx="8534400" cy="5986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dirty="0">
                <a:latin typeface="Arial" pitchFamily="34" charset="0"/>
              </a:rPr>
              <a:t>Summary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600" dirty="0">
                <a:latin typeface="Arial" pitchFamily="34" charset="0"/>
              </a:rPr>
              <a:t>Antimicrobial resistance has reached dangerous levels.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600" dirty="0">
                <a:latin typeface="Arial" pitchFamily="34" charset="0"/>
              </a:rPr>
              <a:t>Prescribing practices have to change.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600" dirty="0">
                <a:latin typeface="Arial" pitchFamily="34" charset="0"/>
              </a:rPr>
              <a:t>Adherence to the principles of Evidence Based Practice is essential.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600" dirty="0" smtClean="0">
                <a:latin typeface="Arial" pitchFamily="34" charset="0"/>
              </a:rPr>
              <a:t> </a:t>
            </a:r>
            <a:r>
              <a:rPr lang="en-US" altLang="en-US" sz="2600" dirty="0" smtClean="0">
                <a:solidFill>
                  <a:srgbClr val="FF0000"/>
                </a:solidFill>
                <a:latin typeface="Arial" pitchFamily="34" charset="0"/>
              </a:rPr>
              <a:t>AMR Surveillance </a:t>
            </a:r>
            <a:r>
              <a:rPr lang="en-US" altLang="en-US" sz="2600" dirty="0">
                <a:solidFill>
                  <a:srgbClr val="FF0000"/>
                </a:solidFill>
                <a:latin typeface="Arial" pitchFamily="34" charset="0"/>
              </a:rPr>
              <a:t>is crucial. </a:t>
            </a:r>
            <a:endParaRPr lang="en-US" altLang="en-US" sz="2600" dirty="0" smtClean="0">
              <a:solidFill>
                <a:srgbClr val="FF0000"/>
              </a:solidFill>
              <a:latin typeface="Arial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6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en-US" altLang="en-US" sz="2600" dirty="0" smtClean="0">
                <a:solidFill>
                  <a:srgbClr val="FF0000"/>
                </a:solidFill>
                <a:latin typeface="Arial" pitchFamily="34" charset="0"/>
              </a:rPr>
              <a:t>Diagnostics have to improve </a:t>
            </a:r>
            <a:endParaRPr lang="en-US" altLang="en-US" sz="2600" dirty="0">
              <a:solidFill>
                <a:srgbClr val="FF0000"/>
              </a:solidFill>
              <a:latin typeface="Arial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600" dirty="0">
                <a:latin typeface="Arial" pitchFamily="34" charset="0"/>
              </a:rPr>
              <a:t>Control of antibiotics imperative in human &amp; animal use.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600" dirty="0">
                <a:latin typeface="Arial" pitchFamily="34" charset="0"/>
              </a:rPr>
              <a:t> </a:t>
            </a:r>
            <a:r>
              <a:rPr lang="en-US" altLang="en-US" sz="2600" dirty="0" smtClean="0">
                <a:latin typeface="Arial" pitchFamily="34" charset="0"/>
              </a:rPr>
              <a:t>Intense need </a:t>
            </a:r>
            <a:r>
              <a:rPr lang="en-US" altLang="en-US" sz="2600" dirty="0">
                <a:latin typeface="Arial" pitchFamily="34" charset="0"/>
              </a:rPr>
              <a:t>to discover new antimicrobials &amp; vaccines and </a:t>
            </a:r>
            <a:r>
              <a:rPr lang="en-US" altLang="en-US" sz="2600" dirty="0" smtClean="0">
                <a:latin typeface="Arial" pitchFamily="34" charset="0"/>
              </a:rPr>
              <a:t>new rapid, reliable and cost </a:t>
            </a:r>
            <a:r>
              <a:rPr lang="en-US" altLang="en-US" sz="2600" dirty="0">
                <a:latin typeface="Arial" pitchFamily="34" charset="0"/>
              </a:rPr>
              <a:t>effective diagnostics for infectious diseases.  </a:t>
            </a:r>
          </a:p>
        </p:txBody>
      </p:sp>
    </p:spTree>
    <p:extLst>
      <p:ext uri="{BB962C8B-B14F-4D97-AF65-F5344CB8AC3E}">
        <p14:creationId xmlns:p14="http://schemas.microsoft.com/office/powerpoint/2010/main" val="82170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rss.hku.hk/sras/images/com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915400" cy="655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915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39" y="76200"/>
            <a:ext cx="9029323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47700" y="79215"/>
            <a:ext cx="7848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Bookman Old Style" pitchFamily="18" charset="0"/>
              </a:rPr>
              <a:t>Thank you for your attention !!!</a:t>
            </a:r>
            <a:endParaRPr lang="en-US" sz="6600" b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78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533400" y="1600200"/>
            <a:ext cx="4724400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News Gothic MT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News Gothic MT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News Gothic MT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News Gothic MT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News Gothic M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News Gothic M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News Gothic M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News Gothic M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News Gothic MT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/>
              <a:t>“Drug resistance follows the drug like a faithful shadow.”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/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- Paul Erhlich 1854-1915</a:t>
            </a:r>
          </a:p>
        </p:txBody>
      </p:sp>
      <p:pic>
        <p:nvPicPr>
          <p:cNvPr id="11267" name="Picture 2" descr="http://ehrlich2004.org/img/paulehrlic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524000"/>
            <a:ext cx="3429000" cy="484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67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60566"/>
            <a:ext cx="4724400" cy="6736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430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" y="4063202"/>
            <a:ext cx="86868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Fact Sheet: Obama Administration Releases National Action Plan to Combat Antibiotic-Resistant Bacteria</a:t>
            </a:r>
          </a:p>
          <a:p>
            <a:r>
              <a:rPr lang="en-US" sz="2000" b="1" dirty="0"/>
              <a:t>Posted on </a:t>
            </a:r>
            <a:r>
              <a:rPr lang="en-US" sz="2000" b="1" dirty="0">
                <a:hlinkClick r:id="rId2" tooltip="4:19 pm"/>
              </a:rPr>
              <a:t>March 30, 2015</a:t>
            </a:r>
            <a:r>
              <a:rPr lang="en-US" sz="2000" b="1" dirty="0"/>
              <a:t> </a:t>
            </a:r>
            <a:r>
              <a:rPr lang="en-US" sz="2000" b="1" dirty="0" smtClean="0"/>
              <a:t> </a:t>
            </a:r>
            <a:endParaRPr lang="en-US" sz="2000" b="1" dirty="0"/>
          </a:p>
          <a:p>
            <a:r>
              <a:rPr lang="en-US" sz="2000" b="1" dirty="0"/>
              <a:t>The White House. Office of the Press Secretary. March 27, 2015</a:t>
            </a:r>
            <a:r>
              <a:rPr lang="en-US" dirty="0"/>
              <a:t>.</a:t>
            </a:r>
          </a:p>
          <a:p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76200"/>
            <a:ext cx="82296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762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76201"/>
            <a:ext cx="5190547" cy="6660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925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5764" y="260648"/>
            <a:ext cx="7012836" cy="958552"/>
          </a:xfrm>
        </p:spPr>
        <p:txBody>
          <a:bodyPr/>
          <a:lstStyle/>
          <a:p>
            <a:pPr algn="l"/>
            <a:r>
              <a:rPr lang="en-GB" dirty="0" smtClean="0"/>
              <a:t>Five strategic objectives: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610600" cy="5638800"/>
          </a:xfrm>
        </p:spPr>
        <p:txBody>
          <a:bodyPr/>
          <a:lstStyle/>
          <a:p>
            <a:pPr marL="514350" lvl="0" indent="-514350">
              <a:spcBef>
                <a:spcPts val="1200"/>
              </a:spcBef>
              <a:buFont typeface="+mj-lt"/>
              <a:buAutoNum type="arabicPeriod"/>
            </a:pPr>
            <a:r>
              <a:rPr lang="en-GB" sz="3600" b="1" dirty="0" smtClean="0"/>
              <a:t>Improve </a:t>
            </a:r>
            <a:r>
              <a:rPr lang="en-GB" sz="3600" b="1" dirty="0"/>
              <a:t>awareness and understanding </a:t>
            </a:r>
          </a:p>
          <a:p>
            <a:pPr marL="514350" lvl="0" indent="-514350">
              <a:spcBef>
                <a:spcPts val="1200"/>
              </a:spcBef>
              <a:buFont typeface="+mj-lt"/>
              <a:buAutoNum type="arabicPeriod"/>
            </a:pPr>
            <a:r>
              <a:rPr lang="en-GB" sz="3600" b="1" dirty="0" smtClean="0"/>
              <a:t>Strengthen </a:t>
            </a:r>
            <a:r>
              <a:rPr lang="en-GB" sz="3600" b="1" dirty="0"/>
              <a:t>the knowledge </a:t>
            </a:r>
            <a:r>
              <a:rPr lang="en-GB" sz="3600" b="1" dirty="0" smtClean="0"/>
              <a:t>through surveillance and research</a:t>
            </a:r>
            <a:endParaRPr lang="en-GB" sz="3600" b="1" dirty="0"/>
          </a:p>
          <a:p>
            <a:pPr marL="514350" lvl="0" indent="-514350">
              <a:spcBef>
                <a:spcPts val="1200"/>
              </a:spcBef>
              <a:buFont typeface="+mj-lt"/>
              <a:buAutoNum type="arabicPeriod"/>
            </a:pPr>
            <a:r>
              <a:rPr lang="en-GB" sz="3600" b="1" dirty="0" smtClean="0"/>
              <a:t>Reduce </a:t>
            </a:r>
            <a:r>
              <a:rPr lang="en-GB" sz="3600" b="1" dirty="0"/>
              <a:t>the incidence of infection</a:t>
            </a:r>
          </a:p>
          <a:p>
            <a:pPr marL="514350" lvl="0" indent="-514350">
              <a:spcBef>
                <a:spcPts val="1200"/>
              </a:spcBef>
              <a:buFont typeface="+mj-lt"/>
              <a:buAutoNum type="arabicPeriod"/>
            </a:pPr>
            <a:r>
              <a:rPr lang="en-GB" sz="3600" b="1" dirty="0" smtClean="0"/>
              <a:t>Optimize </a:t>
            </a:r>
            <a:r>
              <a:rPr lang="en-GB" sz="3600" b="1" dirty="0"/>
              <a:t>the use of antimicrobial medicines</a:t>
            </a:r>
          </a:p>
          <a:p>
            <a:pPr marL="514350" lvl="0" indent="-514350">
              <a:spcBef>
                <a:spcPts val="1200"/>
              </a:spcBef>
              <a:buFont typeface="+mj-lt"/>
              <a:buAutoNum type="arabicPeriod"/>
            </a:pPr>
            <a:r>
              <a:rPr lang="en-GB" sz="3600" b="1" dirty="0" smtClean="0"/>
              <a:t>Ensure </a:t>
            </a:r>
            <a:r>
              <a:rPr lang="en-GB" sz="3600" b="1" dirty="0"/>
              <a:t>sustainable investment</a:t>
            </a:r>
          </a:p>
          <a:p>
            <a:pPr>
              <a:spcBef>
                <a:spcPts val="1200"/>
              </a:spcBef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90060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60648"/>
            <a:ext cx="8686800" cy="1238270"/>
          </a:xfrm>
        </p:spPr>
        <p:txBody>
          <a:bodyPr/>
          <a:lstStyle/>
          <a:p>
            <a:pPr algn="l"/>
            <a:r>
              <a:rPr lang="en-GB" dirty="0" smtClean="0"/>
              <a:t/>
            </a:r>
            <a:br>
              <a:rPr lang="en-GB" dirty="0" smtClean="0"/>
            </a:br>
            <a:r>
              <a:rPr lang="en-GB" sz="4000" dirty="0" smtClean="0"/>
              <a:t>Five strategic objectives </a:t>
            </a:r>
            <a:br>
              <a:rPr lang="en-GB" sz="4000" dirty="0" smtClean="0"/>
            </a:br>
            <a:r>
              <a:rPr lang="en-GB" sz="4000" dirty="0" smtClean="0"/>
              <a:t>my translation:</a:t>
            </a:r>
            <a:br>
              <a:rPr lang="en-GB" sz="4000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305800" cy="41910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GB" dirty="0" smtClean="0"/>
              <a:t>EAAD / WAAW: handle AB with care</a:t>
            </a:r>
          </a:p>
          <a:p>
            <a:pPr>
              <a:spcBef>
                <a:spcPts val="1200"/>
              </a:spcBef>
            </a:pPr>
            <a:r>
              <a:rPr lang="en-GB" dirty="0" smtClean="0"/>
              <a:t>Set up lab and surveillance and report </a:t>
            </a:r>
          </a:p>
          <a:p>
            <a:pPr>
              <a:spcBef>
                <a:spcPts val="1200"/>
              </a:spcBef>
            </a:pPr>
            <a:r>
              <a:rPr lang="en-GB" dirty="0" smtClean="0"/>
              <a:t>Good IPC in hospital</a:t>
            </a:r>
            <a:endParaRPr lang="en-GB" dirty="0"/>
          </a:p>
          <a:p>
            <a:pPr>
              <a:spcBef>
                <a:spcPts val="1200"/>
              </a:spcBef>
            </a:pPr>
            <a:r>
              <a:rPr lang="en-GB" dirty="0" smtClean="0"/>
              <a:t>AB: only prescription &amp; instruction &amp; duration</a:t>
            </a:r>
            <a:endParaRPr lang="en-GB" dirty="0"/>
          </a:p>
          <a:p>
            <a:pPr>
              <a:spcBef>
                <a:spcPts val="1200"/>
              </a:spcBef>
            </a:pPr>
            <a:r>
              <a:rPr lang="en-GB" dirty="0" smtClean="0"/>
              <a:t>Invest in R&amp;D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672706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266708"/>
            <a:ext cx="8458200" cy="1143000"/>
          </a:xfrm>
        </p:spPr>
        <p:txBody>
          <a:bodyPr/>
          <a:lstStyle/>
          <a:p>
            <a:r>
              <a:rPr lang="en-US" sz="2800" dirty="0" smtClean="0">
                <a:latin typeface="Comic Sans MS"/>
                <a:cs typeface="Comic Sans MS"/>
              </a:rPr>
              <a:t>How were measures selected for the study?</a:t>
            </a:r>
            <a:endParaRPr lang="en-US" sz="2800" dirty="0"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10830"/>
            <a:ext cx="8686800" cy="5828150"/>
          </a:xfrm>
          <a:ln>
            <a:solidFill>
              <a:srgbClr val="FF0000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Clr>
                <a:srgbClr val="C00000"/>
              </a:buClr>
              <a:buNone/>
            </a:pPr>
            <a:endParaRPr lang="en-US" sz="2400" dirty="0" smtClean="0">
              <a:latin typeface="Comic Sans MS"/>
              <a:cs typeface="Comic Sans MS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sz="2400" dirty="0" smtClean="0">
                <a:latin typeface="Comic Sans MS"/>
                <a:cs typeface="Comic Sans MS"/>
              </a:rPr>
              <a:t>Five Objectives of the Global Action Plan on AMR:</a:t>
            </a:r>
          </a:p>
          <a:p>
            <a:pPr marL="0" indent="0">
              <a:buClr>
                <a:srgbClr val="C00000"/>
              </a:buClr>
              <a:buNone/>
            </a:pPr>
            <a:endParaRPr lang="en-US" sz="1800" dirty="0" smtClean="0">
              <a:latin typeface="Comic Sans MS"/>
              <a:cs typeface="Comic Sans MS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sz="1800" dirty="0" smtClean="0">
                <a:latin typeface="Comic Sans MS"/>
                <a:cs typeface="Comic Sans MS"/>
              </a:rPr>
              <a:t>The main objectives that the study aims to support are bolded</a:t>
            </a:r>
          </a:p>
          <a:p>
            <a:pPr marL="857250" lvl="1" indent="-457200">
              <a:buClr>
                <a:srgbClr val="C00000"/>
              </a:buClr>
              <a:buFont typeface="+mj-lt"/>
              <a:buAutoNum type="arabicPeriod"/>
            </a:pPr>
            <a:r>
              <a:rPr lang="en-US" sz="2000" dirty="0" smtClean="0">
                <a:latin typeface="Comic Sans MS"/>
                <a:cs typeface="Comic Sans MS"/>
              </a:rPr>
              <a:t>Risk awareness (communications, education, training)</a:t>
            </a:r>
          </a:p>
          <a:p>
            <a:pPr marL="857250" lvl="1" indent="-457200">
              <a:buClr>
                <a:srgbClr val="C00000"/>
              </a:buClr>
              <a:buFont typeface="+mj-lt"/>
              <a:buAutoNum type="arabicPeriod"/>
            </a:pPr>
            <a:r>
              <a:rPr lang="en-US" sz="2000" b="1" u="sng" dirty="0" smtClean="0">
                <a:latin typeface="Comic Sans MS"/>
                <a:cs typeface="Comic Sans MS"/>
              </a:rPr>
              <a:t>Knowledge, surveillance, research</a:t>
            </a:r>
          </a:p>
          <a:p>
            <a:pPr marL="857250" lvl="1" indent="-457200">
              <a:buClr>
                <a:srgbClr val="C00000"/>
              </a:buClr>
              <a:buFont typeface="+mj-lt"/>
              <a:buAutoNum type="arabicPeriod"/>
            </a:pPr>
            <a:r>
              <a:rPr lang="en-US" sz="2000" u="sng" dirty="0" smtClean="0">
                <a:latin typeface="Comic Sans MS"/>
                <a:cs typeface="Comic Sans MS"/>
              </a:rPr>
              <a:t>Prevention of infections</a:t>
            </a:r>
          </a:p>
          <a:p>
            <a:pPr marL="857250" lvl="1" indent="-457200">
              <a:buClr>
                <a:srgbClr val="C00000"/>
              </a:buClr>
              <a:buFont typeface="+mj-lt"/>
              <a:buAutoNum type="arabicPeriod"/>
            </a:pPr>
            <a:r>
              <a:rPr lang="en-US" sz="2000" b="1" u="sng" dirty="0" smtClean="0">
                <a:latin typeface="Comic Sans MS"/>
                <a:cs typeface="Comic Sans MS"/>
              </a:rPr>
              <a:t>Optimize use</a:t>
            </a:r>
          </a:p>
          <a:p>
            <a:pPr marL="857250" lvl="1" indent="-457200">
              <a:buClr>
                <a:srgbClr val="C00000"/>
              </a:buClr>
              <a:buFont typeface="+mj-lt"/>
              <a:buAutoNum type="arabicPeriod"/>
            </a:pPr>
            <a:r>
              <a:rPr lang="en-US" sz="2000" b="1" dirty="0" smtClean="0">
                <a:latin typeface="Comic Sans MS"/>
                <a:cs typeface="Comic Sans MS"/>
              </a:rPr>
              <a:t>Investment case </a:t>
            </a:r>
            <a:r>
              <a:rPr lang="en-US" sz="2000" dirty="0" smtClean="0">
                <a:latin typeface="Comic Sans MS"/>
                <a:cs typeface="Comic Sans MS"/>
              </a:rPr>
              <a:t>– R&amp;D, country-level measures</a:t>
            </a:r>
          </a:p>
          <a:p>
            <a:pPr marL="857250" lvl="1" indent="-457200">
              <a:buClr>
                <a:srgbClr val="C00000"/>
              </a:buClr>
              <a:buFont typeface="+mj-lt"/>
              <a:buAutoNum type="arabicPeriod"/>
            </a:pPr>
            <a:endParaRPr lang="en-US" sz="2000" dirty="0">
              <a:latin typeface="Comic Sans MS"/>
              <a:cs typeface="Comic Sans MS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sz="2400" dirty="0" smtClean="0">
                <a:latin typeface="Comic Sans MS"/>
                <a:cs typeface="Comic Sans MS"/>
              </a:rPr>
              <a:t>Today’s consultation is on case studies on:</a:t>
            </a:r>
          </a:p>
          <a:p>
            <a:pPr marL="400050" lvl="1" indent="0">
              <a:buClr>
                <a:srgbClr val="C00000"/>
              </a:buClr>
              <a:buNone/>
            </a:pPr>
            <a:r>
              <a:rPr lang="en-US" sz="2000" dirty="0" smtClean="0">
                <a:latin typeface="Comic Sans MS"/>
                <a:cs typeface="Comic Sans MS"/>
              </a:rPr>
              <a:t>1</a:t>
            </a:r>
            <a:r>
              <a:rPr lang="en-US" sz="2000" u="sng" dirty="0" smtClean="0">
                <a:latin typeface="Comic Sans MS"/>
                <a:cs typeface="Comic Sans MS"/>
              </a:rPr>
              <a:t>. Laboratories </a:t>
            </a:r>
            <a:r>
              <a:rPr lang="en-US" sz="2000" u="sng" dirty="0">
                <a:latin typeface="Comic Sans MS"/>
                <a:cs typeface="Comic Sans MS"/>
              </a:rPr>
              <a:t>&amp; </a:t>
            </a:r>
            <a:r>
              <a:rPr lang="en-US" sz="2000" u="sng" dirty="0" smtClean="0">
                <a:latin typeface="Comic Sans MS"/>
                <a:cs typeface="Comic Sans MS"/>
              </a:rPr>
              <a:t>surveillance  (ongoing</a:t>
            </a:r>
            <a:r>
              <a:rPr lang="en-US" sz="2000" dirty="0" smtClean="0">
                <a:latin typeface="Comic Sans MS"/>
                <a:cs typeface="Comic Sans MS"/>
              </a:rPr>
              <a:t>), </a:t>
            </a:r>
            <a:endParaRPr lang="en-US" sz="2000" dirty="0">
              <a:latin typeface="Comic Sans MS"/>
              <a:cs typeface="Comic Sans MS"/>
            </a:endParaRPr>
          </a:p>
          <a:p>
            <a:pPr marL="400050" lvl="1" indent="0">
              <a:buClr>
                <a:srgbClr val="C00000"/>
              </a:buClr>
              <a:buNone/>
            </a:pPr>
            <a:r>
              <a:rPr lang="en-US" sz="2000" dirty="0" smtClean="0">
                <a:latin typeface="Comic Sans MS"/>
                <a:cs typeface="Comic Sans MS"/>
              </a:rPr>
              <a:t>2. Human health care - use </a:t>
            </a:r>
            <a:r>
              <a:rPr lang="en-US" sz="2000" dirty="0">
                <a:latin typeface="Comic Sans MS"/>
                <a:cs typeface="Comic Sans MS"/>
              </a:rPr>
              <a:t>and </a:t>
            </a:r>
            <a:r>
              <a:rPr lang="en-US" sz="2000" dirty="0" smtClean="0">
                <a:latin typeface="Comic Sans MS"/>
                <a:cs typeface="Comic Sans MS"/>
              </a:rPr>
              <a:t>prescriptions (ongoing),</a:t>
            </a:r>
            <a:endParaRPr lang="en-US" sz="2000" dirty="0">
              <a:latin typeface="Comic Sans MS"/>
              <a:cs typeface="Comic Sans MS"/>
            </a:endParaRPr>
          </a:p>
          <a:p>
            <a:pPr marL="400050" lvl="1" indent="0">
              <a:buClr>
                <a:srgbClr val="C00000"/>
              </a:buClr>
              <a:buNone/>
            </a:pPr>
            <a:r>
              <a:rPr lang="en-US" sz="2000" dirty="0" smtClean="0">
                <a:latin typeface="Comic Sans MS"/>
                <a:cs typeface="Comic Sans MS"/>
              </a:rPr>
              <a:t>3. a. Animal health, </a:t>
            </a:r>
            <a:r>
              <a:rPr lang="en-US" sz="2000" dirty="0">
                <a:latin typeface="Comic Sans MS"/>
                <a:cs typeface="Comic Sans MS"/>
              </a:rPr>
              <a:t>drug use, and </a:t>
            </a:r>
            <a:r>
              <a:rPr lang="en-US" sz="2000" dirty="0" smtClean="0">
                <a:latin typeface="Comic Sans MS"/>
                <a:cs typeface="Comic Sans MS"/>
              </a:rPr>
              <a:t>production (ongoing),</a:t>
            </a:r>
          </a:p>
          <a:p>
            <a:pPr marL="400050" lvl="1" indent="0">
              <a:buClr>
                <a:srgbClr val="C00000"/>
              </a:buClr>
              <a:buNone/>
            </a:pPr>
            <a:r>
              <a:rPr lang="en-US" sz="2000" dirty="0" smtClean="0">
                <a:latin typeface="Comic Sans MS"/>
                <a:cs typeface="Comic Sans MS"/>
              </a:rPr>
              <a:t>3. </a:t>
            </a:r>
            <a:r>
              <a:rPr lang="en-US" sz="2000" dirty="0" err="1" smtClean="0">
                <a:latin typeface="Comic Sans MS"/>
                <a:cs typeface="Comic Sans MS"/>
              </a:rPr>
              <a:t>b.</a:t>
            </a:r>
            <a:r>
              <a:rPr lang="en-US" sz="2000" dirty="0" smtClean="0">
                <a:latin typeface="Comic Sans MS"/>
                <a:cs typeface="Comic Sans MS"/>
              </a:rPr>
              <a:t> Optimize use in livestock production: User charge, for antibiotics (not yet started)</a:t>
            </a:r>
            <a:endParaRPr lang="en-US" sz="2000" dirty="0">
              <a:latin typeface="Comic Sans MS"/>
              <a:cs typeface="Comic Sans MS"/>
            </a:endParaRPr>
          </a:p>
          <a:p>
            <a:pPr marL="857250" lvl="1" indent="-457200">
              <a:buClr>
                <a:srgbClr val="C00000"/>
              </a:buClr>
              <a:buFont typeface="+mj-lt"/>
              <a:buAutoNum type="arabicPeriod"/>
            </a:pPr>
            <a:endParaRPr lang="en-US" sz="2000" dirty="0" smtClean="0">
              <a:latin typeface="Comic Sans MS"/>
              <a:cs typeface="Comic Sans MS"/>
            </a:endParaRPr>
          </a:p>
          <a:p>
            <a:pPr marL="857250" lvl="1" indent="-457200">
              <a:buClr>
                <a:srgbClr val="C00000"/>
              </a:buClr>
              <a:buFont typeface="+mj-lt"/>
              <a:buAutoNum type="arabicPeriod"/>
            </a:pPr>
            <a:endParaRPr lang="en-US" sz="2000" dirty="0" smtClean="0">
              <a:latin typeface="Comic Sans MS"/>
              <a:cs typeface="Comic Sans MS"/>
            </a:endParaRPr>
          </a:p>
          <a:p>
            <a:pPr marL="857250" lvl="1" indent="-457200">
              <a:buClr>
                <a:srgbClr val="C00000"/>
              </a:buClr>
              <a:buFont typeface="+mj-lt"/>
              <a:buAutoNum type="arabicPeriod"/>
            </a:pP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78696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1057274"/>
            <a:ext cx="8886825" cy="519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028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4648200" cy="762000"/>
          </a:xfrm>
        </p:spPr>
        <p:txBody>
          <a:bodyPr/>
          <a:lstStyle/>
          <a:p>
            <a:pPr eaLnBrk="1" hangingPunct="1"/>
            <a:r>
              <a:rPr lang="en-US" altLang="en-US" sz="2800" dirty="0" smtClean="0"/>
              <a:t>Antibiotic Guidelines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12500" r="14063" b="8333"/>
          <a:stretch>
            <a:fillRect/>
          </a:stretch>
        </p:blipFill>
        <p:spPr bwMode="auto">
          <a:xfrm>
            <a:off x="5791200" y="3434556"/>
            <a:ext cx="3352800" cy="296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t="25000" r="20313" b="18750"/>
          <a:stretch>
            <a:fillRect/>
          </a:stretch>
        </p:blipFill>
        <p:spPr bwMode="auto">
          <a:xfrm>
            <a:off x="152400" y="3581400"/>
            <a:ext cx="3516086" cy="2668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4" t="31250" r="14844" b="11458"/>
          <a:stretch>
            <a:fillRect/>
          </a:stretch>
        </p:blipFill>
        <p:spPr bwMode="auto">
          <a:xfrm>
            <a:off x="2207391" y="631371"/>
            <a:ext cx="4345809" cy="265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44792" r="82813" b="25000"/>
          <a:stretch>
            <a:fillRect/>
          </a:stretch>
        </p:blipFill>
        <p:spPr bwMode="auto">
          <a:xfrm>
            <a:off x="3810001" y="3581400"/>
            <a:ext cx="1836682" cy="2959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632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8966200" cy="672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28800" y="2913222"/>
            <a:ext cx="1905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2"/>
                </a:solidFill>
              </a:rPr>
              <a:t>AMR</a:t>
            </a:r>
            <a:endParaRPr lang="en-US" sz="4400" b="1" dirty="0">
              <a:solidFill>
                <a:schemeClr val="bg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2667000"/>
            <a:ext cx="1447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C00000"/>
                </a:solidFill>
              </a:rPr>
              <a:t>IPC</a:t>
            </a:r>
            <a:endParaRPr lang="en-US" sz="6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74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ddep.org/sites/cddep.org/files/klebviz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409574"/>
            <a:ext cx="7981950" cy="5991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74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0" y="5988050"/>
            <a:ext cx="9144000" cy="876300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SG" i="1"/>
          </a:p>
        </p:txBody>
      </p:sp>
      <p:pic>
        <p:nvPicPr>
          <p:cNvPr id="58371" name="Picture 3" descr="planisfer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539750"/>
            <a:ext cx="8929687" cy="509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2" name="Oval 4"/>
          <p:cNvSpPr>
            <a:spLocks noChangeAspect="1" noChangeArrowheads="1"/>
          </p:cNvSpPr>
          <p:nvPr/>
        </p:nvSpPr>
        <p:spPr bwMode="auto">
          <a:xfrm>
            <a:off x="7837488" y="1958975"/>
            <a:ext cx="115887" cy="1158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213" name="Oval 5"/>
          <p:cNvSpPr>
            <a:spLocks noChangeAspect="1" noChangeArrowheads="1"/>
          </p:cNvSpPr>
          <p:nvPr/>
        </p:nvSpPr>
        <p:spPr bwMode="auto">
          <a:xfrm>
            <a:off x="7394575" y="2058988"/>
            <a:ext cx="115888" cy="1158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214" name="Oval 6"/>
          <p:cNvSpPr>
            <a:spLocks noChangeAspect="1" noChangeArrowheads="1"/>
          </p:cNvSpPr>
          <p:nvPr/>
        </p:nvSpPr>
        <p:spPr bwMode="auto">
          <a:xfrm>
            <a:off x="7094538" y="2360613"/>
            <a:ext cx="115887" cy="1158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215" name="Oval 7"/>
          <p:cNvSpPr>
            <a:spLocks noChangeAspect="1" noChangeArrowheads="1"/>
          </p:cNvSpPr>
          <p:nvPr/>
        </p:nvSpPr>
        <p:spPr bwMode="auto">
          <a:xfrm>
            <a:off x="1068388" y="1481138"/>
            <a:ext cx="115887" cy="1158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217" name="Oval 9"/>
          <p:cNvSpPr>
            <a:spLocks noChangeAspect="1" noChangeArrowheads="1"/>
          </p:cNvSpPr>
          <p:nvPr/>
        </p:nvSpPr>
        <p:spPr bwMode="auto">
          <a:xfrm>
            <a:off x="2152650" y="3748088"/>
            <a:ext cx="115888" cy="1158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218" name="Oval 10"/>
          <p:cNvSpPr>
            <a:spLocks noChangeAspect="1" noChangeArrowheads="1"/>
          </p:cNvSpPr>
          <p:nvPr/>
        </p:nvSpPr>
        <p:spPr bwMode="auto">
          <a:xfrm>
            <a:off x="2427288" y="4479925"/>
            <a:ext cx="115887" cy="1158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220" name="Oval 12"/>
          <p:cNvSpPr>
            <a:spLocks noChangeAspect="1" noChangeArrowheads="1"/>
          </p:cNvSpPr>
          <p:nvPr/>
        </p:nvSpPr>
        <p:spPr bwMode="auto">
          <a:xfrm>
            <a:off x="3881438" y="1217613"/>
            <a:ext cx="115887" cy="1158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221" name="Oval 13"/>
          <p:cNvSpPr>
            <a:spLocks noChangeAspect="1" noChangeArrowheads="1"/>
          </p:cNvSpPr>
          <p:nvPr/>
        </p:nvSpPr>
        <p:spPr bwMode="auto">
          <a:xfrm>
            <a:off x="3740150" y="1982788"/>
            <a:ext cx="115888" cy="1158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222" name="Oval 14"/>
          <p:cNvSpPr>
            <a:spLocks noChangeAspect="1" noChangeArrowheads="1"/>
          </p:cNvSpPr>
          <p:nvPr/>
        </p:nvSpPr>
        <p:spPr bwMode="auto">
          <a:xfrm>
            <a:off x="4351338" y="1800225"/>
            <a:ext cx="115887" cy="1158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223" name="Oval 15"/>
          <p:cNvSpPr>
            <a:spLocks noChangeAspect="1" noChangeArrowheads="1"/>
          </p:cNvSpPr>
          <p:nvPr/>
        </p:nvSpPr>
        <p:spPr bwMode="auto">
          <a:xfrm>
            <a:off x="7010400" y="3430588"/>
            <a:ext cx="115888" cy="1158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224" name="Oval 16"/>
          <p:cNvSpPr>
            <a:spLocks noChangeAspect="1" noChangeArrowheads="1"/>
          </p:cNvSpPr>
          <p:nvPr/>
        </p:nvSpPr>
        <p:spPr bwMode="auto">
          <a:xfrm>
            <a:off x="7827963" y="4146550"/>
            <a:ext cx="115887" cy="1158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225" name="Oval 17"/>
          <p:cNvSpPr>
            <a:spLocks noChangeAspect="1" noChangeArrowheads="1"/>
          </p:cNvSpPr>
          <p:nvPr/>
        </p:nvSpPr>
        <p:spPr bwMode="auto">
          <a:xfrm>
            <a:off x="1370013" y="2103438"/>
            <a:ext cx="115887" cy="1158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226" name="Oval 18"/>
          <p:cNvSpPr>
            <a:spLocks noChangeAspect="1" noChangeArrowheads="1"/>
          </p:cNvSpPr>
          <p:nvPr/>
        </p:nvSpPr>
        <p:spPr bwMode="auto">
          <a:xfrm>
            <a:off x="7419975" y="2584450"/>
            <a:ext cx="115888" cy="1158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227" name="Oval 19"/>
          <p:cNvSpPr>
            <a:spLocks noChangeAspect="1" noChangeArrowheads="1"/>
          </p:cNvSpPr>
          <p:nvPr/>
        </p:nvSpPr>
        <p:spPr bwMode="auto">
          <a:xfrm>
            <a:off x="7543800" y="1908175"/>
            <a:ext cx="115888" cy="11588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228" name="Oval 20"/>
          <p:cNvSpPr>
            <a:spLocks noChangeAspect="1" noChangeArrowheads="1"/>
          </p:cNvSpPr>
          <p:nvPr/>
        </p:nvSpPr>
        <p:spPr bwMode="auto">
          <a:xfrm>
            <a:off x="7837488" y="2117725"/>
            <a:ext cx="115887" cy="115888"/>
          </a:xfrm>
          <a:prstGeom prst="ellipse">
            <a:avLst/>
          </a:prstGeom>
          <a:solidFill>
            <a:srgbClr val="8001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229" name="Oval 21"/>
          <p:cNvSpPr>
            <a:spLocks noChangeAspect="1" noChangeArrowheads="1"/>
          </p:cNvSpPr>
          <p:nvPr/>
        </p:nvSpPr>
        <p:spPr bwMode="auto">
          <a:xfrm>
            <a:off x="6235700" y="2819400"/>
            <a:ext cx="115888" cy="115888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230" name="Oval 22"/>
          <p:cNvSpPr>
            <a:spLocks noChangeAspect="1" noChangeArrowheads="1"/>
          </p:cNvSpPr>
          <p:nvPr/>
        </p:nvSpPr>
        <p:spPr bwMode="auto">
          <a:xfrm>
            <a:off x="2557463" y="3752850"/>
            <a:ext cx="115887" cy="115888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233" name="Oval 25"/>
          <p:cNvSpPr>
            <a:spLocks noChangeAspect="1" noChangeArrowheads="1"/>
          </p:cNvSpPr>
          <p:nvPr/>
        </p:nvSpPr>
        <p:spPr bwMode="auto">
          <a:xfrm>
            <a:off x="4167188" y="1741488"/>
            <a:ext cx="115887" cy="115887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237" name="Oval 29"/>
          <p:cNvSpPr>
            <a:spLocks noChangeAspect="1" noChangeArrowheads="1"/>
          </p:cNvSpPr>
          <p:nvPr/>
        </p:nvSpPr>
        <p:spPr bwMode="auto">
          <a:xfrm>
            <a:off x="1189038" y="2108200"/>
            <a:ext cx="115887" cy="11588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53" name="CasellaDiTesto 41"/>
          <p:cNvSpPr txBox="1">
            <a:spLocks noChangeArrowheads="1"/>
          </p:cNvSpPr>
          <p:nvPr/>
        </p:nvSpPr>
        <p:spPr bwMode="auto">
          <a:xfrm>
            <a:off x="6946900" y="6072188"/>
            <a:ext cx="908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it-IT" b="1" i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NDM-1</a:t>
            </a:r>
          </a:p>
          <a:p>
            <a:pPr eaLnBrk="0" hangingPunct="0">
              <a:defRPr/>
            </a:pPr>
            <a:r>
              <a:rPr lang="it-IT" b="1" i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(2008)</a:t>
            </a:r>
          </a:p>
        </p:txBody>
      </p:sp>
      <p:sp>
        <p:nvSpPr>
          <p:cNvPr id="34825" name="Text Box 11"/>
          <p:cNvSpPr txBox="1">
            <a:spLocks noChangeArrowheads="1"/>
          </p:cNvSpPr>
          <p:nvPr/>
        </p:nvSpPr>
        <p:spPr bwMode="auto">
          <a:xfrm>
            <a:off x="2925763" y="6086475"/>
            <a:ext cx="844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it-IT" b="1" i="1">
                <a:solidFill>
                  <a:srgbClr val="00CC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GIM-1</a:t>
            </a:r>
          </a:p>
          <a:p>
            <a:pPr eaLnBrk="0" hangingPunct="0">
              <a:defRPr/>
            </a:pPr>
            <a:r>
              <a:rPr lang="it-IT" b="1" i="1">
                <a:solidFill>
                  <a:srgbClr val="00CC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(2004)</a:t>
            </a:r>
          </a:p>
        </p:txBody>
      </p:sp>
      <p:sp>
        <p:nvSpPr>
          <p:cNvPr id="34827" name="Text Box 15"/>
          <p:cNvSpPr txBox="1">
            <a:spLocks noChangeArrowheads="1"/>
          </p:cNvSpPr>
          <p:nvPr/>
        </p:nvSpPr>
        <p:spPr bwMode="auto">
          <a:xfrm>
            <a:off x="3937000" y="6086475"/>
            <a:ext cx="844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it-IT" b="1" i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SIM-1</a:t>
            </a:r>
          </a:p>
          <a:p>
            <a:pPr algn="ctr" eaLnBrk="0" hangingPunct="0">
              <a:defRPr/>
            </a:pPr>
            <a:r>
              <a:rPr lang="it-IT" b="1" i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(2005)</a:t>
            </a:r>
          </a:p>
        </p:txBody>
      </p:sp>
      <p:sp>
        <p:nvSpPr>
          <p:cNvPr id="34837" name="Text Box 15"/>
          <p:cNvSpPr txBox="1">
            <a:spLocks noChangeArrowheads="1"/>
          </p:cNvSpPr>
          <p:nvPr/>
        </p:nvSpPr>
        <p:spPr bwMode="auto">
          <a:xfrm>
            <a:off x="4911725" y="6086475"/>
            <a:ext cx="844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it-IT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AIM-1</a:t>
            </a:r>
          </a:p>
          <a:p>
            <a:pPr algn="ctr" eaLnBrk="0" hangingPunct="0">
              <a:defRPr/>
            </a:pPr>
            <a:r>
              <a:rPr lang="it-IT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(2008)</a:t>
            </a:r>
          </a:p>
        </p:txBody>
      </p:sp>
      <p:sp>
        <p:nvSpPr>
          <p:cNvPr id="34839" name="CasellaDiTesto 41"/>
          <p:cNvSpPr txBox="1">
            <a:spLocks noChangeArrowheads="1"/>
          </p:cNvSpPr>
          <p:nvPr/>
        </p:nvSpPr>
        <p:spPr bwMode="auto">
          <a:xfrm>
            <a:off x="5875338" y="6086475"/>
            <a:ext cx="908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it-IT" b="1" i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KHM-1</a:t>
            </a:r>
          </a:p>
          <a:p>
            <a:pPr eaLnBrk="0" hangingPunct="0">
              <a:defRPr/>
            </a:pPr>
            <a:r>
              <a:rPr lang="it-IT" b="1" i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(2008)</a:t>
            </a:r>
          </a:p>
        </p:txBody>
      </p:sp>
      <p:sp>
        <p:nvSpPr>
          <p:cNvPr id="94258" name="Oval 50"/>
          <p:cNvSpPr>
            <a:spLocks noChangeAspect="1" noChangeArrowheads="1"/>
          </p:cNvSpPr>
          <p:nvPr/>
        </p:nvSpPr>
        <p:spPr bwMode="auto">
          <a:xfrm>
            <a:off x="7640638" y="4143375"/>
            <a:ext cx="115887" cy="11588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2" name="CasellaDiTesto 41"/>
          <p:cNvSpPr txBox="1">
            <a:spLocks noChangeArrowheads="1"/>
          </p:cNvSpPr>
          <p:nvPr/>
        </p:nvSpPr>
        <p:spPr bwMode="auto">
          <a:xfrm>
            <a:off x="8021638" y="6072188"/>
            <a:ext cx="844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it-IT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DIM-1</a:t>
            </a:r>
          </a:p>
          <a:p>
            <a:pPr algn="ctr" eaLnBrk="0" hangingPunct="0">
              <a:defRPr/>
            </a:pPr>
            <a:r>
              <a:rPr lang="it-IT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(2009)</a:t>
            </a:r>
          </a:p>
        </p:txBody>
      </p:sp>
      <p:sp>
        <p:nvSpPr>
          <p:cNvPr id="34824" name="Text Box 9"/>
          <p:cNvSpPr txBox="1">
            <a:spLocks noChangeArrowheads="1"/>
          </p:cNvSpPr>
          <p:nvPr/>
        </p:nvSpPr>
        <p:spPr bwMode="auto">
          <a:xfrm>
            <a:off x="962025" y="6088063"/>
            <a:ext cx="844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it-IT" b="1" i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VIM</a:t>
            </a:r>
          </a:p>
          <a:p>
            <a:pPr algn="ctr" eaLnBrk="0" hangingPunct="0">
              <a:defRPr/>
            </a:pPr>
            <a:r>
              <a:rPr lang="it-IT" b="1" i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(1999)</a:t>
            </a:r>
          </a:p>
        </p:txBody>
      </p:sp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1849438" y="6088063"/>
            <a:ext cx="8826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it-IT" b="1" i="1">
                <a:solidFill>
                  <a:srgbClr val="F5EF0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SPM-1</a:t>
            </a:r>
          </a:p>
          <a:p>
            <a:pPr algn="ctr" eaLnBrk="0" hangingPunct="0">
              <a:defRPr/>
            </a:pPr>
            <a:r>
              <a:rPr lang="it-IT" b="1" i="1">
                <a:solidFill>
                  <a:srgbClr val="F5EF0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(2002)</a:t>
            </a: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190500" y="6088063"/>
            <a:ext cx="844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it-IT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IMP</a:t>
            </a:r>
          </a:p>
          <a:p>
            <a:pPr algn="ctr" eaLnBrk="0" hangingPunct="0">
              <a:defRPr/>
            </a:pPr>
            <a:r>
              <a:rPr lang="it-IT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(1992)</a:t>
            </a:r>
          </a:p>
        </p:txBody>
      </p:sp>
      <p:sp>
        <p:nvSpPr>
          <p:cNvPr id="94264" name="Oval 56"/>
          <p:cNvSpPr>
            <a:spLocks noChangeAspect="1" noChangeArrowheads="1"/>
          </p:cNvSpPr>
          <p:nvPr/>
        </p:nvSpPr>
        <p:spPr bwMode="auto">
          <a:xfrm>
            <a:off x="4233863" y="1500188"/>
            <a:ext cx="115887" cy="115887"/>
          </a:xfrm>
          <a:prstGeom prst="ellipse">
            <a:avLst/>
          </a:prstGeom>
          <a:solidFill>
            <a:srgbClr val="00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269" name="Oval 61"/>
          <p:cNvSpPr>
            <a:spLocks noChangeAspect="1" noChangeArrowheads="1"/>
          </p:cNvSpPr>
          <p:nvPr/>
        </p:nvSpPr>
        <p:spPr bwMode="auto">
          <a:xfrm>
            <a:off x="4084638" y="1533525"/>
            <a:ext cx="115887" cy="115888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270" name="Oval 62"/>
          <p:cNvSpPr>
            <a:spLocks noChangeAspect="1" noChangeArrowheads="1"/>
          </p:cNvSpPr>
          <p:nvPr/>
        </p:nvSpPr>
        <p:spPr bwMode="auto">
          <a:xfrm>
            <a:off x="4025900" y="1743075"/>
            <a:ext cx="115888" cy="1158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281" name="Oval 73"/>
          <p:cNvSpPr>
            <a:spLocks noChangeAspect="1" noChangeArrowheads="1"/>
          </p:cNvSpPr>
          <p:nvPr/>
        </p:nvSpPr>
        <p:spPr bwMode="auto">
          <a:xfrm>
            <a:off x="6172200" y="2698750"/>
            <a:ext cx="115888" cy="11588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pic>
        <p:nvPicPr>
          <p:cNvPr id="58405" name="Picture 76" descr="GIUSEPPECORNAGLI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30863"/>
            <a:ext cx="1485900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85" name="Oval 77"/>
          <p:cNvSpPr>
            <a:spLocks noChangeAspect="1" noChangeArrowheads="1"/>
          </p:cNvSpPr>
          <p:nvPr/>
        </p:nvSpPr>
        <p:spPr bwMode="auto">
          <a:xfrm>
            <a:off x="6948488" y="2359025"/>
            <a:ext cx="115887" cy="115888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287" name="Oval 79"/>
          <p:cNvSpPr>
            <a:spLocks noChangeAspect="1" noChangeArrowheads="1"/>
          </p:cNvSpPr>
          <p:nvPr/>
        </p:nvSpPr>
        <p:spPr bwMode="auto">
          <a:xfrm>
            <a:off x="6305550" y="2700338"/>
            <a:ext cx="115888" cy="1158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288" name="Oval 80"/>
          <p:cNvSpPr>
            <a:spLocks noChangeAspect="1" noChangeArrowheads="1"/>
          </p:cNvSpPr>
          <p:nvPr/>
        </p:nvSpPr>
        <p:spPr bwMode="auto">
          <a:xfrm>
            <a:off x="4932363" y="1974850"/>
            <a:ext cx="115887" cy="1158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290" name="Oval 82"/>
          <p:cNvSpPr>
            <a:spLocks noChangeAspect="1" noChangeArrowheads="1"/>
          </p:cNvSpPr>
          <p:nvPr/>
        </p:nvSpPr>
        <p:spPr bwMode="auto">
          <a:xfrm>
            <a:off x="4957763" y="2143125"/>
            <a:ext cx="115887" cy="1158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292" name="Oval 84"/>
          <p:cNvSpPr>
            <a:spLocks noChangeAspect="1" noChangeArrowheads="1"/>
          </p:cNvSpPr>
          <p:nvPr/>
        </p:nvSpPr>
        <p:spPr bwMode="auto">
          <a:xfrm>
            <a:off x="4268788" y="1098550"/>
            <a:ext cx="115887" cy="1158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293" name="Oval 85"/>
          <p:cNvSpPr>
            <a:spLocks noChangeAspect="1" noChangeArrowheads="1"/>
          </p:cNvSpPr>
          <p:nvPr/>
        </p:nvSpPr>
        <p:spPr bwMode="auto">
          <a:xfrm>
            <a:off x="4294188" y="1690688"/>
            <a:ext cx="115887" cy="1158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294" name="Oval 86"/>
          <p:cNvSpPr>
            <a:spLocks noChangeAspect="1" noChangeArrowheads="1"/>
          </p:cNvSpPr>
          <p:nvPr/>
        </p:nvSpPr>
        <p:spPr bwMode="auto">
          <a:xfrm>
            <a:off x="4619625" y="1457325"/>
            <a:ext cx="115888" cy="1158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295" name="Oval 87"/>
          <p:cNvSpPr>
            <a:spLocks noChangeAspect="1" noChangeArrowheads="1"/>
          </p:cNvSpPr>
          <p:nvPr/>
        </p:nvSpPr>
        <p:spPr bwMode="auto">
          <a:xfrm>
            <a:off x="4449763" y="1609725"/>
            <a:ext cx="115887" cy="1158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298" name="Oval 90"/>
          <p:cNvSpPr>
            <a:spLocks noChangeAspect="1" noChangeArrowheads="1"/>
          </p:cNvSpPr>
          <p:nvPr/>
        </p:nvSpPr>
        <p:spPr bwMode="auto">
          <a:xfrm>
            <a:off x="1169988" y="2736850"/>
            <a:ext cx="115887" cy="1158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325" name="Oval 117"/>
          <p:cNvSpPr>
            <a:spLocks noChangeAspect="1" noChangeArrowheads="1"/>
          </p:cNvSpPr>
          <p:nvPr/>
        </p:nvSpPr>
        <p:spPr bwMode="auto">
          <a:xfrm>
            <a:off x="4349750" y="1866900"/>
            <a:ext cx="115888" cy="11588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08" name="Oval 200"/>
          <p:cNvSpPr>
            <a:spLocks noChangeAspect="1" noChangeArrowheads="1"/>
          </p:cNvSpPr>
          <p:nvPr/>
        </p:nvSpPr>
        <p:spPr bwMode="auto">
          <a:xfrm>
            <a:off x="4794250" y="1954213"/>
            <a:ext cx="115888" cy="11588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09" name="Oval 201"/>
          <p:cNvSpPr>
            <a:spLocks noChangeAspect="1" noChangeArrowheads="1"/>
          </p:cNvSpPr>
          <p:nvPr/>
        </p:nvSpPr>
        <p:spPr bwMode="auto">
          <a:xfrm>
            <a:off x="4500563" y="1443038"/>
            <a:ext cx="115887" cy="11588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10" name="Oval 202"/>
          <p:cNvSpPr>
            <a:spLocks noChangeAspect="1" noChangeArrowheads="1"/>
          </p:cNvSpPr>
          <p:nvPr/>
        </p:nvSpPr>
        <p:spPr bwMode="auto">
          <a:xfrm>
            <a:off x="4579938" y="1773238"/>
            <a:ext cx="115887" cy="11588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11" name="Oval 203"/>
          <p:cNvSpPr>
            <a:spLocks noChangeAspect="1" noChangeArrowheads="1"/>
          </p:cNvSpPr>
          <p:nvPr/>
        </p:nvSpPr>
        <p:spPr bwMode="auto">
          <a:xfrm>
            <a:off x="7543800" y="2039938"/>
            <a:ext cx="115888" cy="11588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12" name="Oval 204"/>
          <p:cNvSpPr>
            <a:spLocks noChangeAspect="1" noChangeArrowheads="1"/>
          </p:cNvSpPr>
          <p:nvPr/>
        </p:nvSpPr>
        <p:spPr bwMode="auto">
          <a:xfrm>
            <a:off x="7240588" y="2355850"/>
            <a:ext cx="115887" cy="11588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13" name="Oval 205"/>
          <p:cNvSpPr>
            <a:spLocks noChangeAspect="1" noChangeArrowheads="1"/>
          </p:cNvSpPr>
          <p:nvPr/>
        </p:nvSpPr>
        <p:spPr bwMode="auto">
          <a:xfrm>
            <a:off x="4968875" y="1395413"/>
            <a:ext cx="115888" cy="11588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14" name="Oval 206"/>
          <p:cNvSpPr>
            <a:spLocks noChangeAspect="1" noChangeArrowheads="1"/>
          </p:cNvSpPr>
          <p:nvPr/>
        </p:nvSpPr>
        <p:spPr bwMode="auto">
          <a:xfrm>
            <a:off x="3698875" y="1855788"/>
            <a:ext cx="115888" cy="11588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15" name="Oval 207"/>
          <p:cNvSpPr>
            <a:spLocks noChangeAspect="1" noChangeArrowheads="1"/>
          </p:cNvSpPr>
          <p:nvPr/>
        </p:nvSpPr>
        <p:spPr bwMode="auto">
          <a:xfrm>
            <a:off x="4570413" y="2000250"/>
            <a:ext cx="115887" cy="11588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16" name="Oval 208"/>
          <p:cNvSpPr>
            <a:spLocks noChangeAspect="1" noChangeArrowheads="1"/>
          </p:cNvSpPr>
          <p:nvPr/>
        </p:nvSpPr>
        <p:spPr bwMode="auto">
          <a:xfrm>
            <a:off x="6931025" y="3262313"/>
            <a:ext cx="115888" cy="11588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17" name="Oval 209"/>
          <p:cNvSpPr>
            <a:spLocks noChangeAspect="1" noChangeArrowheads="1"/>
          </p:cNvSpPr>
          <p:nvPr/>
        </p:nvSpPr>
        <p:spPr bwMode="auto">
          <a:xfrm>
            <a:off x="4991100" y="3192463"/>
            <a:ext cx="115888" cy="11588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18" name="Oval 210"/>
          <p:cNvSpPr>
            <a:spLocks noChangeAspect="1" noChangeArrowheads="1"/>
          </p:cNvSpPr>
          <p:nvPr/>
        </p:nvSpPr>
        <p:spPr bwMode="auto">
          <a:xfrm>
            <a:off x="5310188" y="2513013"/>
            <a:ext cx="115887" cy="11588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19" name="Oval 211"/>
          <p:cNvSpPr>
            <a:spLocks noChangeAspect="1" noChangeArrowheads="1"/>
          </p:cNvSpPr>
          <p:nvPr/>
        </p:nvSpPr>
        <p:spPr bwMode="auto">
          <a:xfrm>
            <a:off x="7635875" y="4335463"/>
            <a:ext cx="115888" cy="11588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20" name="Oval 212"/>
          <p:cNvSpPr>
            <a:spLocks noChangeAspect="1" noChangeArrowheads="1"/>
          </p:cNvSpPr>
          <p:nvPr/>
        </p:nvSpPr>
        <p:spPr bwMode="auto">
          <a:xfrm>
            <a:off x="4362450" y="995363"/>
            <a:ext cx="115888" cy="11588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21" name="Oval 213"/>
          <p:cNvSpPr>
            <a:spLocks noChangeAspect="1" noChangeArrowheads="1"/>
          </p:cNvSpPr>
          <p:nvPr/>
        </p:nvSpPr>
        <p:spPr bwMode="auto">
          <a:xfrm>
            <a:off x="3840163" y="2174875"/>
            <a:ext cx="115887" cy="11588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22" name="Oval 214"/>
          <p:cNvSpPr>
            <a:spLocks noChangeAspect="1" noChangeArrowheads="1"/>
          </p:cNvSpPr>
          <p:nvPr/>
        </p:nvSpPr>
        <p:spPr bwMode="auto">
          <a:xfrm>
            <a:off x="3890963" y="1336675"/>
            <a:ext cx="115887" cy="11588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23" name="Oval 215"/>
          <p:cNvSpPr>
            <a:spLocks noChangeAspect="1" noChangeArrowheads="1"/>
          </p:cNvSpPr>
          <p:nvPr/>
        </p:nvSpPr>
        <p:spPr bwMode="auto">
          <a:xfrm>
            <a:off x="7305675" y="3348038"/>
            <a:ext cx="115888" cy="11588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24" name="Oval 216"/>
          <p:cNvSpPr>
            <a:spLocks noChangeAspect="1" noChangeArrowheads="1"/>
          </p:cNvSpPr>
          <p:nvPr/>
        </p:nvSpPr>
        <p:spPr bwMode="auto">
          <a:xfrm>
            <a:off x="7989888" y="2106613"/>
            <a:ext cx="115887" cy="11588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25" name="Oval 217"/>
          <p:cNvSpPr>
            <a:spLocks noChangeAspect="1" noChangeArrowheads="1"/>
          </p:cNvSpPr>
          <p:nvPr/>
        </p:nvSpPr>
        <p:spPr bwMode="auto">
          <a:xfrm>
            <a:off x="7556500" y="2566988"/>
            <a:ext cx="115888" cy="11588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26" name="Oval 218"/>
          <p:cNvSpPr>
            <a:spLocks noChangeAspect="1" noChangeArrowheads="1"/>
          </p:cNvSpPr>
          <p:nvPr/>
        </p:nvSpPr>
        <p:spPr bwMode="auto">
          <a:xfrm>
            <a:off x="5451475" y="2106613"/>
            <a:ext cx="115888" cy="11588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27" name="Oval 219"/>
          <p:cNvSpPr>
            <a:spLocks noChangeAspect="1" noChangeArrowheads="1"/>
          </p:cNvSpPr>
          <p:nvPr/>
        </p:nvSpPr>
        <p:spPr bwMode="auto">
          <a:xfrm>
            <a:off x="4478338" y="1885950"/>
            <a:ext cx="115887" cy="11588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28" name="Oval 220"/>
          <p:cNvSpPr>
            <a:spLocks noChangeAspect="1" noChangeArrowheads="1"/>
          </p:cNvSpPr>
          <p:nvPr/>
        </p:nvSpPr>
        <p:spPr bwMode="auto">
          <a:xfrm>
            <a:off x="4235450" y="1570038"/>
            <a:ext cx="115888" cy="11588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29" name="Oval 221"/>
          <p:cNvSpPr>
            <a:spLocks noChangeAspect="1" noChangeArrowheads="1"/>
          </p:cNvSpPr>
          <p:nvPr/>
        </p:nvSpPr>
        <p:spPr bwMode="auto">
          <a:xfrm>
            <a:off x="3944938" y="1638300"/>
            <a:ext cx="115887" cy="11588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30" name="Oval 222"/>
          <p:cNvSpPr>
            <a:spLocks noChangeAspect="1" noChangeArrowheads="1"/>
          </p:cNvSpPr>
          <p:nvPr/>
        </p:nvSpPr>
        <p:spPr bwMode="auto">
          <a:xfrm>
            <a:off x="4051300" y="2155825"/>
            <a:ext cx="115888" cy="11588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31" name="Oval 223"/>
          <p:cNvSpPr>
            <a:spLocks noChangeAspect="1" noChangeArrowheads="1"/>
          </p:cNvSpPr>
          <p:nvPr/>
        </p:nvSpPr>
        <p:spPr bwMode="auto">
          <a:xfrm>
            <a:off x="1719263" y="3379788"/>
            <a:ext cx="115887" cy="11588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32" name="Oval 224"/>
          <p:cNvSpPr>
            <a:spLocks noChangeAspect="1" noChangeArrowheads="1"/>
          </p:cNvSpPr>
          <p:nvPr/>
        </p:nvSpPr>
        <p:spPr bwMode="auto">
          <a:xfrm>
            <a:off x="2359025" y="3749675"/>
            <a:ext cx="115888" cy="11588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33" name="Oval 225"/>
          <p:cNvSpPr>
            <a:spLocks noChangeAspect="1" noChangeArrowheads="1"/>
          </p:cNvSpPr>
          <p:nvPr/>
        </p:nvSpPr>
        <p:spPr bwMode="auto">
          <a:xfrm>
            <a:off x="2049463" y="3076575"/>
            <a:ext cx="115887" cy="11588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34" name="Oval 226"/>
          <p:cNvSpPr>
            <a:spLocks noChangeAspect="1" noChangeArrowheads="1"/>
          </p:cNvSpPr>
          <p:nvPr/>
        </p:nvSpPr>
        <p:spPr bwMode="auto">
          <a:xfrm>
            <a:off x="1074738" y="2613025"/>
            <a:ext cx="115887" cy="11588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35" name="Oval 227"/>
          <p:cNvSpPr>
            <a:spLocks noChangeAspect="1" noChangeArrowheads="1"/>
          </p:cNvSpPr>
          <p:nvPr/>
        </p:nvSpPr>
        <p:spPr bwMode="auto">
          <a:xfrm>
            <a:off x="2044700" y="4451350"/>
            <a:ext cx="115888" cy="11588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36" name="Oval 228"/>
          <p:cNvSpPr>
            <a:spLocks noChangeAspect="1" noChangeArrowheads="1"/>
          </p:cNvSpPr>
          <p:nvPr/>
        </p:nvSpPr>
        <p:spPr bwMode="auto">
          <a:xfrm>
            <a:off x="1366838" y="1482725"/>
            <a:ext cx="115887" cy="11588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37" name="Oval 229"/>
          <p:cNvSpPr>
            <a:spLocks noChangeAspect="1" noChangeArrowheads="1"/>
          </p:cNvSpPr>
          <p:nvPr/>
        </p:nvSpPr>
        <p:spPr bwMode="auto">
          <a:xfrm>
            <a:off x="3841750" y="1836738"/>
            <a:ext cx="115888" cy="11588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38" name="Oval 230"/>
          <p:cNvSpPr>
            <a:spLocks noChangeAspect="1" noChangeArrowheads="1"/>
          </p:cNvSpPr>
          <p:nvPr/>
        </p:nvSpPr>
        <p:spPr bwMode="auto">
          <a:xfrm>
            <a:off x="4346575" y="1201738"/>
            <a:ext cx="115888" cy="11588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39" name="Oval 231"/>
          <p:cNvSpPr>
            <a:spLocks noChangeAspect="1" noChangeArrowheads="1"/>
          </p:cNvSpPr>
          <p:nvPr/>
        </p:nvSpPr>
        <p:spPr bwMode="auto">
          <a:xfrm>
            <a:off x="4049713" y="1798638"/>
            <a:ext cx="115887" cy="11588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41" name="Oval 233"/>
          <p:cNvSpPr>
            <a:spLocks noChangeAspect="1" noChangeArrowheads="1"/>
          </p:cNvSpPr>
          <p:nvPr/>
        </p:nvSpPr>
        <p:spPr bwMode="auto">
          <a:xfrm>
            <a:off x="6242050" y="2967038"/>
            <a:ext cx="115888" cy="115887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42" name="Oval 234"/>
          <p:cNvSpPr>
            <a:spLocks noChangeAspect="1" noChangeArrowheads="1"/>
          </p:cNvSpPr>
          <p:nvPr/>
        </p:nvSpPr>
        <p:spPr bwMode="auto">
          <a:xfrm>
            <a:off x="3911600" y="1682750"/>
            <a:ext cx="115888" cy="115888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43" name="Oval 235"/>
          <p:cNvSpPr>
            <a:spLocks noChangeAspect="1" noChangeArrowheads="1"/>
          </p:cNvSpPr>
          <p:nvPr/>
        </p:nvSpPr>
        <p:spPr bwMode="auto">
          <a:xfrm>
            <a:off x="4341813" y="1331913"/>
            <a:ext cx="115887" cy="115887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44" name="Oval 236"/>
          <p:cNvSpPr>
            <a:spLocks noChangeAspect="1" noChangeArrowheads="1"/>
          </p:cNvSpPr>
          <p:nvPr/>
        </p:nvSpPr>
        <p:spPr bwMode="auto">
          <a:xfrm>
            <a:off x="4046538" y="1574800"/>
            <a:ext cx="115887" cy="115888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45" name="Oval 237"/>
          <p:cNvSpPr>
            <a:spLocks noChangeAspect="1" noChangeArrowheads="1"/>
          </p:cNvSpPr>
          <p:nvPr/>
        </p:nvSpPr>
        <p:spPr bwMode="auto">
          <a:xfrm>
            <a:off x="6015038" y="2559050"/>
            <a:ext cx="115887" cy="115888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46" name="Oval 238"/>
          <p:cNvSpPr>
            <a:spLocks noChangeAspect="1" noChangeArrowheads="1"/>
          </p:cNvSpPr>
          <p:nvPr/>
        </p:nvSpPr>
        <p:spPr bwMode="auto">
          <a:xfrm>
            <a:off x="6438900" y="2597150"/>
            <a:ext cx="115888" cy="115888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47" name="Oval 239"/>
          <p:cNvSpPr>
            <a:spLocks noChangeAspect="1" noChangeArrowheads="1"/>
          </p:cNvSpPr>
          <p:nvPr/>
        </p:nvSpPr>
        <p:spPr bwMode="auto">
          <a:xfrm>
            <a:off x="5562600" y="2568575"/>
            <a:ext cx="115888" cy="115888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48" name="Oval 240"/>
          <p:cNvSpPr>
            <a:spLocks noChangeAspect="1" noChangeArrowheads="1"/>
          </p:cNvSpPr>
          <p:nvPr/>
        </p:nvSpPr>
        <p:spPr bwMode="auto">
          <a:xfrm>
            <a:off x="1635125" y="1481138"/>
            <a:ext cx="115888" cy="115887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49" name="Oval 241"/>
          <p:cNvSpPr>
            <a:spLocks noChangeAspect="1" noChangeArrowheads="1"/>
          </p:cNvSpPr>
          <p:nvPr/>
        </p:nvSpPr>
        <p:spPr bwMode="auto">
          <a:xfrm>
            <a:off x="5157788" y="3214688"/>
            <a:ext cx="115887" cy="115887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50" name="Oval 242"/>
          <p:cNvSpPr>
            <a:spLocks noChangeAspect="1" noChangeArrowheads="1"/>
          </p:cNvSpPr>
          <p:nvPr/>
        </p:nvSpPr>
        <p:spPr bwMode="auto">
          <a:xfrm>
            <a:off x="7986713" y="1963738"/>
            <a:ext cx="115887" cy="115887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51" name="Oval 243"/>
          <p:cNvSpPr>
            <a:spLocks noChangeAspect="1" noChangeArrowheads="1"/>
          </p:cNvSpPr>
          <p:nvPr/>
        </p:nvSpPr>
        <p:spPr bwMode="auto">
          <a:xfrm>
            <a:off x="7826375" y="4340225"/>
            <a:ext cx="115888" cy="115888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52" name="Oval 244"/>
          <p:cNvSpPr>
            <a:spLocks noChangeAspect="1" noChangeArrowheads="1"/>
          </p:cNvSpPr>
          <p:nvPr/>
        </p:nvSpPr>
        <p:spPr bwMode="auto">
          <a:xfrm>
            <a:off x="1952625" y="1885950"/>
            <a:ext cx="115888" cy="115888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53" name="Oval 245"/>
          <p:cNvSpPr>
            <a:spLocks noChangeAspect="1" noChangeArrowheads="1"/>
          </p:cNvSpPr>
          <p:nvPr/>
        </p:nvSpPr>
        <p:spPr bwMode="auto">
          <a:xfrm>
            <a:off x="3897313" y="1481138"/>
            <a:ext cx="115887" cy="115887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54" name="Oval 246"/>
          <p:cNvSpPr>
            <a:spLocks noChangeAspect="1" noChangeArrowheads="1"/>
          </p:cNvSpPr>
          <p:nvPr/>
        </p:nvSpPr>
        <p:spPr bwMode="auto">
          <a:xfrm>
            <a:off x="4084638" y="1878013"/>
            <a:ext cx="115887" cy="115887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55" name="Oval 247"/>
          <p:cNvSpPr>
            <a:spLocks noChangeAspect="1" noChangeArrowheads="1"/>
          </p:cNvSpPr>
          <p:nvPr/>
        </p:nvSpPr>
        <p:spPr bwMode="auto">
          <a:xfrm>
            <a:off x="4195763" y="1201738"/>
            <a:ext cx="115887" cy="115887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56" name="Oval 248"/>
          <p:cNvSpPr>
            <a:spLocks noChangeAspect="1" noChangeArrowheads="1"/>
          </p:cNvSpPr>
          <p:nvPr/>
        </p:nvSpPr>
        <p:spPr bwMode="auto">
          <a:xfrm>
            <a:off x="3887788" y="1965325"/>
            <a:ext cx="115887" cy="115888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57" name="Oval 249"/>
          <p:cNvSpPr>
            <a:spLocks noChangeAspect="1" noChangeArrowheads="1"/>
          </p:cNvSpPr>
          <p:nvPr/>
        </p:nvSpPr>
        <p:spPr bwMode="auto">
          <a:xfrm>
            <a:off x="7486650" y="2446338"/>
            <a:ext cx="115888" cy="115887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58" name="Oval 250"/>
          <p:cNvSpPr>
            <a:spLocks noChangeAspect="1" noChangeArrowheads="1"/>
          </p:cNvSpPr>
          <p:nvPr/>
        </p:nvSpPr>
        <p:spPr bwMode="auto">
          <a:xfrm>
            <a:off x="7351713" y="3227388"/>
            <a:ext cx="115887" cy="115887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59" name="Oval 251"/>
          <p:cNvSpPr>
            <a:spLocks noChangeAspect="1" noChangeArrowheads="1"/>
          </p:cNvSpPr>
          <p:nvPr/>
        </p:nvSpPr>
        <p:spPr bwMode="auto">
          <a:xfrm>
            <a:off x="4879975" y="2241550"/>
            <a:ext cx="115888" cy="115888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60" name="Oval 252"/>
          <p:cNvSpPr>
            <a:spLocks noChangeAspect="1" noChangeArrowheads="1"/>
          </p:cNvSpPr>
          <p:nvPr/>
        </p:nvSpPr>
        <p:spPr bwMode="auto">
          <a:xfrm>
            <a:off x="4514850" y="1196975"/>
            <a:ext cx="115888" cy="115888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61" name="Oval 253"/>
          <p:cNvSpPr>
            <a:spLocks noChangeAspect="1" noChangeArrowheads="1"/>
          </p:cNvSpPr>
          <p:nvPr/>
        </p:nvSpPr>
        <p:spPr bwMode="auto">
          <a:xfrm>
            <a:off x="4349750" y="1938338"/>
            <a:ext cx="115888" cy="115887"/>
          </a:xfrm>
          <a:prstGeom prst="ellipse">
            <a:avLst/>
          </a:prstGeom>
          <a:solidFill>
            <a:srgbClr val="3333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i="1"/>
          </a:p>
        </p:txBody>
      </p:sp>
      <p:sp>
        <p:nvSpPr>
          <p:cNvPr id="94462" name="Text Box 254"/>
          <p:cNvSpPr txBox="1">
            <a:spLocks noChangeArrowheads="1"/>
          </p:cNvSpPr>
          <p:nvPr/>
        </p:nvSpPr>
        <p:spPr bwMode="auto">
          <a:xfrm>
            <a:off x="474663" y="877888"/>
            <a:ext cx="8334375" cy="390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50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MBL</a:t>
            </a:r>
            <a:endParaRPr lang="it-IT" sz="25000" i="1" dirty="0"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5353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4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1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50" autoRev="1" fill="hold"/>
                                        <p:tgtEl>
                                          <p:spTgt spid="942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7" dur="250" autoRev="1" fill="hold"/>
                                        <p:tgtEl>
                                          <p:spTgt spid="942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" dur="250" autoRev="1" fill="hold"/>
                                        <p:tgtEl>
                                          <p:spTgt spid="942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autoRev="1" fill="hold"/>
                                        <p:tgtEl>
                                          <p:spTgt spid="942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5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1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1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8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1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2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2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4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7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9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9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0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3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1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1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6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9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1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1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2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5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2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2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8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1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9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9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4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7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7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7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0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3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2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2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6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9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9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9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2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5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9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9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8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1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9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9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4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7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2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2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0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3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9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9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6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9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8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8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2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2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5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8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8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2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8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1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2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2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3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4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7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1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1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3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0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3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1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1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4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6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9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2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2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5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2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2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9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0" dur="250" autoRev="1" fill="hold"/>
                                        <p:tgtEl>
                                          <p:spTgt spid="942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1" dur="250" autoRev="1" fill="hold"/>
                                        <p:tgtEl>
                                          <p:spTgt spid="942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2" dur="250" autoRev="1" fill="hold"/>
                                        <p:tgtEl>
                                          <p:spTgt spid="942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3" dur="250" autoRev="1" fill="hold"/>
                                        <p:tgtEl>
                                          <p:spTgt spid="942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5" dur="250" autoRev="1" fill="hold"/>
                                        <p:tgtEl>
                                          <p:spTgt spid="942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6" dur="250" autoRev="1" fill="hold"/>
                                        <p:tgtEl>
                                          <p:spTgt spid="942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7" dur="250" autoRev="1" fill="hold"/>
                                        <p:tgtEl>
                                          <p:spTgt spid="942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8" dur="250" autoRev="1" fill="hold"/>
                                        <p:tgtEl>
                                          <p:spTgt spid="942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0" dur="250" autoRev="1" fill="hold"/>
                                        <p:tgtEl>
                                          <p:spTgt spid="942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1" dur="250" autoRev="1" fill="hold"/>
                                        <p:tgtEl>
                                          <p:spTgt spid="942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2" dur="250" autoRev="1" fill="hold"/>
                                        <p:tgtEl>
                                          <p:spTgt spid="942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3" dur="250" autoRev="1" fill="hold"/>
                                        <p:tgtEl>
                                          <p:spTgt spid="942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5" dur="250" autoRev="1" fill="hold"/>
                                        <p:tgtEl>
                                          <p:spTgt spid="942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6" dur="250" autoRev="1" fill="hold"/>
                                        <p:tgtEl>
                                          <p:spTgt spid="942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7" dur="250" autoRev="1" fill="hold"/>
                                        <p:tgtEl>
                                          <p:spTgt spid="942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250" autoRev="1" fill="hold"/>
                                        <p:tgtEl>
                                          <p:spTgt spid="942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0" dur="250" autoRev="1" fill="hold"/>
                                        <p:tgtEl>
                                          <p:spTgt spid="942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1" dur="250" autoRev="1" fill="hold"/>
                                        <p:tgtEl>
                                          <p:spTgt spid="942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2" dur="250" autoRev="1" fill="hold"/>
                                        <p:tgtEl>
                                          <p:spTgt spid="942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3" dur="250" autoRev="1" fill="hold"/>
                                        <p:tgtEl>
                                          <p:spTgt spid="942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5" dur="250" autoRev="1" fill="hold"/>
                                        <p:tgtEl>
                                          <p:spTgt spid="942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6" dur="250" autoRev="1" fill="hold"/>
                                        <p:tgtEl>
                                          <p:spTgt spid="942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7" dur="250" autoRev="1" fill="hold"/>
                                        <p:tgtEl>
                                          <p:spTgt spid="942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8" dur="250" autoRev="1" fill="hold"/>
                                        <p:tgtEl>
                                          <p:spTgt spid="942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0" dur="250" autoRev="1" fill="hold"/>
                                        <p:tgtEl>
                                          <p:spTgt spid="942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1" dur="250" autoRev="1" fill="hold"/>
                                        <p:tgtEl>
                                          <p:spTgt spid="942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2" dur="250" autoRev="1" fill="hold"/>
                                        <p:tgtEl>
                                          <p:spTgt spid="942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3" dur="250" autoRev="1" fill="hold"/>
                                        <p:tgtEl>
                                          <p:spTgt spid="942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5" dur="250" autoRev="1" fill="hold"/>
                                        <p:tgtEl>
                                          <p:spTgt spid="942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6" dur="250" autoRev="1" fill="hold"/>
                                        <p:tgtEl>
                                          <p:spTgt spid="942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7" dur="250" autoRev="1" fill="hold"/>
                                        <p:tgtEl>
                                          <p:spTgt spid="942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8" dur="250" autoRev="1" fill="hold"/>
                                        <p:tgtEl>
                                          <p:spTgt spid="942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0" dur="250" autoRev="1" fill="hold"/>
                                        <p:tgtEl>
                                          <p:spTgt spid="942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01" dur="250" autoRev="1" fill="hold"/>
                                        <p:tgtEl>
                                          <p:spTgt spid="942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2" dur="250" autoRev="1" fill="hold"/>
                                        <p:tgtEl>
                                          <p:spTgt spid="942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3" dur="250" autoRev="1" fill="hold"/>
                                        <p:tgtEl>
                                          <p:spTgt spid="942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5" dur="250" autoRev="1" fill="hold"/>
                                        <p:tgtEl>
                                          <p:spTgt spid="942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06" dur="250" autoRev="1" fill="hold"/>
                                        <p:tgtEl>
                                          <p:spTgt spid="942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7" dur="250" autoRev="1" fill="hold"/>
                                        <p:tgtEl>
                                          <p:spTgt spid="942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8" dur="250" autoRev="1" fill="hold"/>
                                        <p:tgtEl>
                                          <p:spTgt spid="9429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0" dur="250" autoRev="1" fill="hold"/>
                                        <p:tgtEl>
                                          <p:spTgt spid="942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11" dur="250" autoRev="1" fill="hold"/>
                                        <p:tgtEl>
                                          <p:spTgt spid="942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2" dur="250" autoRev="1" fill="hold"/>
                                        <p:tgtEl>
                                          <p:spTgt spid="942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3" dur="250" autoRev="1" fill="hold"/>
                                        <p:tgtEl>
                                          <p:spTgt spid="9429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5" dur="250" autoRev="1" fill="hold"/>
                                        <p:tgtEl>
                                          <p:spTgt spid="942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16" dur="250" autoRev="1" fill="hold"/>
                                        <p:tgtEl>
                                          <p:spTgt spid="942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7" dur="250" autoRev="1" fill="hold"/>
                                        <p:tgtEl>
                                          <p:spTgt spid="942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8" dur="250" autoRev="1" fill="hold"/>
                                        <p:tgtEl>
                                          <p:spTgt spid="942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0" dur="250" autoRev="1" fill="hold"/>
                                        <p:tgtEl>
                                          <p:spTgt spid="942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1" dur="250" autoRev="1" fill="hold"/>
                                        <p:tgtEl>
                                          <p:spTgt spid="942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2" dur="250" autoRev="1" fill="hold"/>
                                        <p:tgtEl>
                                          <p:spTgt spid="942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3" dur="250" autoRev="1" fill="hold"/>
                                        <p:tgtEl>
                                          <p:spTgt spid="942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5" dur="250" autoRev="1" fill="hold"/>
                                        <p:tgtEl>
                                          <p:spTgt spid="942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6" dur="250" autoRev="1" fill="hold"/>
                                        <p:tgtEl>
                                          <p:spTgt spid="942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7" dur="250" autoRev="1" fill="hold"/>
                                        <p:tgtEl>
                                          <p:spTgt spid="942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8" dur="250" autoRev="1" fill="hold"/>
                                        <p:tgtEl>
                                          <p:spTgt spid="942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0" dur="250" autoRev="1" fill="hold"/>
                                        <p:tgtEl>
                                          <p:spTgt spid="942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1" dur="250" autoRev="1" fill="hold"/>
                                        <p:tgtEl>
                                          <p:spTgt spid="942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2" dur="250" autoRev="1" fill="hold"/>
                                        <p:tgtEl>
                                          <p:spTgt spid="942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3" dur="250" autoRev="1" fill="hold"/>
                                        <p:tgtEl>
                                          <p:spTgt spid="942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5" dur="250" autoRev="1" fill="hold"/>
                                        <p:tgtEl>
                                          <p:spTgt spid="942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6" dur="250" autoRev="1" fill="hold"/>
                                        <p:tgtEl>
                                          <p:spTgt spid="942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7" dur="250" autoRev="1" fill="hold"/>
                                        <p:tgtEl>
                                          <p:spTgt spid="942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8" dur="250" autoRev="1" fill="hold"/>
                                        <p:tgtEl>
                                          <p:spTgt spid="942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0" dur="250" autoRev="1" fill="hold"/>
                                        <p:tgtEl>
                                          <p:spTgt spid="942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41" dur="250" autoRev="1" fill="hold"/>
                                        <p:tgtEl>
                                          <p:spTgt spid="942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2" dur="250" autoRev="1" fill="hold"/>
                                        <p:tgtEl>
                                          <p:spTgt spid="942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3" dur="250" autoRev="1" fill="hold"/>
                                        <p:tgtEl>
                                          <p:spTgt spid="942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5" dur="250" autoRev="1" fill="hold"/>
                                        <p:tgtEl>
                                          <p:spTgt spid="942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46" dur="250" autoRev="1" fill="hold"/>
                                        <p:tgtEl>
                                          <p:spTgt spid="942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7" dur="250" autoRev="1" fill="hold"/>
                                        <p:tgtEl>
                                          <p:spTgt spid="942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8" dur="250" autoRev="1" fill="hold"/>
                                        <p:tgtEl>
                                          <p:spTgt spid="942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0" dur="250" autoRev="1" fill="hold"/>
                                        <p:tgtEl>
                                          <p:spTgt spid="942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1" dur="250" autoRev="1" fill="hold"/>
                                        <p:tgtEl>
                                          <p:spTgt spid="942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2" dur="250" autoRev="1" fill="hold"/>
                                        <p:tgtEl>
                                          <p:spTgt spid="942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3" dur="250" autoRev="1" fill="hold"/>
                                        <p:tgtEl>
                                          <p:spTgt spid="942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5" dur="250" autoRev="1" fill="hold"/>
                                        <p:tgtEl>
                                          <p:spTgt spid="942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6" dur="250" autoRev="1" fill="hold"/>
                                        <p:tgtEl>
                                          <p:spTgt spid="942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7" dur="250" autoRev="1" fill="hold"/>
                                        <p:tgtEl>
                                          <p:spTgt spid="942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8" dur="250" autoRev="1" fill="hold"/>
                                        <p:tgtEl>
                                          <p:spTgt spid="942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 nodeType="clickPar">
                      <p:stCondLst>
                        <p:cond delay="indefinite"/>
                      </p:stCondLst>
                      <p:childTnLst>
                        <p:par>
                          <p:cTn id="2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6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4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32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6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32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6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70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7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4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5" dur="250" autoRev="1" fill="hold"/>
                                        <p:tgtEl>
                                          <p:spTgt spid="943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76" dur="250" autoRev="1" fill="hold"/>
                                        <p:tgtEl>
                                          <p:spTgt spid="943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7" dur="250" autoRev="1" fill="hold"/>
                                        <p:tgtEl>
                                          <p:spTgt spid="943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8" dur="250" autoRev="1" fill="hold"/>
                                        <p:tgtEl>
                                          <p:spTgt spid="943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 nodeType="clickPar">
                      <p:stCondLst>
                        <p:cond delay="indefinite"/>
                      </p:stCondLst>
                      <p:childTnLst>
                        <p:par>
                          <p:cTn id="2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8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84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0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8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0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8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90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0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9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0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9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3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9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96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9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9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9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0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02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0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0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0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0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0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0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1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1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14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1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1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1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1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0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1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2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1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2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3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2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6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1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2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1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2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9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3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32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1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1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3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3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3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1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1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4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4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44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1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4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1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4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50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1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5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1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5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3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5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56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2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5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2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5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9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6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62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2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6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2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6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6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6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6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2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6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2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7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7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7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74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2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7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2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7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7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7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80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2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8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2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8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83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8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86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2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8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2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8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89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92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9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2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9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9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9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2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9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2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0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0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0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4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2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0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2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0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0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0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10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2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2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1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3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1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16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3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3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1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9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2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22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3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2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3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2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2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2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2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3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2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3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3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3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3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34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3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3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3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3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3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3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40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3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4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3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4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43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4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46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3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4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3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4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49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5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52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8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5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8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5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5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5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5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3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5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3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6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6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6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64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3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6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3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6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6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6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70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3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7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3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7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73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7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76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3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7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3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7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79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8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82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3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8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3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8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6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7" dur="250" autoRev="1" fill="hold"/>
                                        <p:tgtEl>
                                          <p:spTgt spid="944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88" dur="250" autoRev="1" fill="hold"/>
                                        <p:tgtEl>
                                          <p:spTgt spid="944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89" dur="250" autoRev="1" fill="hold"/>
                                        <p:tgtEl>
                                          <p:spTgt spid="944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0" dur="250" autoRev="1" fill="hold"/>
                                        <p:tgtEl>
                                          <p:spTgt spid="944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2" dur="250" autoRev="1" fill="hold"/>
                                        <p:tgtEl>
                                          <p:spTgt spid="94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93" dur="250" autoRev="1" fill="hold"/>
                                        <p:tgtEl>
                                          <p:spTgt spid="94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94" dur="250" autoRev="1" fill="hold"/>
                                        <p:tgtEl>
                                          <p:spTgt spid="94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5" dur="250" autoRev="1" fill="hold"/>
                                        <p:tgtEl>
                                          <p:spTgt spid="944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6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7" dur="250" autoRev="1" fill="hold"/>
                                        <p:tgtEl>
                                          <p:spTgt spid="944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98" dur="250" autoRev="1" fill="hold"/>
                                        <p:tgtEl>
                                          <p:spTgt spid="944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99" dur="250" autoRev="1" fill="hold"/>
                                        <p:tgtEl>
                                          <p:spTgt spid="944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0" dur="250" autoRev="1" fill="hold"/>
                                        <p:tgtEl>
                                          <p:spTgt spid="944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2" dur="250" autoRev="1" fill="hold"/>
                                        <p:tgtEl>
                                          <p:spTgt spid="944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03" dur="250" autoRev="1" fill="hold"/>
                                        <p:tgtEl>
                                          <p:spTgt spid="944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04" dur="250" autoRev="1" fill="hold"/>
                                        <p:tgtEl>
                                          <p:spTgt spid="944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5" dur="250" autoRev="1" fill="hold"/>
                                        <p:tgtEl>
                                          <p:spTgt spid="944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6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7" dur="250" autoRev="1" fill="hold"/>
                                        <p:tgtEl>
                                          <p:spTgt spid="944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08" dur="250" autoRev="1" fill="hold"/>
                                        <p:tgtEl>
                                          <p:spTgt spid="944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09" dur="250" autoRev="1" fill="hold"/>
                                        <p:tgtEl>
                                          <p:spTgt spid="944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0" dur="250" autoRev="1" fill="hold"/>
                                        <p:tgtEl>
                                          <p:spTgt spid="944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1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2" dur="250" autoRev="1" fill="hold"/>
                                        <p:tgtEl>
                                          <p:spTgt spid="944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13" dur="250" autoRev="1" fill="hold"/>
                                        <p:tgtEl>
                                          <p:spTgt spid="944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14" dur="250" autoRev="1" fill="hold"/>
                                        <p:tgtEl>
                                          <p:spTgt spid="944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5" dur="250" autoRev="1" fill="hold"/>
                                        <p:tgtEl>
                                          <p:spTgt spid="944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7" dur="250" autoRev="1" fill="hold"/>
                                        <p:tgtEl>
                                          <p:spTgt spid="944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18" dur="250" autoRev="1" fill="hold"/>
                                        <p:tgtEl>
                                          <p:spTgt spid="944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19" dur="250" autoRev="1" fill="hold"/>
                                        <p:tgtEl>
                                          <p:spTgt spid="944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0" dur="250" autoRev="1" fill="hold"/>
                                        <p:tgtEl>
                                          <p:spTgt spid="944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1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2" dur="250" autoRev="1" fill="hold"/>
                                        <p:tgtEl>
                                          <p:spTgt spid="944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23" dur="250" autoRev="1" fill="hold"/>
                                        <p:tgtEl>
                                          <p:spTgt spid="944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24" dur="250" autoRev="1" fill="hold"/>
                                        <p:tgtEl>
                                          <p:spTgt spid="944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5" dur="250" autoRev="1" fill="hold"/>
                                        <p:tgtEl>
                                          <p:spTgt spid="944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6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7" dur="250" autoRev="1" fill="hold"/>
                                        <p:tgtEl>
                                          <p:spTgt spid="944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28" dur="250" autoRev="1" fill="hold"/>
                                        <p:tgtEl>
                                          <p:spTgt spid="944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29" dur="250" autoRev="1" fill="hold"/>
                                        <p:tgtEl>
                                          <p:spTgt spid="944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0" dur="250" autoRev="1" fill="hold"/>
                                        <p:tgtEl>
                                          <p:spTgt spid="944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2" dur="250" autoRev="1" fill="hold"/>
                                        <p:tgtEl>
                                          <p:spTgt spid="944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33" dur="250" autoRev="1" fill="hold"/>
                                        <p:tgtEl>
                                          <p:spTgt spid="944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34" dur="250" autoRev="1" fill="hold"/>
                                        <p:tgtEl>
                                          <p:spTgt spid="944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5" dur="250" autoRev="1" fill="hold"/>
                                        <p:tgtEl>
                                          <p:spTgt spid="944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6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7" dur="250" autoRev="1" fill="hold"/>
                                        <p:tgtEl>
                                          <p:spTgt spid="944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38" dur="250" autoRev="1" fill="hold"/>
                                        <p:tgtEl>
                                          <p:spTgt spid="944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39" dur="250" autoRev="1" fill="hold"/>
                                        <p:tgtEl>
                                          <p:spTgt spid="944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0" dur="250" autoRev="1" fill="hold"/>
                                        <p:tgtEl>
                                          <p:spTgt spid="944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1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2" dur="250" autoRev="1" fill="hold"/>
                                        <p:tgtEl>
                                          <p:spTgt spid="944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43" dur="250" autoRev="1" fill="hold"/>
                                        <p:tgtEl>
                                          <p:spTgt spid="944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44" dur="250" autoRev="1" fill="hold"/>
                                        <p:tgtEl>
                                          <p:spTgt spid="944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5" dur="250" autoRev="1" fill="hold"/>
                                        <p:tgtEl>
                                          <p:spTgt spid="944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6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7" dur="250" autoRev="1" fill="hold"/>
                                        <p:tgtEl>
                                          <p:spTgt spid="944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48" dur="250" autoRev="1" fill="hold"/>
                                        <p:tgtEl>
                                          <p:spTgt spid="944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49" dur="250" autoRev="1" fill="hold"/>
                                        <p:tgtEl>
                                          <p:spTgt spid="944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0" dur="250" autoRev="1" fill="hold"/>
                                        <p:tgtEl>
                                          <p:spTgt spid="944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1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2" dur="250" autoRev="1" fill="hold"/>
                                        <p:tgtEl>
                                          <p:spTgt spid="944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53" dur="250" autoRev="1" fill="hold"/>
                                        <p:tgtEl>
                                          <p:spTgt spid="944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54" dur="250" autoRev="1" fill="hold"/>
                                        <p:tgtEl>
                                          <p:spTgt spid="944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5" dur="250" autoRev="1" fill="hold"/>
                                        <p:tgtEl>
                                          <p:spTgt spid="944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6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7" dur="250" autoRev="1" fill="hold"/>
                                        <p:tgtEl>
                                          <p:spTgt spid="944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58" dur="250" autoRev="1" fill="hold"/>
                                        <p:tgtEl>
                                          <p:spTgt spid="944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59" dur="250" autoRev="1" fill="hold"/>
                                        <p:tgtEl>
                                          <p:spTgt spid="944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0" dur="250" autoRev="1" fill="hold"/>
                                        <p:tgtEl>
                                          <p:spTgt spid="944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1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2" dur="250" autoRev="1" fill="hold"/>
                                        <p:tgtEl>
                                          <p:spTgt spid="944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63" dur="250" autoRev="1" fill="hold"/>
                                        <p:tgtEl>
                                          <p:spTgt spid="944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64" dur="250" autoRev="1" fill="hold"/>
                                        <p:tgtEl>
                                          <p:spTgt spid="944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5" dur="250" autoRev="1" fill="hold"/>
                                        <p:tgtEl>
                                          <p:spTgt spid="944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6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7" dur="250" autoRev="1" fill="hold"/>
                                        <p:tgtEl>
                                          <p:spTgt spid="944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68" dur="250" autoRev="1" fill="hold"/>
                                        <p:tgtEl>
                                          <p:spTgt spid="944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69" dur="250" autoRev="1" fill="hold"/>
                                        <p:tgtEl>
                                          <p:spTgt spid="944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0" dur="250" autoRev="1" fill="hold"/>
                                        <p:tgtEl>
                                          <p:spTgt spid="944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1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72" dur="250" autoRev="1" fill="hold"/>
                                        <p:tgtEl>
                                          <p:spTgt spid="944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73" dur="250" autoRev="1" fill="hold"/>
                                        <p:tgtEl>
                                          <p:spTgt spid="944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74" dur="250" autoRev="1" fill="hold"/>
                                        <p:tgtEl>
                                          <p:spTgt spid="944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5" dur="250" autoRev="1" fill="hold"/>
                                        <p:tgtEl>
                                          <p:spTgt spid="944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6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77" dur="250" autoRev="1" fill="hold"/>
                                        <p:tgtEl>
                                          <p:spTgt spid="944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78" dur="250" autoRev="1" fill="hold"/>
                                        <p:tgtEl>
                                          <p:spTgt spid="944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79" dur="250" autoRev="1" fill="hold"/>
                                        <p:tgtEl>
                                          <p:spTgt spid="944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0" dur="250" autoRev="1" fill="hold"/>
                                        <p:tgtEl>
                                          <p:spTgt spid="944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1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2" dur="250" autoRev="1" fill="hold"/>
                                        <p:tgtEl>
                                          <p:spTgt spid="944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83" dur="250" autoRev="1" fill="hold"/>
                                        <p:tgtEl>
                                          <p:spTgt spid="944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84" dur="250" autoRev="1" fill="hold"/>
                                        <p:tgtEl>
                                          <p:spTgt spid="944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5" dur="250" autoRev="1" fill="hold"/>
                                        <p:tgtEl>
                                          <p:spTgt spid="944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6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7" dur="250" autoRev="1" fill="hold"/>
                                        <p:tgtEl>
                                          <p:spTgt spid="944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88" dur="250" autoRev="1" fill="hold"/>
                                        <p:tgtEl>
                                          <p:spTgt spid="944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89" dur="250" autoRev="1" fill="hold"/>
                                        <p:tgtEl>
                                          <p:spTgt spid="944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0" dur="250" autoRev="1" fill="hold"/>
                                        <p:tgtEl>
                                          <p:spTgt spid="944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1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92" dur="250" autoRev="1" fill="hold"/>
                                        <p:tgtEl>
                                          <p:spTgt spid="944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93" dur="250" autoRev="1" fill="hold"/>
                                        <p:tgtEl>
                                          <p:spTgt spid="944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94" dur="250" autoRev="1" fill="hold"/>
                                        <p:tgtEl>
                                          <p:spTgt spid="944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5" dur="250" autoRev="1" fill="hold"/>
                                        <p:tgtEl>
                                          <p:spTgt spid="944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6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97" dur="250" autoRev="1" fill="hold"/>
                                        <p:tgtEl>
                                          <p:spTgt spid="944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98" dur="250" autoRev="1" fill="hold"/>
                                        <p:tgtEl>
                                          <p:spTgt spid="944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99" dur="250" autoRev="1" fill="hold"/>
                                        <p:tgtEl>
                                          <p:spTgt spid="944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0" dur="250" autoRev="1" fill="hold"/>
                                        <p:tgtEl>
                                          <p:spTgt spid="944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1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2" dur="250" autoRev="1" fill="hold"/>
                                        <p:tgtEl>
                                          <p:spTgt spid="944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03" dur="250" autoRev="1" fill="hold"/>
                                        <p:tgtEl>
                                          <p:spTgt spid="944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04" dur="250" autoRev="1" fill="hold"/>
                                        <p:tgtEl>
                                          <p:spTgt spid="944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5" dur="250" autoRev="1" fill="hold"/>
                                        <p:tgtEl>
                                          <p:spTgt spid="944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6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7" dur="250" autoRev="1" fill="hold"/>
                                        <p:tgtEl>
                                          <p:spTgt spid="944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08" dur="250" autoRev="1" fill="hold"/>
                                        <p:tgtEl>
                                          <p:spTgt spid="944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09" dur="250" autoRev="1" fill="hold"/>
                                        <p:tgtEl>
                                          <p:spTgt spid="944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0" dur="250" autoRev="1" fill="hold"/>
                                        <p:tgtEl>
                                          <p:spTgt spid="944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1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2" dur="250" autoRev="1" fill="hold"/>
                                        <p:tgtEl>
                                          <p:spTgt spid="944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13" dur="250" autoRev="1" fill="hold"/>
                                        <p:tgtEl>
                                          <p:spTgt spid="944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14" dur="250" autoRev="1" fill="hold"/>
                                        <p:tgtEl>
                                          <p:spTgt spid="944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5" dur="250" autoRev="1" fill="hold"/>
                                        <p:tgtEl>
                                          <p:spTgt spid="944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6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7" dur="250" autoRev="1" fill="hold"/>
                                        <p:tgtEl>
                                          <p:spTgt spid="944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18" dur="250" autoRev="1" fill="hold"/>
                                        <p:tgtEl>
                                          <p:spTgt spid="944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19" dur="250" autoRev="1" fill="hold"/>
                                        <p:tgtEl>
                                          <p:spTgt spid="944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0" dur="250" autoRev="1" fill="hold"/>
                                        <p:tgtEl>
                                          <p:spTgt spid="944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1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2" dur="250" autoRev="1" fill="hold"/>
                                        <p:tgtEl>
                                          <p:spTgt spid="944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23" dur="250" autoRev="1" fill="hold"/>
                                        <p:tgtEl>
                                          <p:spTgt spid="944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24" dur="250" autoRev="1" fill="hold"/>
                                        <p:tgtEl>
                                          <p:spTgt spid="944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5" dur="250" autoRev="1" fill="hold"/>
                                        <p:tgtEl>
                                          <p:spTgt spid="944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6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7" dur="250" autoRev="1" fill="hold"/>
                                        <p:tgtEl>
                                          <p:spTgt spid="944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28" dur="250" autoRev="1" fill="hold"/>
                                        <p:tgtEl>
                                          <p:spTgt spid="944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29" dur="250" autoRev="1" fill="hold"/>
                                        <p:tgtEl>
                                          <p:spTgt spid="944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0" dur="250" autoRev="1" fill="hold"/>
                                        <p:tgtEl>
                                          <p:spTgt spid="944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1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2" dur="250" autoRev="1" fill="hold"/>
                                        <p:tgtEl>
                                          <p:spTgt spid="944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33" dur="250" autoRev="1" fill="hold"/>
                                        <p:tgtEl>
                                          <p:spTgt spid="944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34" dur="250" autoRev="1" fill="hold"/>
                                        <p:tgtEl>
                                          <p:spTgt spid="944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5" dur="250" autoRev="1" fill="hold"/>
                                        <p:tgtEl>
                                          <p:spTgt spid="944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6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7" dur="250" autoRev="1" fill="hold"/>
                                        <p:tgtEl>
                                          <p:spTgt spid="944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38" dur="250" autoRev="1" fill="hold"/>
                                        <p:tgtEl>
                                          <p:spTgt spid="944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39" dur="250" autoRev="1" fill="hold"/>
                                        <p:tgtEl>
                                          <p:spTgt spid="944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0" dur="250" autoRev="1" fill="hold"/>
                                        <p:tgtEl>
                                          <p:spTgt spid="944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42" dur="250" autoRev="1" fill="hold"/>
                                        <p:tgtEl>
                                          <p:spTgt spid="944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43" dur="250" autoRev="1" fill="hold"/>
                                        <p:tgtEl>
                                          <p:spTgt spid="944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44" dur="250" autoRev="1" fill="hold"/>
                                        <p:tgtEl>
                                          <p:spTgt spid="944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5" dur="250" autoRev="1" fill="hold"/>
                                        <p:tgtEl>
                                          <p:spTgt spid="944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6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47" dur="250" autoRev="1" fill="hold"/>
                                        <p:tgtEl>
                                          <p:spTgt spid="942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48" dur="250" autoRev="1" fill="hold"/>
                                        <p:tgtEl>
                                          <p:spTgt spid="942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49" dur="250" autoRev="1" fill="hold"/>
                                        <p:tgtEl>
                                          <p:spTgt spid="942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0" dur="250" autoRev="1" fill="hold"/>
                                        <p:tgtEl>
                                          <p:spTgt spid="942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1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2" dur="250" autoRev="1" fill="hold"/>
                                        <p:tgtEl>
                                          <p:spTgt spid="942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53" dur="250" autoRev="1" fill="hold"/>
                                        <p:tgtEl>
                                          <p:spTgt spid="942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54" dur="250" autoRev="1" fill="hold"/>
                                        <p:tgtEl>
                                          <p:spTgt spid="942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5" dur="250" autoRev="1" fill="hold"/>
                                        <p:tgtEl>
                                          <p:spTgt spid="942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6" fill="hold" nodeType="clickPar">
                      <p:stCondLst>
                        <p:cond delay="indefinite"/>
                      </p:stCondLst>
                      <p:childTnLst>
                        <p:par>
                          <p:cTn id="6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6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61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3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6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3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6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64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6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67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6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6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1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2" dur="250" autoRev="1" fill="hold"/>
                                        <p:tgtEl>
                                          <p:spTgt spid="942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73" dur="250" autoRev="1" fill="hold"/>
                                        <p:tgtEl>
                                          <p:spTgt spid="942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74" dur="250" autoRev="1" fill="hold"/>
                                        <p:tgtEl>
                                          <p:spTgt spid="942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5" dur="250" autoRev="1" fill="hold"/>
                                        <p:tgtEl>
                                          <p:spTgt spid="942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6" fill="hold" nodeType="clickPar">
                      <p:stCondLst>
                        <p:cond delay="indefinite"/>
                      </p:stCondLst>
                      <p:childTnLst>
                        <p:par>
                          <p:cTn id="6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8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81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3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8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3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8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5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6" dur="250" autoRev="1" fill="hold"/>
                                        <p:tgtEl>
                                          <p:spTgt spid="942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87" dur="250" autoRev="1" fill="hold"/>
                                        <p:tgtEl>
                                          <p:spTgt spid="942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88" dur="250" autoRev="1" fill="hold"/>
                                        <p:tgtEl>
                                          <p:spTgt spid="942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9" dur="250" autoRev="1" fill="hold"/>
                                        <p:tgtEl>
                                          <p:spTgt spid="942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0" fill="hold" nodeType="clickPar">
                      <p:stCondLst>
                        <p:cond delay="indefinite"/>
                      </p:stCondLst>
                      <p:childTnLst>
                        <p:par>
                          <p:cTn id="6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9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95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6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9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6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9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98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0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01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0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0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5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6" dur="250" autoRev="1" fill="hold"/>
                                        <p:tgtEl>
                                          <p:spTgt spid="942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07" dur="250" autoRev="1" fill="hold"/>
                                        <p:tgtEl>
                                          <p:spTgt spid="942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08" dur="250" autoRev="1" fill="hold"/>
                                        <p:tgtEl>
                                          <p:spTgt spid="942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9" dur="250" autoRev="1" fill="hold"/>
                                        <p:tgtEl>
                                          <p:spTgt spid="942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0" fill="hold" nodeType="clickPar">
                      <p:stCondLst>
                        <p:cond delay="indefinite"/>
                      </p:stCondLst>
                      <p:childTnLst>
                        <p:par>
                          <p:cTn id="7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1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15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2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1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2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1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18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2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21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2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2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5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6" dur="250" autoRev="1" fill="hold"/>
                                        <p:tgtEl>
                                          <p:spTgt spid="942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27" dur="250" autoRev="1" fill="hold"/>
                                        <p:tgtEl>
                                          <p:spTgt spid="942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28" dur="250" autoRev="1" fill="hold"/>
                                        <p:tgtEl>
                                          <p:spTgt spid="942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9" dur="250" autoRev="1" fill="hold"/>
                                        <p:tgtEl>
                                          <p:spTgt spid="942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0" fill="hold" nodeType="clickPar">
                      <p:stCondLst>
                        <p:cond delay="indefinite"/>
                      </p:stCondLst>
                      <p:childTnLst>
                        <p:par>
                          <p:cTn id="7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3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35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4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3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4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3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9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40" dur="250" autoRev="1" fill="hold"/>
                                        <p:tgtEl>
                                          <p:spTgt spid="944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41" dur="250" autoRev="1" fill="hold"/>
                                        <p:tgtEl>
                                          <p:spTgt spid="944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42" dur="250" autoRev="1" fill="hold"/>
                                        <p:tgtEl>
                                          <p:spTgt spid="944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3" dur="250" autoRev="1" fill="hold"/>
                                        <p:tgtEl>
                                          <p:spTgt spid="944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4" fill="hold" nodeType="clickPar">
                      <p:stCondLst>
                        <p:cond delay="indefinite"/>
                      </p:stCondLst>
                      <p:childTnLst>
                        <p:par>
                          <p:cTn id="7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4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49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5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5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5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5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52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5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55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483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5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483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5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48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9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60" dur="250" autoRev="1" fill="hold"/>
                                        <p:tgtEl>
                                          <p:spTgt spid="942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61" dur="250" autoRev="1" fill="hold"/>
                                        <p:tgtEl>
                                          <p:spTgt spid="942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62" dur="250" autoRev="1" fill="hold"/>
                                        <p:tgtEl>
                                          <p:spTgt spid="942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3" dur="250" autoRev="1" fill="hold"/>
                                        <p:tgtEl>
                                          <p:spTgt spid="942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4" fill="hold" nodeType="clickPar">
                      <p:stCondLst>
                        <p:cond delay="indefinite"/>
                      </p:stCondLst>
                      <p:childTnLst>
                        <p:par>
                          <p:cTn id="7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6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69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2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7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2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7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72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7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75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483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7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483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7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48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9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0" dur="250" autoRev="1" fill="hold"/>
                                        <p:tgtEl>
                                          <p:spTgt spid="942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81" dur="250" autoRev="1" fill="hold"/>
                                        <p:tgtEl>
                                          <p:spTgt spid="942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82" dur="250" autoRev="1" fill="hold"/>
                                        <p:tgtEl>
                                          <p:spTgt spid="942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3" dur="250" autoRev="1" fill="hold"/>
                                        <p:tgtEl>
                                          <p:spTgt spid="942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4" fill="hold" nodeType="clickPar">
                      <p:stCondLst>
                        <p:cond delay="indefinite"/>
                      </p:stCondLst>
                      <p:childTnLst>
                        <p:par>
                          <p:cTn id="7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8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89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2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9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2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9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92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9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95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9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9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9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0" dur="250" autoRev="1" fill="hold"/>
                                        <p:tgtEl>
                                          <p:spTgt spid="942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01" dur="250" autoRev="1" fill="hold"/>
                                        <p:tgtEl>
                                          <p:spTgt spid="942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02" dur="250" autoRev="1" fill="hold"/>
                                        <p:tgtEl>
                                          <p:spTgt spid="942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3" dur="250" autoRev="1" fill="hold"/>
                                        <p:tgtEl>
                                          <p:spTgt spid="942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4" fill="hold" nodeType="clickPar">
                      <p:stCondLst>
                        <p:cond delay="indefinite"/>
                      </p:stCondLst>
                      <p:childTnLst>
                        <p:par>
                          <p:cTn id="8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0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09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4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1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4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1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12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1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15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4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1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4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1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18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2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21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4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2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4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2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24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2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27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4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2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4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2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30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3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33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4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3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4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3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36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3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39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4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4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4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4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42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4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45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4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4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4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4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48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5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51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4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5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4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5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54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5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57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5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5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5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5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60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6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63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5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6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5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6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66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6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69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8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7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8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7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72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7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75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5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7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5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7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78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8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81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5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8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5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8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84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8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87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5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8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5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8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90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9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93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5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9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5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9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96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9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99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5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0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5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0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02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0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05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5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0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5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0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08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1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11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5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1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5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1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14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1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17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5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1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5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1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20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2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23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6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2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6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2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26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2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29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6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3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6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3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33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34" dur="250" autoRev="1" fill="hold"/>
                                        <p:tgtEl>
                                          <p:spTgt spid="944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35" dur="250" autoRev="1" fill="hold"/>
                                        <p:tgtEl>
                                          <p:spTgt spid="944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36" dur="250" autoRev="1" fill="hold"/>
                                        <p:tgtEl>
                                          <p:spTgt spid="944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7" dur="250" autoRev="1" fill="hold"/>
                                        <p:tgtEl>
                                          <p:spTgt spid="944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8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39" dur="250" autoRev="1" fill="hold"/>
                                        <p:tgtEl>
                                          <p:spTgt spid="944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40" dur="250" autoRev="1" fill="hold"/>
                                        <p:tgtEl>
                                          <p:spTgt spid="944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41" dur="250" autoRev="1" fill="hold"/>
                                        <p:tgtEl>
                                          <p:spTgt spid="944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2" dur="250" autoRev="1" fill="hold"/>
                                        <p:tgtEl>
                                          <p:spTgt spid="944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3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44" dur="250" autoRev="1" fill="hold"/>
                                        <p:tgtEl>
                                          <p:spTgt spid="944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45" dur="250" autoRev="1" fill="hold"/>
                                        <p:tgtEl>
                                          <p:spTgt spid="944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46" dur="250" autoRev="1" fill="hold"/>
                                        <p:tgtEl>
                                          <p:spTgt spid="944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7" dur="250" autoRev="1" fill="hold"/>
                                        <p:tgtEl>
                                          <p:spTgt spid="944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8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49" dur="250" autoRev="1" fill="hold"/>
                                        <p:tgtEl>
                                          <p:spTgt spid="944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50" dur="250" autoRev="1" fill="hold"/>
                                        <p:tgtEl>
                                          <p:spTgt spid="944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51" dur="250" autoRev="1" fill="hold"/>
                                        <p:tgtEl>
                                          <p:spTgt spid="944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2" dur="250" autoRev="1" fill="hold"/>
                                        <p:tgtEl>
                                          <p:spTgt spid="944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3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54" dur="250" autoRev="1" fill="hold"/>
                                        <p:tgtEl>
                                          <p:spTgt spid="944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55" dur="250" autoRev="1" fill="hold"/>
                                        <p:tgtEl>
                                          <p:spTgt spid="944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56" dur="250" autoRev="1" fill="hold"/>
                                        <p:tgtEl>
                                          <p:spTgt spid="944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7" dur="250" autoRev="1" fill="hold"/>
                                        <p:tgtEl>
                                          <p:spTgt spid="944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8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59" dur="250" autoRev="1" fill="hold"/>
                                        <p:tgtEl>
                                          <p:spTgt spid="944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60" dur="250" autoRev="1" fill="hold"/>
                                        <p:tgtEl>
                                          <p:spTgt spid="944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61" dur="250" autoRev="1" fill="hold"/>
                                        <p:tgtEl>
                                          <p:spTgt spid="944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2" dur="250" autoRev="1" fill="hold"/>
                                        <p:tgtEl>
                                          <p:spTgt spid="944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3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64" dur="250" autoRev="1" fill="hold"/>
                                        <p:tgtEl>
                                          <p:spTgt spid="944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65" dur="250" autoRev="1" fill="hold"/>
                                        <p:tgtEl>
                                          <p:spTgt spid="944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66" dur="250" autoRev="1" fill="hold"/>
                                        <p:tgtEl>
                                          <p:spTgt spid="944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7" dur="250" autoRev="1" fill="hold"/>
                                        <p:tgtEl>
                                          <p:spTgt spid="944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8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69" dur="250" autoRev="1" fill="hold"/>
                                        <p:tgtEl>
                                          <p:spTgt spid="944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70" dur="250" autoRev="1" fill="hold"/>
                                        <p:tgtEl>
                                          <p:spTgt spid="944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71" dur="250" autoRev="1" fill="hold"/>
                                        <p:tgtEl>
                                          <p:spTgt spid="944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2" dur="250" autoRev="1" fill="hold"/>
                                        <p:tgtEl>
                                          <p:spTgt spid="944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3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74" dur="250" autoRev="1" fill="hold"/>
                                        <p:tgtEl>
                                          <p:spTgt spid="944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75" dur="250" autoRev="1" fill="hold"/>
                                        <p:tgtEl>
                                          <p:spTgt spid="944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76" dur="250" autoRev="1" fill="hold"/>
                                        <p:tgtEl>
                                          <p:spTgt spid="944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7" dur="250" autoRev="1" fill="hold"/>
                                        <p:tgtEl>
                                          <p:spTgt spid="944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8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79" dur="250" autoRev="1" fill="hold"/>
                                        <p:tgtEl>
                                          <p:spTgt spid="944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80" dur="250" autoRev="1" fill="hold"/>
                                        <p:tgtEl>
                                          <p:spTgt spid="944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81" dur="250" autoRev="1" fill="hold"/>
                                        <p:tgtEl>
                                          <p:spTgt spid="944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2" dur="250" autoRev="1" fill="hold"/>
                                        <p:tgtEl>
                                          <p:spTgt spid="944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3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84" dur="250" autoRev="1" fill="hold"/>
                                        <p:tgtEl>
                                          <p:spTgt spid="944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85" dur="250" autoRev="1" fill="hold"/>
                                        <p:tgtEl>
                                          <p:spTgt spid="944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86" dur="250" autoRev="1" fill="hold"/>
                                        <p:tgtEl>
                                          <p:spTgt spid="944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7" dur="250" autoRev="1" fill="hold"/>
                                        <p:tgtEl>
                                          <p:spTgt spid="944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8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89" dur="250" autoRev="1" fill="hold"/>
                                        <p:tgtEl>
                                          <p:spTgt spid="944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90" dur="250" autoRev="1" fill="hold"/>
                                        <p:tgtEl>
                                          <p:spTgt spid="944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91" dur="250" autoRev="1" fill="hold"/>
                                        <p:tgtEl>
                                          <p:spTgt spid="944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2" dur="250" autoRev="1" fill="hold"/>
                                        <p:tgtEl>
                                          <p:spTgt spid="944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3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94" dur="250" autoRev="1" fill="hold"/>
                                        <p:tgtEl>
                                          <p:spTgt spid="944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95" dur="250" autoRev="1" fill="hold"/>
                                        <p:tgtEl>
                                          <p:spTgt spid="944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96" dur="250" autoRev="1" fill="hold"/>
                                        <p:tgtEl>
                                          <p:spTgt spid="944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7" dur="250" autoRev="1" fill="hold"/>
                                        <p:tgtEl>
                                          <p:spTgt spid="944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8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99" dur="250" autoRev="1" fill="hold"/>
                                        <p:tgtEl>
                                          <p:spTgt spid="944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00" dur="250" autoRev="1" fill="hold"/>
                                        <p:tgtEl>
                                          <p:spTgt spid="944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01" dur="250" autoRev="1" fill="hold"/>
                                        <p:tgtEl>
                                          <p:spTgt spid="944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2" dur="250" autoRev="1" fill="hold"/>
                                        <p:tgtEl>
                                          <p:spTgt spid="944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3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04" dur="250" autoRev="1" fill="hold"/>
                                        <p:tgtEl>
                                          <p:spTgt spid="944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05" dur="250" autoRev="1" fill="hold"/>
                                        <p:tgtEl>
                                          <p:spTgt spid="944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06" dur="250" autoRev="1" fill="hold"/>
                                        <p:tgtEl>
                                          <p:spTgt spid="944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7" dur="250" autoRev="1" fill="hold"/>
                                        <p:tgtEl>
                                          <p:spTgt spid="944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8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09" dur="250" autoRev="1" fill="hold"/>
                                        <p:tgtEl>
                                          <p:spTgt spid="944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10" dur="250" autoRev="1" fill="hold"/>
                                        <p:tgtEl>
                                          <p:spTgt spid="944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11" dur="250" autoRev="1" fill="hold"/>
                                        <p:tgtEl>
                                          <p:spTgt spid="944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2" dur="250" autoRev="1" fill="hold"/>
                                        <p:tgtEl>
                                          <p:spTgt spid="944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3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14" dur="250" autoRev="1" fill="hold"/>
                                        <p:tgtEl>
                                          <p:spTgt spid="944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15" dur="250" autoRev="1" fill="hold"/>
                                        <p:tgtEl>
                                          <p:spTgt spid="944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16" dur="250" autoRev="1" fill="hold"/>
                                        <p:tgtEl>
                                          <p:spTgt spid="944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7" dur="250" autoRev="1" fill="hold"/>
                                        <p:tgtEl>
                                          <p:spTgt spid="944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8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19" dur="250" autoRev="1" fill="hold"/>
                                        <p:tgtEl>
                                          <p:spTgt spid="944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20" dur="250" autoRev="1" fill="hold"/>
                                        <p:tgtEl>
                                          <p:spTgt spid="944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21" dur="250" autoRev="1" fill="hold"/>
                                        <p:tgtEl>
                                          <p:spTgt spid="944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2" dur="250" autoRev="1" fill="hold"/>
                                        <p:tgtEl>
                                          <p:spTgt spid="944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3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24" dur="250" autoRev="1" fill="hold"/>
                                        <p:tgtEl>
                                          <p:spTgt spid="944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25" dur="250" autoRev="1" fill="hold"/>
                                        <p:tgtEl>
                                          <p:spTgt spid="944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26" dur="250" autoRev="1" fill="hold"/>
                                        <p:tgtEl>
                                          <p:spTgt spid="944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7" dur="250" autoRev="1" fill="hold"/>
                                        <p:tgtEl>
                                          <p:spTgt spid="944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8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29" dur="250" autoRev="1" fill="hold"/>
                                        <p:tgtEl>
                                          <p:spTgt spid="944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30" dur="250" autoRev="1" fill="hold"/>
                                        <p:tgtEl>
                                          <p:spTgt spid="944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31" dur="250" autoRev="1" fill="hold"/>
                                        <p:tgtEl>
                                          <p:spTgt spid="944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2" dur="250" autoRev="1" fill="hold"/>
                                        <p:tgtEl>
                                          <p:spTgt spid="944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3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34" dur="250" autoRev="1" fill="hold"/>
                                        <p:tgtEl>
                                          <p:spTgt spid="942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35" dur="250" autoRev="1" fill="hold"/>
                                        <p:tgtEl>
                                          <p:spTgt spid="942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36" dur="250" autoRev="1" fill="hold"/>
                                        <p:tgtEl>
                                          <p:spTgt spid="942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7" dur="250" autoRev="1" fill="hold"/>
                                        <p:tgtEl>
                                          <p:spTgt spid="942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8" fill="hold" nodeType="clickPar">
                      <p:stCondLst>
                        <p:cond delay="indefinite"/>
                      </p:stCondLst>
                      <p:childTnLst>
                        <p:par>
                          <p:cTn id="10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4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43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6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4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6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4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47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48" dur="250" autoRev="1" fill="hold"/>
                                        <p:tgtEl>
                                          <p:spTgt spid="942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49" dur="250" autoRev="1" fill="hold"/>
                                        <p:tgtEl>
                                          <p:spTgt spid="942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50" dur="250" autoRev="1" fill="hold"/>
                                        <p:tgtEl>
                                          <p:spTgt spid="942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1" dur="250" autoRev="1" fill="hold"/>
                                        <p:tgtEl>
                                          <p:spTgt spid="942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2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5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55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5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5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2" grpId="0" animBg="1"/>
      <p:bldP spid="94212" grpId="1" animBg="1"/>
      <p:bldP spid="94213" grpId="0" animBg="1"/>
      <p:bldP spid="94213" grpId="1" animBg="1"/>
      <p:bldP spid="94214" grpId="0" animBg="1"/>
      <p:bldP spid="94214" grpId="1" animBg="1"/>
      <p:bldP spid="94215" grpId="0" animBg="1"/>
      <p:bldP spid="94215" grpId="1" animBg="1"/>
      <p:bldP spid="94217" grpId="0" animBg="1"/>
      <p:bldP spid="94217" grpId="1" animBg="1"/>
      <p:bldP spid="94218" grpId="0" animBg="1"/>
      <p:bldP spid="94218" grpId="1" animBg="1"/>
      <p:bldP spid="94220" grpId="0" animBg="1"/>
      <p:bldP spid="94220" grpId="1" animBg="1"/>
      <p:bldP spid="94221" grpId="0" animBg="1"/>
      <p:bldP spid="94221" grpId="1" animBg="1"/>
      <p:bldP spid="94222" grpId="0" animBg="1"/>
      <p:bldP spid="94222" grpId="1" animBg="1"/>
      <p:bldP spid="94223" grpId="0" animBg="1"/>
      <p:bldP spid="94223" grpId="1" animBg="1"/>
      <p:bldP spid="94224" grpId="0" animBg="1"/>
      <p:bldP spid="94224" grpId="1" animBg="1"/>
      <p:bldP spid="94225" grpId="0" animBg="1"/>
      <p:bldP spid="94225" grpId="1" animBg="1"/>
      <p:bldP spid="94226" grpId="0" animBg="1"/>
      <p:bldP spid="94226" grpId="1" animBg="1"/>
      <p:bldP spid="94227" grpId="0" animBg="1"/>
      <p:bldP spid="94227" grpId="1" animBg="1"/>
      <p:bldP spid="94228" grpId="0" animBg="1"/>
      <p:bldP spid="94228" grpId="1" animBg="1"/>
      <p:bldP spid="94229" grpId="0" animBg="1"/>
      <p:bldP spid="94229" grpId="1" animBg="1"/>
      <p:bldP spid="94230" grpId="0" animBg="1"/>
      <p:bldP spid="94230" grpId="1" animBg="1"/>
      <p:bldP spid="94233" grpId="0" animBg="1"/>
      <p:bldP spid="94233" grpId="1" animBg="1"/>
      <p:bldP spid="94237" grpId="0" animBg="1"/>
      <p:bldP spid="94237" grpId="1" animBg="1"/>
      <p:bldP spid="53" grpId="0"/>
      <p:bldP spid="34825" grpId="0"/>
      <p:bldP spid="34827" grpId="0"/>
      <p:bldP spid="34837" grpId="0"/>
      <p:bldP spid="34839" grpId="0"/>
      <p:bldP spid="94258" grpId="0" animBg="1"/>
      <p:bldP spid="94258" grpId="1" animBg="1"/>
      <p:bldP spid="2" grpId="0"/>
      <p:bldP spid="34824" grpId="0"/>
      <p:bldP spid="3" grpId="0"/>
      <p:bldP spid="4" grpId="0"/>
      <p:bldP spid="94264" grpId="0" animBg="1"/>
      <p:bldP spid="94264" grpId="1" animBg="1"/>
      <p:bldP spid="94269" grpId="0" animBg="1"/>
      <p:bldP spid="94269" grpId="1" animBg="1"/>
      <p:bldP spid="94270" grpId="0" animBg="1"/>
      <p:bldP spid="94270" grpId="1" animBg="1"/>
      <p:bldP spid="94281" grpId="0" animBg="1"/>
      <p:bldP spid="94281" grpId="1" animBg="1"/>
      <p:bldP spid="94285" grpId="0" animBg="1"/>
      <p:bldP spid="94285" grpId="1" animBg="1"/>
      <p:bldP spid="94287" grpId="0" animBg="1"/>
      <p:bldP spid="94287" grpId="1" animBg="1"/>
      <p:bldP spid="94288" grpId="0" animBg="1"/>
      <p:bldP spid="94288" grpId="1" animBg="1"/>
      <p:bldP spid="94290" grpId="0" animBg="1"/>
      <p:bldP spid="94290" grpId="1" animBg="1"/>
      <p:bldP spid="94292" grpId="0" animBg="1"/>
      <p:bldP spid="94292" grpId="1" animBg="1"/>
      <p:bldP spid="94293" grpId="0" animBg="1"/>
      <p:bldP spid="94293" grpId="1" animBg="1"/>
      <p:bldP spid="94294" grpId="0" animBg="1"/>
      <p:bldP spid="94294" grpId="1" animBg="1"/>
      <p:bldP spid="94295" grpId="0" animBg="1"/>
      <p:bldP spid="94298" grpId="0" animBg="1"/>
      <p:bldP spid="94298" grpId="1" animBg="1"/>
      <p:bldP spid="94325" grpId="0" animBg="1"/>
      <p:bldP spid="94325" grpId="1" animBg="1"/>
      <p:bldP spid="94408" grpId="0" animBg="1"/>
      <p:bldP spid="94408" grpId="1" animBg="1"/>
      <p:bldP spid="94409" grpId="0" animBg="1"/>
      <p:bldP spid="94409" grpId="1" animBg="1"/>
      <p:bldP spid="94410" grpId="0" animBg="1"/>
      <p:bldP spid="94410" grpId="1" animBg="1"/>
      <p:bldP spid="94411" grpId="0" animBg="1"/>
      <p:bldP spid="94411" grpId="1" animBg="1"/>
      <p:bldP spid="94412" grpId="0" animBg="1"/>
      <p:bldP spid="94412" grpId="1" animBg="1"/>
      <p:bldP spid="94413" grpId="0" animBg="1"/>
      <p:bldP spid="94413" grpId="1" animBg="1"/>
      <p:bldP spid="94414" grpId="0" animBg="1"/>
      <p:bldP spid="94414" grpId="1" animBg="1"/>
      <p:bldP spid="94415" grpId="0" animBg="1"/>
      <p:bldP spid="94415" grpId="1" animBg="1"/>
      <p:bldP spid="94416" grpId="0" animBg="1"/>
      <p:bldP spid="94416" grpId="1" animBg="1"/>
      <p:bldP spid="94417" grpId="0" animBg="1"/>
      <p:bldP spid="94417" grpId="1" animBg="1"/>
      <p:bldP spid="94418" grpId="0" animBg="1"/>
      <p:bldP spid="94418" grpId="1" animBg="1"/>
      <p:bldP spid="94419" grpId="0" animBg="1"/>
      <p:bldP spid="94419" grpId="1" animBg="1"/>
      <p:bldP spid="94420" grpId="0" animBg="1"/>
      <p:bldP spid="94420" grpId="1" animBg="1"/>
      <p:bldP spid="94421" grpId="0" animBg="1"/>
      <p:bldP spid="94421" grpId="1" animBg="1"/>
      <p:bldP spid="94422" grpId="0" animBg="1"/>
      <p:bldP spid="94422" grpId="1" animBg="1"/>
      <p:bldP spid="94423" grpId="0" animBg="1"/>
      <p:bldP spid="94423" grpId="1" animBg="1"/>
      <p:bldP spid="94424" grpId="0" animBg="1"/>
      <p:bldP spid="94424" grpId="1" animBg="1"/>
      <p:bldP spid="94425" grpId="0" animBg="1"/>
      <p:bldP spid="94425" grpId="1" animBg="1"/>
      <p:bldP spid="94426" grpId="0" animBg="1"/>
      <p:bldP spid="94426" grpId="1" animBg="1"/>
      <p:bldP spid="94427" grpId="0" animBg="1"/>
      <p:bldP spid="94427" grpId="1" animBg="1"/>
      <p:bldP spid="94428" grpId="0" animBg="1"/>
      <p:bldP spid="94428" grpId="1" animBg="1"/>
      <p:bldP spid="94429" grpId="0" animBg="1"/>
      <p:bldP spid="94429" grpId="1" animBg="1"/>
      <p:bldP spid="94430" grpId="0" animBg="1"/>
      <p:bldP spid="94430" grpId="1" animBg="1"/>
      <p:bldP spid="94431" grpId="0" animBg="1"/>
      <p:bldP spid="94431" grpId="1" animBg="1"/>
      <p:bldP spid="94432" grpId="0" animBg="1"/>
      <p:bldP spid="94432" grpId="1" animBg="1"/>
      <p:bldP spid="94433" grpId="0" animBg="1"/>
      <p:bldP spid="94433" grpId="1" animBg="1"/>
      <p:bldP spid="94434" grpId="0" animBg="1"/>
      <p:bldP spid="94434" grpId="1" animBg="1"/>
      <p:bldP spid="94435" grpId="0" animBg="1"/>
      <p:bldP spid="94435" grpId="1" animBg="1"/>
      <p:bldP spid="94436" grpId="0" animBg="1"/>
      <p:bldP spid="94436" grpId="1" animBg="1"/>
      <p:bldP spid="94437" grpId="0" animBg="1"/>
      <p:bldP spid="94437" grpId="1" animBg="1"/>
      <p:bldP spid="94438" grpId="0" animBg="1"/>
      <p:bldP spid="94438" grpId="1" animBg="1"/>
      <p:bldP spid="94439" grpId="0" animBg="1"/>
      <p:bldP spid="94439" grpId="1" animBg="1"/>
      <p:bldP spid="94441" grpId="0" animBg="1"/>
      <p:bldP spid="94441" grpId="1" animBg="1"/>
      <p:bldP spid="94442" grpId="0" animBg="1"/>
      <p:bldP spid="94442" grpId="1" animBg="1"/>
      <p:bldP spid="94443" grpId="0" animBg="1"/>
      <p:bldP spid="94443" grpId="1" animBg="1"/>
      <p:bldP spid="94444" grpId="0" animBg="1"/>
      <p:bldP spid="94444" grpId="1" animBg="1"/>
      <p:bldP spid="94445" grpId="0" animBg="1"/>
      <p:bldP spid="94445" grpId="1" animBg="1"/>
      <p:bldP spid="94446" grpId="0" animBg="1"/>
      <p:bldP spid="94446" grpId="1" animBg="1"/>
      <p:bldP spid="94447" grpId="0" animBg="1"/>
      <p:bldP spid="94447" grpId="1" animBg="1"/>
      <p:bldP spid="94448" grpId="0" animBg="1"/>
      <p:bldP spid="94448" grpId="1" animBg="1"/>
      <p:bldP spid="94449" grpId="0" animBg="1"/>
      <p:bldP spid="94449" grpId="1" animBg="1"/>
      <p:bldP spid="94450" grpId="0" animBg="1"/>
      <p:bldP spid="94450" grpId="1" animBg="1"/>
      <p:bldP spid="94451" grpId="0" animBg="1"/>
      <p:bldP spid="94451" grpId="1" animBg="1"/>
      <p:bldP spid="94452" grpId="0" animBg="1"/>
      <p:bldP spid="94452" grpId="1" animBg="1"/>
      <p:bldP spid="94453" grpId="0" animBg="1"/>
      <p:bldP spid="94453" grpId="1" animBg="1"/>
      <p:bldP spid="94454" grpId="0" animBg="1"/>
      <p:bldP spid="94454" grpId="1" animBg="1"/>
      <p:bldP spid="94455" grpId="0" animBg="1"/>
      <p:bldP spid="94455" grpId="1" animBg="1"/>
      <p:bldP spid="94456" grpId="0" animBg="1"/>
      <p:bldP spid="94456" grpId="1" animBg="1"/>
      <p:bldP spid="94457" grpId="0" animBg="1"/>
      <p:bldP spid="94457" grpId="1" animBg="1"/>
      <p:bldP spid="94458" grpId="0" animBg="1"/>
      <p:bldP spid="94458" grpId="1" animBg="1"/>
      <p:bldP spid="94459" grpId="0" animBg="1"/>
      <p:bldP spid="94459" grpId="1" animBg="1"/>
      <p:bldP spid="94460" grpId="0" animBg="1"/>
      <p:bldP spid="94460" grpId="1" animBg="1"/>
      <p:bldP spid="94461" grpId="0" animBg="1"/>
      <p:bldP spid="94461" grpId="1" animBg="1"/>
      <p:bldP spid="94462" grpId="0"/>
      <p:bldP spid="94462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36" y="216143"/>
            <a:ext cx="8822064" cy="6413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586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-304800"/>
            <a:ext cx="9372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975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s://mediasrc.bcm.edu/2014/9c/ebola-17642-lores-320-240-2014081211394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40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72" y="1623354"/>
            <a:ext cx="8949128" cy="5034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0"/>
            <a:ext cx="71628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79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686800" cy="62484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400" b="1" dirty="0">
                <a:latin typeface="+mj-lt"/>
              </a:rPr>
              <a:t>Researchers isolate a bacterium in chicken that may well be the source of transmission of the drug-resistant pathogen to </a:t>
            </a:r>
            <a:r>
              <a:rPr lang="en-US" sz="2400" b="1" dirty="0" smtClean="0">
                <a:latin typeface="+mj-lt"/>
              </a:rPr>
              <a:t>humans.</a:t>
            </a:r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r>
              <a:rPr lang="en-US" sz="2400" b="1" dirty="0" smtClean="0"/>
              <a:t>The </a:t>
            </a:r>
            <a:r>
              <a:rPr lang="en-US" sz="2400" b="1" dirty="0"/>
              <a:t>pathogen, called </a:t>
            </a:r>
            <a:r>
              <a:rPr lang="en-US" sz="2400" b="1" dirty="0">
                <a:solidFill>
                  <a:srgbClr val="FF0000"/>
                </a:solidFill>
              </a:rPr>
              <a:t>Helicobacter </a:t>
            </a:r>
            <a:r>
              <a:rPr lang="en-US" sz="2400" b="1" dirty="0" err="1">
                <a:solidFill>
                  <a:srgbClr val="FF0000"/>
                </a:solidFill>
              </a:rPr>
              <a:t>pullorum</a:t>
            </a:r>
            <a:r>
              <a:rPr lang="en-US" sz="2400" b="1" dirty="0"/>
              <a:t>, was found in broiler and free-range chickens from markets in the city, which — besides </a:t>
            </a:r>
            <a:r>
              <a:rPr lang="en-US" sz="2400" b="1" dirty="0" smtClean="0"/>
              <a:t>being </a:t>
            </a:r>
            <a:r>
              <a:rPr lang="en-US" sz="2400" b="1" dirty="0"/>
              <a:t>untreatable — could also be cancer-causing</a:t>
            </a:r>
            <a:r>
              <a:rPr lang="en-US" sz="2400" b="1" dirty="0" smtClean="0"/>
              <a:t>.</a:t>
            </a:r>
          </a:p>
          <a:p>
            <a:pPr marL="0" indent="0">
              <a:buNone/>
            </a:pPr>
            <a:endParaRPr lang="en-US" sz="2400" i="1" dirty="0" smtClean="0"/>
          </a:p>
          <a:p>
            <a:pPr marL="0" indent="0">
              <a:buNone/>
            </a:pPr>
            <a:endParaRPr lang="en-US" sz="2400" i="1" dirty="0"/>
          </a:p>
          <a:p>
            <a:pPr marL="0" indent="0">
              <a:buNone/>
            </a:pPr>
            <a:endParaRPr lang="en-US" sz="2400" i="1" dirty="0" smtClean="0"/>
          </a:p>
          <a:p>
            <a:pPr marL="0" indent="0">
              <a:buNone/>
            </a:pPr>
            <a:endParaRPr lang="en-US" sz="2400" i="1" dirty="0"/>
          </a:p>
          <a:p>
            <a:pPr marL="0" indent="0">
              <a:buNone/>
            </a:pPr>
            <a:r>
              <a:rPr lang="en-US" sz="2400" i="1" dirty="0" smtClean="0"/>
              <a:t>Applied </a:t>
            </a:r>
            <a:r>
              <a:rPr lang="en-US" sz="2400" i="1" dirty="0"/>
              <a:t>and Environmental Microbiology</a:t>
            </a:r>
            <a:r>
              <a:rPr lang="en-US" sz="2400" dirty="0"/>
              <a:t>,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American </a:t>
            </a:r>
            <a:r>
              <a:rPr lang="en-US" sz="2400" dirty="0"/>
              <a:t>Society for Microbiology, </a:t>
            </a:r>
          </a:p>
          <a:p>
            <a:pPr marL="0" indent="0">
              <a:buNone/>
            </a:pPr>
            <a:r>
              <a:rPr lang="en-US" sz="2400" dirty="0" smtClean="0"/>
              <a:t> </a:t>
            </a:r>
            <a:r>
              <a:rPr lang="en-US" sz="2400" dirty="0"/>
              <a:t>first data on prevalence and isolation of </a:t>
            </a:r>
            <a:r>
              <a:rPr lang="en-US" sz="2400" i="1" dirty="0"/>
              <a:t>H. </a:t>
            </a:r>
            <a:r>
              <a:rPr lang="en-US" sz="2400" i="1" dirty="0" err="1"/>
              <a:t>pullorum</a:t>
            </a:r>
            <a:r>
              <a:rPr lang="en-US" sz="2400" i="1" dirty="0"/>
              <a:t> </a:t>
            </a:r>
            <a:r>
              <a:rPr lang="en-US" sz="2400" dirty="0"/>
              <a:t>in India.</a:t>
            </a:r>
            <a:endParaRPr lang="en-US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4865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0" y="1143000"/>
            <a:ext cx="9001496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050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01" y="228600"/>
            <a:ext cx="9021899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88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8915400" cy="603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115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793" y="0"/>
            <a:ext cx="940469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9227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0"/>
            <a:ext cx="8863557" cy="491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318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0"/>
            <a:ext cx="8839200" cy="5001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271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8991600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278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8" y="762000"/>
            <a:ext cx="8925160" cy="4814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834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79629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872" y="1295400"/>
            <a:ext cx="7181850" cy="423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889529"/>
            <a:ext cx="9144000" cy="446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260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990600"/>
            <a:ext cx="8998637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420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1576388"/>
            <a:ext cx="8915400" cy="370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431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8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8530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9" y="0"/>
            <a:ext cx="9024359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9221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27" y="1371600"/>
            <a:ext cx="8858825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851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ownloads\IMG_12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910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genengnews.com/media/images/genhighlight/06img719714951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34636"/>
            <a:ext cx="6667500" cy="444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490772" y="3733800"/>
            <a:ext cx="48190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/>
              <a:t>Aedes aegypti</a:t>
            </a:r>
            <a:r>
              <a:rPr lang="en-US" sz="3600" b="1" dirty="0"/>
              <a:t> </a:t>
            </a:r>
            <a:r>
              <a:rPr lang="en-US" sz="3600" b="1" dirty="0" smtClean="0"/>
              <a:t>mosquito</a:t>
            </a:r>
            <a:endParaRPr lang="en-US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1300457" y="4482811"/>
            <a:ext cx="65049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Mosquitoes Could Carry Viral Triple Threat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0" y="5006031"/>
            <a:ext cx="8686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 </a:t>
            </a:r>
            <a:r>
              <a:rPr lang="en-US" sz="2800" b="1" dirty="0"/>
              <a:t>T</a:t>
            </a:r>
            <a:r>
              <a:rPr lang="en-US" sz="2800" b="1" dirty="0" smtClean="0"/>
              <a:t>he </a:t>
            </a:r>
            <a:r>
              <a:rPr lang="en-US" sz="2800" b="1" dirty="0"/>
              <a:t>real possibility that in </a:t>
            </a:r>
            <a:r>
              <a:rPr lang="en-US" sz="2800" b="1" dirty="0" err="1"/>
              <a:t>multidisease</a:t>
            </a:r>
            <a:r>
              <a:rPr lang="en-US" sz="2800" b="1" dirty="0"/>
              <a:t> endemic regions, </a:t>
            </a:r>
            <a:r>
              <a:rPr lang="en-US" sz="2800" b="1" dirty="0">
                <a:solidFill>
                  <a:srgbClr val="FF0000"/>
                </a:solidFill>
              </a:rPr>
              <a:t>mosquitoes could carry </a:t>
            </a:r>
            <a:r>
              <a:rPr lang="en-US" sz="2800" b="1" dirty="0" err="1">
                <a:solidFill>
                  <a:srgbClr val="FF0000"/>
                </a:solidFill>
              </a:rPr>
              <a:t>Zika</a:t>
            </a:r>
            <a:r>
              <a:rPr lang="en-US" sz="2800" b="1" dirty="0">
                <a:solidFill>
                  <a:srgbClr val="FF0000"/>
                </a:solidFill>
              </a:rPr>
              <a:t>, dengue, and </a:t>
            </a:r>
            <a:r>
              <a:rPr lang="en-US" sz="2800" b="1" dirty="0" err="1">
                <a:solidFill>
                  <a:srgbClr val="FF0000"/>
                </a:solidFill>
              </a:rPr>
              <a:t>chikungunya</a:t>
            </a:r>
            <a:r>
              <a:rPr lang="en-US" sz="2800" b="1" dirty="0">
                <a:solidFill>
                  <a:srgbClr val="FF0000"/>
                </a:solidFill>
              </a:rPr>
              <a:t> viruses concurrently, transmitting them all at once.  </a:t>
            </a:r>
          </a:p>
        </p:txBody>
      </p:sp>
    </p:spTree>
    <p:extLst>
      <p:ext uri="{BB962C8B-B14F-4D97-AF65-F5344CB8AC3E}">
        <p14:creationId xmlns:p14="http://schemas.microsoft.com/office/powerpoint/2010/main" val="379231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79894"/>
            <a:ext cx="4800599" cy="6598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0277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73012"/>
            <a:ext cx="4724399" cy="6711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3825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600" b="1" dirty="0" smtClean="0">
                <a:solidFill>
                  <a:schemeClr val="tx1"/>
                </a:solidFill>
              </a:rPr>
              <a:t>Scope of infection control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 eaLnBrk="1" hangingPunct="1">
              <a:buFontTx/>
              <a:buNone/>
            </a:pPr>
            <a:r>
              <a:rPr lang="en-US" altLang="en-US" sz="2800" b="1" dirty="0" smtClean="0">
                <a:solidFill>
                  <a:schemeClr val="accent3"/>
                </a:solidFill>
              </a:rPr>
              <a:t>Community</a:t>
            </a:r>
          </a:p>
          <a:p>
            <a:pPr algn="r" eaLnBrk="1" hangingPunct="1">
              <a:buFontTx/>
              <a:buNone/>
            </a:pPr>
            <a:endParaRPr lang="en-US" altLang="en-US" sz="2800" dirty="0" smtClean="0">
              <a:solidFill>
                <a:schemeClr val="accent3"/>
              </a:solidFill>
            </a:endParaRPr>
          </a:p>
          <a:p>
            <a:pPr algn="r" eaLnBrk="1" hangingPunct="1">
              <a:buFontTx/>
              <a:buNone/>
            </a:pPr>
            <a:endParaRPr lang="en-US" altLang="en-US" sz="2800" dirty="0" smtClean="0">
              <a:solidFill>
                <a:schemeClr val="accent3"/>
              </a:solidFill>
            </a:endParaRPr>
          </a:p>
          <a:p>
            <a:pPr algn="ctr" eaLnBrk="1" hangingPunct="1">
              <a:buFontTx/>
              <a:buNone/>
            </a:pPr>
            <a:endParaRPr lang="en-US" altLang="en-US" sz="2800" dirty="0" smtClean="0">
              <a:solidFill>
                <a:schemeClr val="accent3"/>
              </a:solidFill>
            </a:endParaRPr>
          </a:p>
          <a:p>
            <a:pPr algn="ctr" eaLnBrk="1" hangingPunct="1">
              <a:buFontTx/>
              <a:buNone/>
            </a:pPr>
            <a:endParaRPr lang="en-US" altLang="en-US" sz="2800" dirty="0" smtClean="0">
              <a:solidFill>
                <a:schemeClr val="accent3"/>
              </a:solidFill>
            </a:endParaRPr>
          </a:p>
          <a:p>
            <a:pPr algn="ctr" eaLnBrk="1" hangingPunct="1">
              <a:buFontTx/>
              <a:buNone/>
            </a:pPr>
            <a:endParaRPr lang="en-US" altLang="en-US" sz="2800" dirty="0" smtClean="0">
              <a:solidFill>
                <a:schemeClr val="accent3"/>
              </a:solidFill>
            </a:endParaRPr>
          </a:p>
          <a:p>
            <a:pPr algn="ctr" eaLnBrk="1" hangingPunct="1">
              <a:buFontTx/>
              <a:buNone/>
            </a:pPr>
            <a:endParaRPr lang="en-US" altLang="en-US" sz="2800" dirty="0" smtClean="0">
              <a:solidFill>
                <a:schemeClr val="accent3"/>
              </a:solidFill>
            </a:endParaRPr>
          </a:p>
          <a:p>
            <a:pPr algn="ctr" eaLnBrk="1" hangingPunct="1">
              <a:buFontTx/>
              <a:buNone/>
            </a:pPr>
            <a:endParaRPr lang="en-US" altLang="en-US" sz="2800" dirty="0" smtClean="0">
              <a:solidFill>
                <a:schemeClr val="accent3"/>
              </a:solidFill>
            </a:endParaRPr>
          </a:p>
          <a:p>
            <a:pPr algn="ctr" eaLnBrk="1" hangingPunct="1">
              <a:buFontTx/>
              <a:buNone/>
            </a:pPr>
            <a:endParaRPr lang="en-US" altLang="en-US" sz="2800" dirty="0">
              <a:solidFill>
                <a:schemeClr val="accent3"/>
              </a:solidFill>
            </a:endParaRPr>
          </a:p>
          <a:p>
            <a:pPr algn="ctr" eaLnBrk="1" hangingPunct="1">
              <a:buFontTx/>
              <a:buNone/>
            </a:pPr>
            <a:r>
              <a:rPr lang="en-US" altLang="en-US" sz="2800" b="1" dirty="0" smtClean="0">
                <a:solidFill>
                  <a:schemeClr val="accent3"/>
                </a:solidFill>
              </a:rPr>
              <a:t>Hospital</a:t>
            </a:r>
          </a:p>
        </p:txBody>
      </p:sp>
      <p:sp>
        <p:nvSpPr>
          <p:cNvPr id="5124" name="Line 5"/>
          <p:cNvSpPr>
            <a:spLocks noChangeShapeType="1"/>
          </p:cNvSpPr>
          <p:nvPr/>
        </p:nvSpPr>
        <p:spPr bwMode="auto">
          <a:xfrm flipV="1">
            <a:off x="3733800" y="2590800"/>
            <a:ext cx="0" cy="27432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125" name="Line 6"/>
          <p:cNvSpPr>
            <a:spLocks noChangeShapeType="1"/>
          </p:cNvSpPr>
          <p:nvPr/>
        </p:nvSpPr>
        <p:spPr bwMode="auto">
          <a:xfrm>
            <a:off x="4572000" y="2667000"/>
            <a:ext cx="0" cy="26670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6" name="Line 7"/>
          <p:cNvSpPr>
            <a:spLocks noChangeShapeType="1"/>
          </p:cNvSpPr>
          <p:nvPr/>
        </p:nvSpPr>
        <p:spPr bwMode="auto">
          <a:xfrm>
            <a:off x="4724400" y="3962400"/>
            <a:ext cx="14478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7" name="Line 8"/>
          <p:cNvSpPr>
            <a:spLocks noChangeShapeType="1"/>
          </p:cNvSpPr>
          <p:nvPr/>
        </p:nvSpPr>
        <p:spPr bwMode="auto">
          <a:xfrm flipH="1">
            <a:off x="2209800" y="3962400"/>
            <a:ext cx="14478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8" name="Text Box 10"/>
          <p:cNvSpPr txBox="1">
            <a:spLocks noChangeArrowheads="1"/>
          </p:cNvSpPr>
          <p:nvPr/>
        </p:nvSpPr>
        <p:spPr bwMode="auto">
          <a:xfrm flipH="1" flipV="1">
            <a:off x="7239000" y="3340100"/>
            <a:ext cx="1905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>
            <a:lvl1pPr eaLnBrk="0" hangingPunct="0">
              <a:defRPr sz="3200">
                <a:solidFill>
                  <a:schemeClr val="hlink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hlink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hlink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hlink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hlink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hlink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hlink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hlink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hlink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9" name="Text Box 11"/>
          <p:cNvSpPr txBox="1">
            <a:spLocks noChangeArrowheads="1"/>
          </p:cNvSpPr>
          <p:nvPr/>
        </p:nvSpPr>
        <p:spPr bwMode="auto">
          <a:xfrm>
            <a:off x="6324600" y="2438400"/>
            <a:ext cx="2667000" cy="3711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hlink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hlink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hlink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hlink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hlink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hlink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hlink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hlink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hlink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en-US" sz="2800" dirty="0">
                <a:solidFill>
                  <a:schemeClr val="accent3"/>
                </a:solidFill>
                <a:latin typeface="Times New Roman" pitchFamily="18" charset="0"/>
              </a:rPr>
              <a:t>Special settings                                                             Schools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en-US" sz="2800" dirty="0">
                <a:solidFill>
                  <a:schemeClr val="accent3"/>
                </a:solidFill>
                <a:latin typeface="Times New Roman" pitchFamily="18" charset="0"/>
              </a:rPr>
              <a:t>Colleges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en-US" sz="2800" dirty="0">
                <a:solidFill>
                  <a:schemeClr val="accent3"/>
                </a:solidFill>
                <a:latin typeface="Times New Roman" pitchFamily="18" charset="0"/>
              </a:rPr>
              <a:t>Day care centers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en-US" sz="2800" dirty="0">
                <a:solidFill>
                  <a:schemeClr val="accent3"/>
                </a:solidFill>
                <a:latin typeface="Times New Roman" pitchFamily="18" charset="0"/>
              </a:rPr>
              <a:t>Hostels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en-US" sz="2800" dirty="0">
                <a:solidFill>
                  <a:schemeClr val="accent3"/>
                </a:solidFill>
                <a:latin typeface="Times New Roman" pitchFamily="18" charset="0"/>
              </a:rPr>
              <a:t>Play </a:t>
            </a:r>
            <a:r>
              <a:rPr lang="en-US" altLang="en-US" sz="2800" dirty="0" smtClean="0">
                <a:solidFill>
                  <a:schemeClr val="accent3"/>
                </a:solidFill>
                <a:latin typeface="Times New Roman" pitchFamily="18" charset="0"/>
              </a:rPr>
              <a:t>grounds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en-US" sz="2800" dirty="0" smtClean="0">
                <a:solidFill>
                  <a:schemeClr val="accent3"/>
                </a:solidFill>
                <a:latin typeface="Times New Roman" pitchFamily="18" charset="0"/>
              </a:rPr>
              <a:t>Churches 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en-US" sz="2800" dirty="0">
                <a:solidFill>
                  <a:schemeClr val="accent3"/>
                </a:solidFill>
                <a:latin typeface="Times New Roman" pitchFamily="18" charset="0"/>
              </a:rPr>
              <a:t>T</a:t>
            </a:r>
            <a:r>
              <a:rPr lang="en-US" altLang="en-US" sz="2800" dirty="0" smtClean="0">
                <a:solidFill>
                  <a:schemeClr val="accent3"/>
                </a:solidFill>
                <a:latin typeface="Times New Roman" pitchFamily="18" charset="0"/>
              </a:rPr>
              <a:t>emples</a:t>
            </a:r>
            <a:endParaRPr lang="en-US" altLang="en-US" sz="2800" dirty="0">
              <a:solidFill>
                <a:schemeClr val="accent3"/>
              </a:solidFill>
              <a:latin typeface="Times New Roman" pitchFamily="18" charset="0"/>
            </a:endParaRPr>
          </a:p>
        </p:txBody>
      </p:sp>
      <p:sp>
        <p:nvSpPr>
          <p:cNvPr id="5130" name="Text Box 12"/>
          <p:cNvSpPr txBox="1">
            <a:spLocks noChangeArrowheads="1"/>
          </p:cNvSpPr>
          <p:nvPr/>
        </p:nvSpPr>
        <p:spPr bwMode="auto">
          <a:xfrm flipH="1">
            <a:off x="1235075" y="1920875"/>
            <a:ext cx="19653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hlink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hlink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hlink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hlink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hlink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hlink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hlink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hlink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hlink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1" name="Text Box 13"/>
          <p:cNvSpPr txBox="1">
            <a:spLocks noChangeArrowheads="1"/>
          </p:cNvSpPr>
          <p:nvPr/>
        </p:nvSpPr>
        <p:spPr bwMode="auto">
          <a:xfrm>
            <a:off x="228600" y="1828800"/>
            <a:ext cx="2514600" cy="393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hlink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hlink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hlink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hlink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hlink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hlink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hlink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hlink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hlink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accent3"/>
                </a:solidFill>
              </a:rPr>
              <a:t>Offices</a:t>
            </a:r>
          </a:p>
          <a:p>
            <a:pPr eaLnBrk="1" hangingPunct="1"/>
            <a:r>
              <a:rPr lang="en-US" altLang="en-US" sz="2800" dirty="0">
                <a:solidFill>
                  <a:schemeClr val="accent3"/>
                </a:solidFill>
              </a:rPr>
              <a:t>Shops</a:t>
            </a:r>
          </a:p>
          <a:p>
            <a:pPr eaLnBrk="1" hangingPunct="1"/>
            <a:r>
              <a:rPr lang="en-US" altLang="en-US" sz="2800" dirty="0">
                <a:solidFill>
                  <a:schemeClr val="accent3"/>
                </a:solidFill>
              </a:rPr>
              <a:t>Factories</a:t>
            </a:r>
          </a:p>
          <a:p>
            <a:pPr eaLnBrk="1" hangingPunct="1"/>
            <a:r>
              <a:rPr lang="en-US" altLang="en-US" sz="2800" dirty="0">
                <a:solidFill>
                  <a:schemeClr val="accent3"/>
                </a:solidFill>
              </a:rPr>
              <a:t>Hotels</a:t>
            </a:r>
          </a:p>
          <a:p>
            <a:pPr eaLnBrk="1" hangingPunct="1"/>
            <a:r>
              <a:rPr lang="en-US" altLang="en-US" sz="2800" dirty="0">
                <a:solidFill>
                  <a:schemeClr val="accent3"/>
                </a:solidFill>
              </a:rPr>
              <a:t>Eateries</a:t>
            </a:r>
          </a:p>
          <a:p>
            <a:pPr eaLnBrk="1" hangingPunct="1"/>
            <a:r>
              <a:rPr lang="en-US" altLang="en-US" sz="2800" dirty="0">
                <a:solidFill>
                  <a:schemeClr val="accent3"/>
                </a:solidFill>
              </a:rPr>
              <a:t>Farms</a:t>
            </a:r>
          </a:p>
          <a:p>
            <a:pPr eaLnBrk="1" hangingPunct="1"/>
            <a:r>
              <a:rPr lang="en-US" altLang="en-US" sz="2800" dirty="0">
                <a:solidFill>
                  <a:schemeClr val="accent3"/>
                </a:solidFill>
              </a:rPr>
              <a:t>Agricultural</a:t>
            </a:r>
          </a:p>
          <a:p>
            <a:pPr eaLnBrk="1" hangingPunct="1"/>
            <a:r>
              <a:rPr lang="en-US" altLang="en-US" sz="2800" dirty="0">
                <a:solidFill>
                  <a:schemeClr val="accent3"/>
                </a:solidFill>
              </a:rPr>
              <a:t>Poultry</a:t>
            </a:r>
          </a:p>
          <a:p>
            <a:pPr eaLnBrk="1" hangingPunct="1"/>
            <a:r>
              <a:rPr lang="en-US" altLang="en-US" sz="2800" dirty="0">
                <a:solidFill>
                  <a:schemeClr val="accent3"/>
                </a:solidFill>
              </a:rPr>
              <a:t>Diary farms</a:t>
            </a:r>
          </a:p>
        </p:txBody>
      </p:sp>
      <p:sp>
        <p:nvSpPr>
          <p:cNvPr id="5132" name="Text Box 14"/>
          <p:cNvSpPr txBox="1">
            <a:spLocks noChangeArrowheads="1"/>
          </p:cNvSpPr>
          <p:nvPr/>
        </p:nvSpPr>
        <p:spPr bwMode="auto">
          <a:xfrm>
            <a:off x="304800" y="2133600"/>
            <a:ext cx="2819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hlink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hlink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hlink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hlink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hlink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hlink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hlink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hlink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hlink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3" name="Text Box 15"/>
          <p:cNvSpPr txBox="1">
            <a:spLocks noChangeArrowheads="1"/>
          </p:cNvSpPr>
          <p:nvPr/>
        </p:nvSpPr>
        <p:spPr bwMode="auto">
          <a:xfrm>
            <a:off x="0" y="3063875"/>
            <a:ext cx="3276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hlink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hlink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hlink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hlink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hlink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hlink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hlink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hlink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hlink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4" name="Text Box 16"/>
          <p:cNvSpPr txBox="1">
            <a:spLocks noChangeArrowheads="1"/>
          </p:cNvSpPr>
          <p:nvPr/>
        </p:nvSpPr>
        <p:spPr bwMode="auto">
          <a:xfrm>
            <a:off x="304800" y="2835275"/>
            <a:ext cx="3429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hlink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hlink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hlink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hlink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hlink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hlink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hlink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hlink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hlink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5" name="Text Box 17"/>
          <p:cNvSpPr txBox="1">
            <a:spLocks noChangeArrowheads="1"/>
          </p:cNvSpPr>
          <p:nvPr/>
        </p:nvSpPr>
        <p:spPr bwMode="auto">
          <a:xfrm>
            <a:off x="304800" y="2759075"/>
            <a:ext cx="3276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hlink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hlink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hlink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hlink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hlink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hlink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hlink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hlink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hlink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" name="Down Arrow 1"/>
          <p:cNvSpPr/>
          <p:nvPr/>
        </p:nvSpPr>
        <p:spPr>
          <a:xfrm>
            <a:off x="4572000" y="2438400"/>
            <a:ext cx="484632" cy="29596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own Arrow 2"/>
          <p:cNvSpPr/>
          <p:nvPr/>
        </p:nvSpPr>
        <p:spPr>
          <a:xfrm rot="10800000">
            <a:off x="3886200" y="2500312"/>
            <a:ext cx="484632" cy="28976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Arrow 3"/>
          <p:cNvSpPr/>
          <p:nvPr/>
        </p:nvSpPr>
        <p:spPr>
          <a:xfrm>
            <a:off x="5181856" y="3598598"/>
            <a:ext cx="1142743" cy="3209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 rot="10800000">
            <a:off x="1955292" y="3890219"/>
            <a:ext cx="1778508" cy="3769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199" y="0"/>
            <a:ext cx="6096000" cy="1524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4000" dirty="0" smtClean="0"/>
              <a:t>Linear Causation Process</a:t>
            </a:r>
            <a:br>
              <a:rPr lang="en-US" sz="4000" dirty="0" smtClean="0"/>
            </a:br>
            <a:r>
              <a:rPr lang="en-US" sz="4000" dirty="0" smtClean="0"/>
              <a:t>Single intervention is effective</a:t>
            </a:r>
            <a:br>
              <a:rPr lang="en-US" sz="4000" dirty="0" smtClean="0"/>
            </a:br>
            <a:r>
              <a:rPr lang="en-US" sz="4000" dirty="0" smtClean="0"/>
              <a:t>e.g. vaccination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55" y="1523999"/>
            <a:ext cx="7794645" cy="5233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2163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4"/>
          <p:cNvSpPr txBox="1">
            <a:spLocks noChangeArrowheads="1"/>
          </p:cNvSpPr>
          <p:nvPr/>
        </p:nvSpPr>
        <p:spPr bwMode="auto">
          <a:xfrm>
            <a:off x="152400" y="0"/>
            <a:ext cx="8839200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r>
              <a:rPr lang="en-US" sz="2400" b="1" dirty="0" smtClean="0"/>
              <a:t>ZERO </a:t>
            </a:r>
            <a:r>
              <a:rPr lang="en-US" sz="3200" b="1" dirty="0" smtClean="0"/>
              <a:t>tolerance </a:t>
            </a:r>
            <a:endParaRPr lang="en-US" sz="3200" b="1" dirty="0"/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r>
              <a:rPr lang="en-US" sz="3200" b="1" dirty="0" smtClean="0"/>
              <a:t>Preventable Healthcare </a:t>
            </a:r>
            <a:r>
              <a:rPr lang="en-US" sz="3200" b="1" dirty="0"/>
              <a:t>associated Infections</a:t>
            </a:r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sz="2000" b="1" dirty="0"/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dirty="0">
              <a:solidFill>
                <a:schemeClr val="tx1"/>
              </a:solidFill>
            </a:endParaRPr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dirty="0">
              <a:solidFill>
                <a:schemeClr val="tx1"/>
              </a:solidFill>
            </a:endParaRPr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dirty="0">
              <a:solidFill>
                <a:schemeClr val="tx1"/>
              </a:solidFill>
            </a:endParaRPr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dirty="0">
              <a:solidFill>
                <a:schemeClr val="tx1"/>
              </a:solidFill>
            </a:endParaRPr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dirty="0">
              <a:solidFill>
                <a:schemeClr val="tx1"/>
              </a:solidFill>
            </a:endParaRPr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dirty="0">
              <a:solidFill>
                <a:schemeClr val="tx1"/>
              </a:solidFill>
            </a:endParaRPr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dirty="0">
              <a:solidFill>
                <a:schemeClr val="tx1"/>
              </a:solidFill>
            </a:endParaRPr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dirty="0">
              <a:solidFill>
                <a:schemeClr val="tx1"/>
              </a:solidFill>
            </a:endParaRPr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dirty="0">
              <a:solidFill>
                <a:schemeClr val="tx1"/>
              </a:solidFill>
            </a:endParaRPr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dirty="0">
              <a:solidFill>
                <a:schemeClr val="tx1"/>
              </a:solidFill>
            </a:endParaRPr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dirty="0">
              <a:solidFill>
                <a:schemeClr val="tx1"/>
              </a:solidFill>
            </a:endParaRPr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dirty="0">
              <a:solidFill>
                <a:schemeClr val="tx1"/>
              </a:solidFill>
            </a:endParaRPr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dirty="0">
              <a:solidFill>
                <a:schemeClr val="tx1"/>
              </a:solidFill>
            </a:endParaRPr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dirty="0">
              <a:solidFill>
                <a:schemeClr val="tx1"/>
              </a:solidFill>
            </a:endParaRPr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r>
              <a:rPr lang="en-US" sz="2400" b="1" dirty="0"/>
              <a:t> </a:t>
            </a:r>
            <a:r>
              <a:rPr lang="en-US" sz="2400" b="1" dirty="0" smtClean="0"/>
              <a:t>      IS </a:t>
            </a:r>
            <a:r>
              <a:rPr lang="en-US" sz="2400" b="1" dirty="0" smtClean="0">
                <a:solidFill>
                  <a:schemeClr val="tx1"/>
                </a:solidFill>
              </a:rPr>
              <a:t>THIS TARGET POSSIBLE WITHOUT MICROBIOLOGY LAB?</a:t>
            </a:r>
          </a:p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r>
              <a:rPr lang="en-US" sz="2400" b="1" dirty="0" smtClean="0"/>
              <a:t>IS SURVEILNACE OF AMR POSSSIBLE?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246787" name="Picture 4" descr="MMj01726400000[1]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2368" y="1524000"/>
            <a:ext cx="5146712" cy="423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7270633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3" name="Group 2"/>
          <p:cNvGrpSpPr>
            <a:grpSpLocks/>
          </p:cNvGrpSpPr>
          <p:nvPr/>
        </p:nvGrpSpPr>
        <p:grpSpPr bwMode="auto">
          <a:xfrm>
            <a:off x="466725" y="1000125"/>
            <a:ext cx="8677275" cy="5165725"/>
            <a:chOff x="486" y="352"/>
            <a:chExt cx="5466" cy="3560"/>
          </a:xfrm>
        </p:grpSpPr>
        <p:sp>
          <p:nvSpPr>
            <p:cNvPr id="10247" name="Line 3"/>
            <p:cNvSpPr>
              <a:spLocks noChangeShapeType="1"/>
            </p:cNvSpPr>
            <p:nvPr/>
          </p:nvSpPr>
          <p:spPr bwMode="auto">
            <a:xfrm>
              <a:off x="978" y="1324"/>
              <a:ext cx="4490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248" name="Freeform 4"/>
            <p:cNvSpPr>
              <a:spLocks/>
            </p:cNvSpPr>
            <p:nvPr/>
          </p:nvSpPr>
          <p:spPr bwMode="auto">
            <a:xfrm>
              <a:off x="627" y="352"/>
              <a:ext cx="5196" cy="1040"/>
            </a:xfrm>
            <a:custGeom>
              <a:avLst/>
              <a:gdLst>
                <a:gd name="T0" fmla="*/ 0 w 4896"/>
                <a:gd name="T1" fmla="*/ 486 h 1065"/>
                <a:gd name="T2" fmla="*/ 34849 w 4896"/>
                <a:gd name="T3" fmla="*/ 486 h 1065"/>
                <a:gd name="T4" fmla="*/ 17458 w 4896"/>
                <a:gd name="T5" fmla="*/ 0 h 1065"/>
                <a:gd name="T6" fmla="*/ 0 w 4896"/>
                <a:gd name="T7" fmla="*/ 486 h 106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96"/>
                <a:gd name="T13" fmla="*/ 0 h 1065"/>
                <a:gd name="T14" fmla="*/ 4896 w 4896"/>
                <a:gd name="T15" fmla="*/ 1065 h 106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96" h="1065">
                  <a:moveTo>
                    <a:pt x="0" y="1065"/>
                  </a:moveTo>
                  <a:lnTo>
                    <a:pt x="4896" y="1065"/>
                  </a:lnTo>
                  <a:lnTo>
                    <a:pt x="2453" y="0"/>
                  </a:lnTo>
                  <a:lnTo>
                    <a:pt x="0" y="1065"/>
                  </a:lnTo>
                  <a:close/>
                </a:path>
              </a:pathLst>
            </a:custGeom>
            <a:solidFill>
              <a:srgbClr val="808000"/>
            </a:solidFill>
            <a:ln w="25400">
              <a:solidFill>
                <a:srgbClr val="FFDDBB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249" name="Freeform 5"/>
            <p:cNvSpPr>
              <a:spLocks/>
            </p:cNvSpPr>
            <p:nvPr/>
          </p:nvSpPr>
          <p:spPr bwMode="auto">
            <a:xfrm>
              <a:off x="1009" y="424"/>
              <a:ext cx="4446" cy="900"/>
            </a:xfrm>
            <a:custGeom>
              <a:avLst/>
              <a:gdLst>
                <a:gd name="T0" fmla="*/ 0 w 4190"/>
                <a:gd name="T1" fmla="*/ 900 h 900"/>
                <a:gd name="T2" fmla="*/ 29656 w 4190"/>
                <a:gd name="T3" fmla="*/ 900 h 900"/>
                <a:gd name="T4" fmla="*/ 14859 w 4190"/>
                <a:gd name="T5" fmla="*/ 0 h 900"/>
                <a:gd name="T6" fmla="*/ 0 w 4190"/>
                <a:gd name="T7" fmla="*/ 900 h 9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190"/>
                <a:gd name="T13" fmla="*/ 0 h 900"/>
                <a:gd name="T14" fmla="*/ 4190 w 4190"/>
                <a:gd name="T15" fmla="*/ 900 h 9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190" h="900">
                  <a:moveTo>
                    <a:pt x="0" y="900"/>
                  </a:moveTo>
                  <a:lnTo>
                    <a:pt x="4190" y="900"/>
                  </a:lnTo>
                  <a:lnTo>
                    <a:pt x="2101" y="0"/>
                  </a:lnTo>
                  <a:lnTo>
                    <a:pt x="0" y="900"/>
                  </a:lnTo>
                  <a:close/>
                </a:path>
              </a:pathLst>
            </a:custGeom>
            <a:solidFill>
              <a:srgbClr val="FFC000"/>
            </a:solidFill>
            <a:ln w="2540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grpSp>
          <p:nvGrpSpPr>
            <p:cNvPr id="10250" name="Group 6"/>
            <p:cNvGrpSpPr>
              <a:grpSpLocks/>
            </p:cNvGrpSpPr>
            <p:nvPr/>
          </p:nvGrpSpPr>
          <p:grpSpPr bwMode="auto">
            <a:xfrm>
              <a:off x="673" y="1392"/>
              <a:ext cx="5093" cy="336"/>
              <a:chOff x="480" y="1392"/>
              <a:chExt cx="4800" cy="336"/>
            </a:xfrm>
          </p:grpSpPr>
          <p:sp>
            <p:nvSpPr>
              <p:cNvPr id="10282" name="Rectangle 7"/>
              <p:cNvSpPr>
                <a:spLocks noChangeArrowheads="1"/>
              </p:cNvSpPr>
              <p:nvPr/>
            </p:nvSpPr>
            <p:spPr bwMode="auto">
              <a:xfrm>
                <a:off x="480" y="1392"/>
                <a:ext cx="4800" cy="240"/>
              </a:xfrm>
              <a:prstGeom prst="rect">
                <a:avLst/>
              </a:prstGeom>
              <a:solidFill>
                <a:srgbClr val="808000"/>
              </a:solidFill>
              <a:ln w="25400">
                <a:solidFill>
                  <a:srgbClr val="FFDDB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283" name="Rectangle 8"/>
              <p:cNvSpPr>
                <a:spLocks noChangeArrowheads="1"/>
              </p:cNvSpPr>
              <p:nvPr/>
            </p:nvSpPr>
            <p:spPr bwMode="auto">
              <a:xfrm>
                <a:off x="480" y="1623"/>
                <a:ext cx="4800" cy="105"/>
              </a:xfrm>
              <a:prstGeom prst="rect">
                <a:avLst/>
              </a:prstGeom>
              <a:solidFill>
                <a:srgbClr val="808000"/>
              </a:solidFill>
              <a:ln w="25400">
                <a:solidFill>
                  <a:srgbClr val="FFDDB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10251" name="Group 9"/>
            <p:cNvGrpSpPr>
              <a:grpSpLocks/>
            </p:cNvGrpSpPr>
            <p:nvPr/>
          </p:nvGrpSpPr>
          <p:grpSpPr bwMode="auto">
            <a:xfrm>
              <a:off x="486" y="3589"/>
              <a:ext cx="5466" cy="323"/>
              <a:chOff x="304" y="3589"/>
              <a:chExt cx="5151" cy="323"/>
            </a:xfrm>
          </p:grpSpPr>
          <p:sp>
            <p:nvSpPr>
              <p:cNvPr id="10278" name="Rectangle 10"/>
              <p:cNvSpPr>
                <a:spLocks noChangeArrowheads="1"/>
              </p:cNvSpPr>
              <p:nvPr/>
            </p:nvSpPr>
            <p:spPr bwMode="auto">
              <a:xfrm>
                <a:off x="528" y="3589"/>
                <a:ext cx="4704" cy="47"/>
              </a:xfrm>
              <a:prstGeom prst="rect">
                <a:avLst/>
              </a:prstGeom>
              <a:solidFill>
                <a:srgbClr val="808000"/>
              </a:solidFill>
              <a:ln w="25400">
                <a:solidFill>
                  <a:srgbClr val="FFDDB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279" name="Rectangle 11"/>
              <p:cNvSpPr>
                <a:spLocks noChangeArrowheads="1"/>
              </p:cNvSpPr>
              <p:nvPr/>
            </p:nvSpPr>
            <p:spPr bwMode="auto">
              <a:xfrm>
                <a:off x="304" y="3888"/>
                <a:ext cx="5151" cy="24"/>
              </a:xfrm>
              <a:prstGeom prst="rect">
                <a:avLst/>
              </a:prstGeom>
              <a:solidFill>
                <a:srgbClr val="808000"/>
              </a:solidFill>
              <a:ln w="25400">
                <a:solidFill>
                  <a:srgbClr val="FFDDB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280" name="Rectangle 12"/>
              <p:cNvSpPr>
                <a:spLocks noChangeArrowheads="1"/>
              </p:cNvSpPr>
              <p:nvPr/>
            </p:nvSpPr>
            <p:spPr bwMode="auto">
              <a:xfrm>
                <a:off x="485" y="3676"/>
                <a:ext cx="4790" cy="60"/>
              </a:xfrm>
              <a:prstGeom prst="rect">
                <a:avLst/>
              </a:prstGeom>
              <a:solidFill>
                <a:srgbClr val="808000"/>
              </a:solidFill>
              <a:ln w="25400">
                <a:solidFill>
                  <a:srgbClr val="FFDDB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281" name="Rectangle 13"/>
              <p:cNvSpPr>
                <a:spLocks noChangeArrowheads="1"/>
              </p:cNvSpPr>
              <p:nvPr/>
            </p:nvSpPr>
            <p:spPr bwMode="auto">
              <a:xfrm>
                <a:off x="412" y="3776"/>
                <a:ext cx="4936" cy="71"/>
              </a:xfrm>
              <a:prstGeom prst="rect">
                <a:avLst/>
              </a:prstGeom>
              <a:solidFill>
                <a:srgbClr val="808000"/>
              </a:solidFill>
              <a:ln w="25400">
                <a:solidFill>
                  <a:srgbClr val="FFDDB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198670" name="Text Box 14"/>
            <p:cNvSpPr txBox="1">
              <a:spLocks noChangeArrowheads="1"/>
            </p:cNvSpPr>
            <p:nvPr/>
          </p:nvSpPr>
          <p:spPr bwMode="auto">
            <a:xfrm>
              <a:off x="1735" y="1328"/>
              <a:ext cx="2678" cy="365"/>
            </a:xfrm>
            <a:prstGeom prst="rect">
              <a:avLst/>
            </a:prstGeom>
            <a:solidFill>
              <a:srgbClr val="808000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3200" b="1" dirty="0">
                  <a:latin typeface="Century Gothic" pitchFamily="34" charset="0"/>
                  <a:cs typeface="Arial" pitchFamily="34" charset="0"/>
                </a:rPr>
                <a:t>INFECTION CONTROL</a:t>
              </a:r>
            </a:p>
          </p:txBody>
        </p:sp>
        <p:sp>
          <p:nvSpPr>
            <p:cNvPr id="10253" name="Rectangle 15"/>
            <p:cNvSpPr>
              <a:spLocks noChangeArrowheads="1"/>
            </p:cNvSpPr>
            <p:nvPr/>
          </p:nvSpPr>
          <p:spPr bwMode="auto">
            <a:xfrm>
              <a:off x="775" y="3504"/>
              <a:ext cx="662" cy="96"/>
            </a:xfrm>
            <a:prstGeom prst="rect">
              <a:avLst/>
            </a:prstGeom>
            <a:solidFill>
              <a:srgbClr val="808000"/>
            </a:solidFill>
            <a:ln w="25400">
              <a:solidFill>
                <a:srgbClr val="FFDDB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254" name="Rectangle 16"/>
            <p:cNvSpPr>
              <a:spLocks noChangeArrowheads="1"/>
            </p:cNvSpPr>
            <p:nvPr/>
          </p:nvSpPr>
          <p:spPr bwMode="auto">
            <a:xfrm>
              <a:off x="775" y="1729"/>
              <a:ext cx="662" cy="47"/>
            </a:xfrm>
            <a:prstGeom prst="rect">
              <a:avLst/>
            </a:prstGeom>
            <a:solidFill>
              <a:srgbClr val="808000"/>
            </a:solidFill>
            <a:ln w="25400">
              <a:solidFill>
                <a:srgbClr val="FFDDB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255" name="Rectangle 17"/>
            <p:cNvSpPr>
              <a:spLocks noChangeArrowheads="1"/>
            </p:cNvSpPr>
            <p:nvPr/>
          </p:nvSpPr>
          <p:spPr bwMode="auto">
            <a:xfrm>
              <a:off x="867" y="1818"/>
              <a:ext cx="476" cy="1643"/>
            </a:xfrm>
            <a:prstGeom prst="rect">
              <a:avLst/>
            </a:prstGeom>
            <a:solidFill>
              <a:srgbClr val="808000"/>
            </a:solidFill>
            <a:ln w="25400">
              <a:solidFill>
                <a:srgbClr val="FFDDB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256" name="Rectangle 18"/>
            <p:cNvSpPr>
              <a:spLocks noChangeArrowheads="1"/>
            </p:cNvSpPr>
            <p:nvPr/>
          </p:nvSpPr>
          <p:spPr bwMode="auto">
            <a:xfrm>
              <a:off x="901" y="1854"/>
              <a:ext cx="407" cy="1571"/>
            </a:xfrm>
            <a:prstGeom prst="rect">
              <a:avLst/>
            </a:prstGeom>
            <a:solidFill>
              <a:srgbClr val="808000"/>
            </a:solidFill>
            <a:ln w="25400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257" name="Rectangle 19"/>
            <p:cNvSpPr>
              <a:spLocks noChangeArrowheads="1"/>
            </p:cNvSpPr>
            <p:nvPr/>
          </p:nvSpPr>
          <p:spPr bwMode="auto">
            <a:xfrm>
              <a:off x="1919" y="1818"/>
              <a:ext cx="476" cy="1643"/>
            </a:xfrm>
            <a:prstGeom prst="rect">
              <a:avLst/>
            </a:prstGeom>
            <a:solidFill>
              <a:srgbClr val="808000"/>
            </a:solidFill>
            <a:ln w="25400">
              <a:solidFill>
                <a:srgbClr val="FFDDB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258" name="Rectangle 20"/>
            <p:cNvSpPr>
              <a:spLocks noChangeArrowheads="1"/>
            </p:cNvSpPr>
            <p:nvPr/>
          </p:nvSpPr>
          <p:spPr bwMode="auto">
            <a:xfrm>
              <a:off x="1953" y="1854"/>
              <a:ext cx="407" cy="1571"/>
            </a:xfrm>
            <a:prstGeom prst="rect">
              <a:avLst/>
            </a:prstGeom>
            <a:solidFill>
              <a:srgbClr val="808000"/>
            </a:solidFill>
            <a:ln w="25400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259" name="Rectangle 21"/>
            <p:cNvSpPr>
              <a:spLocks noChangeArrowheads="1"/>
            </p:cNvSpPr>
            <p:nvPr/>
          </p:nvSpPr>
          <p:spPr bwMode="auto">
            <a:xfrm>
              <a:off x="1825" y="1728"/>
              <a:ext cx="662" cy="47"/>
            </a:xfrm>
            <a:prstGeom prst="rect">
              <a:avLst/>
            </a:prstGeom>
            <a:solidFill>
              <a:srgbClr val="808000"/>
            </a:solidFill>
            <a:ln w="25400">
              <a:solidFill>
                <a:srgbClr val="FFDDB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260" name="Rectangle 22"/>
            <p:cNvSpPr>
              <a:spLocks noChangeArrowheads="1"/>
            </p:cNvSpPr>
            <p:nvPr/>
          </p:nvSpPr>
          <p:spPr bwMode="auto">
            <a:xfrm>
              <a:off x="1825" y="3504"/>
              <a:ext cx="662" cy="96"/>
            </a:xfrm>
            <a:prstGeom prst="rect">
              <a:avLst/>
            </a:prstGeom>
            <a:solidFill>
              <a:srgbClr val="808000"/>
            </a:solidFill>
            <a:ln w="25400">
              <a:solidFill>
                <a:srgbClr val="FFDDB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261" name="Rectangle 23"/>
            <p:cNvSpPr>
              <a:spLocks noChangeArrowheads="1"/>
            </p:cNvSpPr>
            <p:nvPr/>
          </p:nvSpPr>
          <p:spPr bwMode="auto">
            <a:xfrm>
              <a:off x="2969" y="1818"/>
              <a:ext cx="477" cy="1643"/>
            </a:xfrm>
            <a:prstGeom prst="rect">
              <a:avLst/>
            </a:prstGeom>
            <a:solidFill>
              <a:srgbClr val="808000"/>
            </a:solidFill>
            <a:ln w="25400">
              <a:solidFill>
                <a:srgbClr val="FFDDB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262" name="Rectangle 24"/>
            <p:cNvSpPr>
              <a:spLocks noChangeArrowheads="1"/>
            </p:cNvSpPr>
            <p:nvPr/>
          </p:nvSpPr>
          <p:spPr bwMode="auto">
            <a:xfrm>
              <a:off x="3004" y="1854"/>
              <a:ext cx="408" cy="1571"/>
            </a:xfrm>
            <a:prstGeom prst="rect">
              <a:avLst/>
            </a:prstGeom>
            <a:solidFill>
              <a:srgbClr val="808000"/>
            </a:solidFill>
            <a:ln w="25400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263" name="Rectangle 25"/>
            <p:cNvSpPr>
              <a:spLocks noChangeArrowheads="1"/>
            </p:cNvSpPr>
            <p:nvPr/>
          </p:nvSpPr>
          <p:spPr bwMode="auto">
            <a:xfrm>
              <a:off x="2876" y="1728"/>
              <a:ext cx="662" cy="47"/>
            </a:xfrm>
            <a:prstGeom prst="rect">
              <a:avLst/>
            </a:prstGeom>
            <a:solidFill>
              <a:srgbClr val="808000"/>
            </a:solidFill>
            <a:ln w="25400">
              <a:solidFill>
                <a:srgbClr val="FFDDB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264" name="Rectangle 26"/>
            <p:cNvSpPr>
              <a:spLocks noChangeArrowheads="1"/>
            </p:cNvSpPr>
            <p:nvPr/>
          </p:nvSpPr>
          <p:spPr bwMode="auto">
            <a:xfrm>
              <a:off x="2876" y="3504"/>
              <a:ext cx="662" cy="96"/>
            </a:xfrm>
            <a:prstGeom prst="rect">
              <a:avLst/>
            </a:prstGeom>
            <a:solidFill>
              <a:srgbClr val="808000"/>
            </a:solidFill>
            <a:ln w="25400">
              <a:solidFill>
                <a:srgbClr val="FFDDB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265" name="Text Box 27"/>
            <p:cNvSpPr txBox="1">
              <a:spLocks noChangeArrowheads="1"/>
            </p:cNvSpPr>
            <p:nvPr/>
          </p:nvSpPr>
          <p:spPr bwMode="auto">
            <a:xfrm rot="-5400000">
              <a:off x="2579" y="2528"/>
              <a:ext cx="1238" cy="231"/>
            </a:xfrm>
            <a:prstGeom prst="rect">
              <a:avLst/>
            </a:prstGeom>
            <a:solidFill>
              <a:srgbClr val="8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GB" b="1">
                  <a:latin typeface="Century Gothic" pitchFamily="34" charset="0"/>
                </a:rPr>
                <a:t>Antibiotic Policy</a:t>
              </a:r>
            </a:p>
          </p:txBody>
        </p:sp>
        <p:sp>
          <p:nvSpPr>
            <p:cNvPr id="10266" name="Rectangle 28"/>
            <p:cNvSpPr>
              <a:spLocks noChangeArrowheads="1"/>
            </p:cNvSpPr>
            <p:nvPr/>
          </p:nvSpPr>
          <p:spPr bwMode="auto">
            <a:xfrm>
              <a:off x="4019" y="1818"/>
              <a:ext cx="476" cy="1643"/>
            </a:xfrm>
            <a:prstGeom prst="rect">
              <a:avLst/>
            </a:prstGeom>
            <a:solidFill>
              <a:srgbClr val="808000"/>
            </a:solidFill>
            <a:ln w="25400">
              <a:solidFill>
                <a:srgbClr val="FFDDB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267" name="Rectangle 29"/>
            <p:cNvSpPr>
              <a:spLocks noChangeArrowheads="1"/>
            </p:cNvSpPr>
            <p:nvPr/>
          </p:nvSpPr>
          <p:spPr bwMode="auto">
            <a:xfrm>
              <a:off x="4054" y="1854"/>
              <a:ext cx="407" cy="1571"/>
            </a:xfrm>
            <a:prstGeom prst="rect">
              <a:avLst/>
            </a:prstGeom>
            <a:solidFill>
              <a:srgbClr val="808000"/>
            </a:solidFill>
            <a:ln w="25400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268" name="Rectangle 30"/>
            <p:cNvSpPr>
              <a:spLocks noChangeArrowheads="1"/>
            </p:cNvSpPr>
            <p:nvPr/>
          </p:nvSpPr>
          <p:spPr bwMode="auto">
            <a:xfrm>
              <a:off x="3926" y="1728"/>
              <a:ext cx="662" cy="47"/>
            </a:xfrm>
            <a:prstGeom prst="rect">
              <a:avLst/>
            </a:prstGeom>
            <a:solidFill>
              <a:srgbClr val="808000"/>
            </a:solidFill>
            <a:ln w="25400">
              <a:solidFill>
                <a:srgbClr val="FFDDB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269" name="Rectangle 31"/>
            <p:cNvSpPr>
              <a:spLocks noChangeArrowheads="1"/>
            </p:cNvSpPr>
            <p:nvPr/>
          </p:nvSpPr>
          <p:spPr bwMode="auto">
            <a:xfrm>
              <a:off x="3926" y="3504"/>
              <a:ext cx="662" cy="96"/>
            </a:xfrm>
            <a:prstGeom prst="rect">
              <a:avLst/>
            </a:prstGeom>
            <a:solidFill>
              <a:srgbClr val="808000"/>
            </a:solidFill>
            <a:ln w="25400">
              <a:solidFill>
                <a:srgbClr val="FFDDB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270" name="Text Box 32"/>
            <p:cNvSpPr txBox="1">
              <a:spLocks noChangeArrowheads="1"/>
            </p:cNvSpPr>
            <p:nvPr/>
          </p:nvSpPr>
          <p:spPr bwMode="auto">
            <a:xfrm rot="-5400000">
              <a:off x="1551" y="2535"/>
              <a:ext cx="1152" cy="231"/>
            </a:xfrm>
            <a:prstGeom prst="rect">
              <a:avLst/>
            </a:prstGeom>
            <a:solidFill>
              <a:srgbClr val="8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GB" b="1">
                  <a:latin typeface="Century Gothic" pitchFamily="34" charset="0"/>
                </a:rPr>
                <a:t>Hand Hygiene </a:t>
              </a:r>
            </a:p>
          </p:txBody>
        </p:sp>
        <p:sp>
          <p:nvSpPr>
            <p:cNvPr id="10271" name="Rectangle 33"/>
            <p:cNvSpPr>
              <a:spLocks noChangeArrowheads="1"/>
            </p:cNvSpPr>
            <p:nvPr/>
          </p:nvSpPr>
          <p:spPr bwMode="auto">
            <a:xfrm>
              <a:off x="5069" y="1818"/>
              <a:ext cx="477" cy="1643"/>
            </a:xfrm>
            <a:prstGeom prst="rect">
              <a:avLst/>
            </a:prstGeom>
            <a:solidFill>
              <a:srgbClr val="808000"/>
            </a:solidFill>
            <a:ln w="25400">
              <a:solidFill>
                <a:srgbClr val="FFDDB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272" name="Rectangle 34"/>
            <p:cNvSpPr>
              <a:spLocks noChangeArrowheads="1"/>
            </p:cNvSpPr>
            <p:nvPr/>
          </p:nvSpPr>
          <p:spPr bwMode="auto">
            <a:xfrm>
              <a:off x="5097" y="1878"/>
              <a:ext cx="408" cy="1571"/>
            </a:xfrm>
            <a:prstGeom prst="rect">
              <a:avLst/>
            </a:prstGeom>
            <a:solidFill>
              <a:srgbClr val="808000"/>
            </a:solidFill>
            <a:ln w="25400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273" name="Rectangle 35"/>
            <p:cNvSpPr>
              <a:spLocks noChangeArrowheads="1"/>
            </p:cNvSpPr>
            <p:nvPr/>
          </p:nvSpPr>
          <p:spPr bwMode="auto">
            <a:xfrm>
              <a:off x="4977" y="1728"/>
              <a:ext cx="662" cy="47"/>
            </a:xfrm>
            <a:prstGeom prst="rect">
              <a:avLst/>
            </a:prstGeom>
            <a:solidFill>
              <a:srgbClr val="808000"/>
            </a:solidFill>
            <a:ln w="25400">
              <a:solidFill>
                <a:srgbClr val="FFDDB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274" name="Rectangle 36"/>
            <p:cNvSpPr>
              <a:spLocks noChangeArrowheads="1"/>
            </p:cNvSpPr>
            <p:nvPr/>
          </p:nvSpPr>
          <p:spPr bwMode="auto">
            <a:xfrm>
              <a:off x="4977" y="3504"/>
              <a:ext cx="662" cy="96"/>
            </a:xfrm>
            <a:prstGeom prst="rect">
              <a:avLst/>
            </a:prstGeom>
            <a:solidFill>
              <a:srgbClr val="808000"/>
            </a:solidFill>
            <a:ln w="25400">
              <a:solidFill>
                <a:srgbClr val="FFDDB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275" name="Text Box 37"/>
            <p:cNvSpPr txBox="1">
              <a:spLocks noChangeArrowheads="1"/>
            </p:cNvSpPr>
            <p:nvPr/>
          </p:nvSpPr>
          <p:spPr bwMode="auto">
            <a:xfrm rot="-5400000">
              <a:off x="357" y="2418"/>
              <a:ext cx="1583" cy="441"/>
            </a:xfrm>
            <a:prstGeom prst="rect">
              <a:avLst/>
            </a:prstGeom>
            <a:solidFill>
              <a:srgbClr val="8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ct val="70000"/>
                </a:lnSpc>
              </a:pPr>
              <a:r>
                <a:rPr lang="en-GB" b="1">
                  <a:latin typeface="Century Gothic" pitchFamily="34" charset="0"/>
                </a:rPr>
                <a:t>Isolation of patient   &amp; </a:t>
              </a:r>
              <a:r>
                <a:rPr lang="en-GB" sz="1600" b="1">
                  <a:latin typeface="Century Gothic" pitchFamily="34" charset="0"/>
                </a:rPr>
                <a:t>Use of Personal</a:t>
              </a:r>
              <a:r>
                <a:rPr lang="en-GB" b="1">
                  <a:latin typeface="Century Gothic" pitchFamily="34" charset="0"/>
                </a:rPr>
                <a:t> </a:t>
              </a:r>
              <a:r>
                <a:rPr lang="en-GB" sz="1600" b="1">
                  <a:latin typeface="Century Gothic" pitchFamily="34" charset="0"/>
                </a:rPr>
                <a:t>Protective Equipment</a:t>
              </a:r>
              <a:r>
                <a:rPr lang="en-GB" sz="2100" b="1">
                  <a:latin typeface="Century Gothic" pitchFamily="34" charset="0"/>
                </a:rPr>
                <a:t> </a:t>
              </a:r>
            </a:p>
          </p:txBody>
        </p:sp>
        <p:sp>
          <p:nvSpPr>
            <p:cNvPr id="10276" name="Text Box 38"/>
            <p:cNvSpPr txBox="1">
              <a:spLocks noChangeArrowheads="1"/>
            </p:cNvSpPr>
            <p:nvPr/>
          </p:nvSpPr>
          <p:spPr bwMode="auto">
            <a:xfrm rot="-5400000">
              <a:off x="4570" y="2544"/>
              <a:ext cx="1488" cy="255"/>
            </a:xfrm>
            <a:prstGeom prst="rect">
              <a:avLst/>
            </a:prstGeom>
            <a:solidFill>
              <a:srgbClr val="8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ct val="70000"/>
                </a:lnSpc>
              </a:pPr>
              <a:r>
                <a:rPr lang="en-GB" b="1">
                  <a:latin typeface="Century Gothic" pitchFamily="34" charset="0"/>
                </a:rPr>
                <a:t>Environment</a:t>
              </a:r>
            </a:p>
            <a:p>
              <a:pPr algn="ctr" eaLnBrk="1" hangingPunct="1">
                <a:lnSpc>
                  <a:spcPct val="70000"/>
                </a:lnSpc>
              </a:pPr>
              <a:r>
                <a:rPr lang="en-GB" sz="1100" b="1">
                  <a:latin typeface="Century Gothic" pitchFamily="34" charset="0"/>
                </a:rPr>
                <a:t>Cleaning, waste disposal etc </a:t>
              </a:r>
            </a:p>
          </p:txBody>
        </p:sp>
        <p:sp>
          <p:nvSpPr>
            <p:cNvPr id="10277" name="Text Box 39"/>
            <p:cNvSpPr txBox="1">
              <a:spLocks noChangeArrowheads="1"/>
            </p:cNvSpPr>
            <p:nvPr/>
          </p:nvSpPr>
          <p:spPr bwMode="auto">
            <a:xfrm rot="-5400000">
              <a:off x="3478" y="2458"/>
              <a:ext cx="1534" cy="275"/>
            </a:xfrm>
            <a:prstGeom prst="rect">
              <a:avLst/>
            </a:prstGeom>
            <a:solidFill>
              <a:srgbClr val="8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ct val="70000"/>
                </a:lnSpc>
              </a:pPr>
              <a:r>
                <a:rPr lang="en-GB" sz="1600" b="1">
                  <a:latin typeface="Century Gothic" pitchFamily="34" charset="0"/>
                </a:rPr>
                <a:t>Aseptic technique sterile equipment </a:t>
              </a:r>
              <a:endParaRPr lang="en-GB" b="1">
                <a:latin typeface="Century Gothic" pitchFamily="34" charset="0"/>
              </a:endParaRPr>
            </a:p>
          </p:txBody>
        </p:sp>
      </p:grpSp>
      <p:sp>
        <p:nvSpPr>
          <p:cNvPr id="10244" name="Rectangle 40"/>
          <p:cNvSpPr>
            <a:spLocks noChangeArrowheads="1"/>
          </p:cNvSpPr>
          <p:nvPr/>
        </p:nvSpPr>
        <p:spPr bwMode="auto">
          <a:xfrm>
            <a:off x="3426069" y="1571625"/>
            <a:ext cx="261571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GB" sz="2800" b="1" dirty="0">
                <a:latin typeface="Garamond" pitchFamily="18" charset="0"/>
              </a:rPr>
              <a:t> </a:t>
            </a:r>
            <a:r>
              <a:rPr lang="en-GB" sz="2800" b="1" dirty="0">
                <a:latin typeface="Century Gothic" pitchFamily="34" charset="0"/>
              </a:rPr>
              <a:t>Surveillance </a:t>
            </a:r>
          </a:p>
          <a:p>
            <a:pPr algn="ctr" eaLnBrk="0" hangingPunct="0"/>
            <a:r>
              <a:rPr lang="en-GB" sz="2000" b="1" dirty="0">
                <a:latin typeface="Garamond" pitchFamily="18" charset="0"/>
              </a:rPr>
              <a:t>(Outcome &amp; Process) </a:t>
            </a:r>
          </a:p>
        </p:txBody>
      </p:sp>
      <p:sp>
        <p:nvSpPr>
          <p:cNvPr id="135209" name="Rectangle 41"/>
          <p:cNvSpPr>
            <a:spLocks noChangeArrowheads="1"/>
          </p:cNvSpPr>
          <p:nvPr/>
        </p:nvSpPr>
        <p:spPr bwMode="auto">
          <a:xfrm>
            <a:off x="3886200" y="6178550"/>
            <a:ext cx="386355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  <a:defRPr/>
            </a:pPr>
            <a:r>
              <a:rPr lang="en-GB" sz="2800" b="1" i="1" dirty="0">
                <a:latin typeface="+mj-lt"/>
              </a:rPr>
              <a:t>from</a:t>
            </a:r>
            <a:r>
              <a:rPr lang="en-GB" sz="2800" b="1" dirty="0">
                <a:latin typeface="+mj-lt"/>
              </a:rPr>
              <a:t> : </a:t>
            </a:r>
            <a:r>
              <a:rPr lang="en-GB" sz="2800" b="1" dirty="0" err="1">
                <a:latin typeface="+mj-lt"/>
              </a:rPr>
              <a:t>Damani</a:t>
            </a:r>
            <a:r>
              <a:rPr lang="en-GB" sz="2800" b="1" dirty="0">
                <a:latin typeface="+mj-lt"/>
              </a:rPr>
              <a:t> </a:t>
            </a:r>
            <a:r>
              <a:rPr lang="en-GB" sz="2800" b="1" dirty="0" smtClean="0">
                <a:latin typeface="+mj-lt"/>
              </a:rPr>
              <a:t>N N, </a:t>
            </a:r>
            <a:r>
              <a:rPr lang="en-GB" sz="2800" b="1" dirty="0">
                <a:latin typeface="+mj-lt"/>
              </a:rPr>
              <a:t>2003</a:t>
            </a:r>
          </a:p>
        </p:txBody>
      </p:sp>
    </p:spTree>
    <p:extLst>
      <p:ext uri="{BB962C8B-B14F-4D97-AF65-F5344CB8AC3E}">
        <p14:creationId xmlns:p14="http://schemas.microsoft.com/office/powerpoint/2010/main" val="404014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6" y="1828801"/>
            <a:ext cx="9033164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588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457200" y="358775"/>
            <a:ext cx="82296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dirty="0">
                <a:solidFill>
                  <a:schemeClr val="tx2"/>
                </a:solidFill>
              </a:rPr>
              <a:t>Situations where antimicrobials are used </a:t>
            </a:r>
          </a:p>
          <a:p>
            <a:pPr algn="ctr"/>
            <a:r>
              <a:rPr lang="en-US" sz="3200" dirty="0" smtClean="0">
                <a:solidFill>
                  <a:schemeClr val="tx2"/>
                </a:solidFill>
              </a:rPr>
              <a:t>excessively</a:t>
            </a:r>
            <a:endParaRPr lang="en-US" sz="3200" dirty="0">
              <a:solidFill>
                <a:schemeClr val="tx2"/>
              </a:solidFill>
            </a:endParaRPr>
          </a:p>
          <a:p>
            <a:pPr algn="ctr"/>
            <a:endParaRPr lang="en-US" sz="3200" dirty="0">
              <a:solidFill>
                <a:schemeClr val="tx2"/>
              </a:solidFill>
            </a:endParaRPr>
          </a:p>
          <a:p>
            <a:pPr>
              <a:buFontTx/>
              <a:buChar char="•"/>
            </a:pPr>
            <a:r>
              <a:rPr lang="en-US" sz="3200" dirty="0"/>
              <a:t>Acute Upper respiratory tract infections. </a:t>
            </a:r>
          </a:p>
          <a:p>
            <a:pPr>
              <a:buFontTx/>
              <a:buChar char="•"/>
            </a:pPr>
            <a:r>
              <a:rPr lang="en-US" sz="3200" dirty="0"/>
              <a:t>Acute gastroenteritis. </a:t>
            </a:r>
          </a:p>
          <a:p>
            <a:pPr>
              <a:buFontTx/>
              <a:buChar char="•"/>
            </a:pPr>
            <a:r>
              <a:rPr lang="en-US" sz="3200" dirty="0"/>
              <a:t>Acute urinary tract infection. </a:t>
            </a:r>
          </a:p>
          <a:p>
            <a:pPr>
              <a:buFontTx/>
              <a:buChar char="•"/>
            </a:pPr>
            <a:r>
              <a:rPr lang="en-US" sz="3200" dirty="0"/>
              <a:t>Surgical prophylaxis. </a:t>
            </a:r>
          </a:p>
          <a:p>
            <a:pPr>
              <a:buFontTx/>
              <a:buChar char="•"/>
            </a:pPr>
            <a:r>
              <a:rPr lang="en-US" sz="3200" dirty="0" smtClean="0"/>
              <a:t>Pyrexia </a:t>
            </a:r>
            <a:r>
              <a:rPr lang="en-US" sz="3200" dirty="0"/>
              <a:t>of unknown origin. </a:t>
            </a:r>
          </a:p>
          <a:p>
            <a:pPr>
              <a:buFontTx/>
              <a:buChar char="•"/>
            </a:pPr>
            <a:r>
              <a:rPr lang="en-US" sz="3200" dirty="0"/>
              <a:t>Undiagnosed fever in the immune-suppressed. </a:t>
            </a:r>
          </a:p>
        </p:txBody>
      </p:sp>
      <p:pic>
        <p:nvPicPr>
          <p:cNvPr id="15363" name="Picture 3" descr="New Image High resolution AKU 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" cy="67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4268233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Dr.T.V.Rao MD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E1D02-9575-4B3B-9380-777B2605B2D1}" type="slidenum">
              <a:rPr lang="en-US" smtClean="0"/>
              <a:t>49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468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ownloads\IMG_00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11"/>
            <a:ext cx="9144000" cy="6829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1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Definitions (cont’d)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685800" y="2133600"/>
            <a:ext cx="3803904" cy="3983736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sz="2600" b="1" dirty="0" smtClean="0">
                <a:solidFill>
                  <a:srgbClr val="FF0000"/>
                </a:solidFill>
                <a:latin typeface="Calisto MT" pitchFamily="18" charset="0"/>
              </a:rPr>
              <a:t>Primary Bacteremia – </a:t>
            </a:r>
            <a:r>
              <a:rPr lang="en-US" sz="2600" dirty="0" smtClean="0">
                <a:latin typeface="Calisto MT" pitchFamily="18" charset="0"/>
              </a:rPr>
              <a:t>blood stream bacterial invasion with no preceding or simultaneous site of infection with the same microorganism </a:t>
            </a:r>
          </a:p>
          <a:p>
            <a:pPr eaLnBrk="1" hangingPunct="1"/>
            <a:r>
              <a:rPr lang="en-US" sz="2600" b="1" dirty="0" smtClean="0">
                <a:solidFill>
                  <a:srgbClr val="FF0000"/>
                </a:solidFill>
                <a:latin typeface="Calisto MT" pitchFamily="18" charset="0"/>
              </a:rPr>
              <a:t>Secondary Bacteremia – </a:t>
            </a:r>
            <a:r>
              <a:rPr lang="en-US" sz="2600" dirty="0" smtClean="0">
                <a:latin typeface="Calisto MT" pitchFamily="18" charset="0"/>
              </a:rPr>
              <a:t>isolation of a microorganism from blood as well as other site(s</a:t>
            </a:r>
            <a:r>
              <a:rPr lang="en-US" dirty="0" smtClean="0">
                <a:latin typeface="Calisto MT" pitchFamily="18" charset="0"/>
              </a:rPr>
              <a:t>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4645151" y="2240280"/>
            <a:ext cx="3803904" cy="387705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E1D02-9575-4B3B-9380-777B2605B2D1}" type="slidenum">
              <a:rPr lang="en-US" smtClean="0"/>
              <a:t>50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256" y="1905000"/>
            <a:ext cx="4056744" cy="4343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438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z="4800" b="1" dirty="0" smtClean="0">
                <a:solidFill>
                  <a:schemeClr val="accent5">
                    <a:lumMod val="75000"/>
                  </a:schemeClr>
                </a:solidFill>
                <a:latin typeface="BrowalliaUPC" pitchFamily="34" charset="-34"/>
                <a:cs typeface="BrowalliaUPC" pitchFamily="34" charset="-34"/>
              </a:rPr>
              <a:t>Bacteremia and Fungemia Episodes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381000" y="1524000"/>
            <a:ext cx="3803904" cy="3877056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</a:rPr>
              <a:t>Transient</a:t>
            </a:r>
          </a:p>
          <a:p>
            <a:pPr lvl="1" eaLnBrk="1" hangingPunct="1"/>
            <a:r>
              <a:rPr lang="en-US" dirty="0" smtClean="0">
                <a:latin typeface="Comic Sans MS" pitchFamily="66" charset="0"/>
              </a:rPr>
              <a:t>Comes and goes</a:t>
            </a:r>
          </a:p>
          <a:p>
            <a:pPr lvl="1" eaLnBrk="1" hangingPunct="1"/>
            <a:r>
              <a:rPr lang="en-US" dirty="0" smtClean="0">
                <a:latin typeface="Comic Sans MS" pitchFamily="66" charset="0"/>
              </a:rPr>
              <a:t>Usually occurs after a procedural manipulation (ex. Dental procedures)</a:t>
            </a:r>
          </a:p>
          <a:p>
            <a:pPr eaLnBrk="1" hangingPunct="1"/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</a:rPr>
              <a:t>Intermittent</a:t>
            </a:r>
          </a:p>
          <a:p>
            <a:pPr lvl="1" eaLnBrk="1" hangingPunct="1"/>
            <a:r>
              <a:rPr lang="en-US" dirty="0" smtClean="0">
                <a:latin typeface="Comic Sans MS" pitchFamily="66" charset="0"/>
              </a:rPr>
              <a:t>Can occur from abscesses at some body site that is “seeding” the blood</a:t>
            </a:r>
          </a:p>
          <a:p>
            <a:pPr eaLnBrk="1" hangingPunct="1"/>
            <a:r>
              <a:rPr lang="en-US" sz="2600" b="1" dirty="0" smtClean="0">
                <a:solidFill>
                  <a:srgbClr val="FF0000"/>
                </a:solidFill>
                <a:latin typeface="Comic Sans MS" pitchFamily="66" charset="0"/>
              </a:rPr>
              <a:t>Continuous Bacteremia</a:t>
            </a:r>
          </a:p>
          <a:p>
            <a:pPr eaLnBrk="1" hangingPunct="1"/>
            <a:endParaRPr lang="en-US" dirty="0" smtClean="0">
              <a:latin typeface="Comic Sans MS" pitchFamily="66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E1D02-9575-4B3B-9380-777B2605B2D1}" type="slidenum">
              <a:rPr lang="en-US" smtClean="0"/>
              <a:t>51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05000"/>
            <a:ext cx="4038600" cy="4419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437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57200" y="990600"/>
            <a:ext cx="7772400" cy="1905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b="1" dirty="0" smtClean="0">
                <a:solidFill>
                  <a:srgbClr val="FF0000"/>
                </a:solidFill>
              </a:rPr>
              <a:t>Blood culturing most important and life saving Investigation</a:t>
            </a:r>
            <a:endParaRPr lang="en-IN" sz="4800" b="1" dirty="0" smtClean="0">
              <a:solidFill>
                <a:srgbClr val="FF0000"/>
              </a:solidFill>
            </a:endParaRPr>
          </a:p>
        </p:txBody>
      </p:sp>
      <p:sp>
        <p:nvSpPr>
          <p:cNvPr id="1945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FF00"/>
                </a:solidFill>
              </a:rPr>
              <a:t>Needs optimal Methods for Diagnosis of Blood Borne Pathogens</a:t>
            </a:r>
            <a:endParaRPr lang="en-IN" b="1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64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prengerm\AppData\Local\Microsoft\Windows\Temporary Internet Files\Content.Outlook\D75AXFRP\IMG_05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88840"/>
            <a:ext cx="3672408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79512" y="60919"/>
            <a:ext cx="888828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916" latinLnBrk="1"/>
            <a:r>
              <a:rPr lang="en-GB" dirty="0"/>
              <a:t/>
            </a:r>
            <a:br>
              <a:rPr lang="en-GB" dirty="0"/>
            </a:br>
            <a:r>
              <a:rPr lang="en-GB" b="1" u="sng" dirty="0" smtClean="0"/>
              <a:t>Source</a:t>
            </a:r>
            <a:r>
              <a:rPr lang="en-GB" b="1" dirty="0" smtClean="0"/>
              <a:t>:  Presentation on progress of global action plan on AMR by </a:t>
            </a:r>
          </a:p>
          <a:p>
            <a:pPr defTabSz="913916" latinLnBrk="1"/>
            <a:r>
              <a:rPr lang="en-GB" b="1" dirty="0" err="1" smtClean="0"/>
              <a:t>Dr.</a:t>
            </a:r>
            <a:r>
              <a:rPr lang="en-GB" b="1" dirty="0" smtClean="0"/>
              <a:t> Marc </a:t>
            </a:r>
            <a:r>
              <a:rPr lang="en-US" b="1" dirty="0" smtClean="0"/>
              <a:t>Sprenger</a:t>
            </a:r>
            <a:r>
              <a:rPr lang="en-US" b="1" dirty="0"/>
              <a:t>, Director </a:t>
            </a:r>
            <a:r>
              <a:rPr lang="en-US" b="1" dirty="0" smtClean="0"/>
              <a:t>AMR Secretariat, WHO (December 2015)</a:t>
            </a:r>
          </a:p>
          <a:p>
            <a:pPr defTabSz="913916" latinLnBrk="1"/>
            <a:r>
              <a:rPr lang="en-GB" sz="4400" b="1" dirty="0" smtClean="0"/>
              <a:t>After 20h flight: reality check</a:t>
            </a:r>
            <a:r>
              <a:rPr lang="en-GB" sz="3200" b="1" dirty="0"/>
              <a:t/>
            </a:r>
            <a:br>
              <a:rPr lang="en-GB" sz="3200" b="1" dirty="0"/>
            </a:br>
            <a:endParaRPr lang="en-GB" sz="32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552" y="-101246"/>
            <a:ext cx="45719" cy="101246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4038600" y="1435530"/>
            <a:ext cx="4876800" cy="4691027"/>
          </a:xfrm>
        </p:spPr>
        <p:txBody>
          <a:bodyPr/>
          <a:lstStyle/>
          <a:p>
            <a:endParaRPr lang="en-GB" sz="2000" dirty="0" smtClean="0"/>
          </a:p>
          <a:p>
            <a:r>
              <a:rPr lang="en-GB" sz="2400" b="1" dirty="0" smtClean="0"/>
              <a:t>No </a:t>
            </a:r>
            <a:r>
              <a:rPr lang="en-GB" sz="2400" b="1" dirty="0"/>
              <a:t>medical microbiology lab in main hospital</a:t>
            </a:r>
          </a:p>
          <a:p>
            <a:r>
              <a:rPr lang="en-GB" sz="2400" b="1" dirty="0"/>
              <a:t>No infection and prevention control in hospital</a:t>
            </a:r>
          </a:p>
          <a:p>
            <a:r>
              <a:rPr lang="en-GB" sz="2400" b="1" dirty="0"/>
              <a:t>No drug regulation</a:t>
            </a:r>
          </a:p>
          <a:p>
            <a:r>
              <a:rPr lang="en-GB" sz="2400" b="1" dirty="0"/>
              <a:t>No knowledge, no awareness</a:t>
            </a:r>
          </a:p>
          <a:p>
            <a:r>
              <a:rPr lang="en-GB" sz="2400" b="1" dirty="0"/>
              <a:t>No money for </a:t>
            </a:r>
            <a:r>
              <a:rPr lang="en-GB" sz="2400" b="1" dirty="0" smtClean="0"/>
              <a:t>GP</a:t>
            </a:r>
            <a:endParaRPr lang="en-GB" sz="2400" b="1" dirty="0"/>
          </a:p>
          <a:p>
            <a:r>
              <a:rPr lang="en-GB" sz="2400" b="1" dirty="0"/>
              <a:t>But committed local people and Country Office WHO</a:t>
            </a:r>
          </a:p>
          <a:p>
            <a:endParaRPr lang="en-GB" sz="2000" dirty="0"/>
          </a:p>
          <a:p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215208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457200" y="762000"/>
            <a:ext cx="8229600" cy="5486400"/>
          </a:xfrm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/>
              <a:t/>
            </a:r>
            <a:br>
              <a:rPr lang="en-US" sz="3200" b="1" dirty="0"/>
            </a:br>
            <a:r>
              <a:rPr lang="en-US" sz="3200" b="1" dirty="0" smtClean="0"/>
              <a:t/>
            </a:r>
            <a:br>
              <a:rPr lang="en-US" sz="3200" b="1" dirty="0" smtClean="0"/>
            </a:br>
            <a:endParaRPr lang="en-US" sz="3200" b="1" dirty="0"/>
          </a:p>
        </p:txBody>
      </p:sp>
      <p:sp>
        <p:nvSpPr>
          <p:cNvPr id="3" name="Rectangle 2"/>
          <p:cNvSpPr/>
          <p:nvPr/>
        </p:nvSpPr>
        <p:spPr>
          <a:xfrm>
            <a:off x="55418" y="1219200"/>
            <a:ext cx="89916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A lot of empirical prescribing in private clinics</a:t>
            </a:r>
            <a:br>
              <a:rPr lang="en-US" sz="3200" b="1" dirty="0"/>
            </a:br>
            <a:r>
              <a:rPr lang="en-US" sz="3200" b="1" dirty="0"/>
              <a:t/>
            </a:r>
            <a:br>
              <a:rPr lang="en-US" sz="3200" b="1" dirty="0"/>
            </a:br>
            <a:r>
              <a:rPr lang="en-US" sz="3200" b="1" dirty="0"/>
              <a:t>In public sector by clinical officers with limited training and scanty updating of medical knowledge</a:t>
            </a:r>
            <a:br>
              <a:rPr lang="en-US" sz="3200" b="1" dirty="0"/>
            </a:br>
            <a:r>
              <a:rPr lang="en-US" sz="3200" b="1" dirty="0"/>
              <a:t/>
            </a:r>
            <a:br>
              <a:rPr lang="en-US" sz="3200" b="1" dirty="0"/>
            </a:br>
            <a:r>
              <a:rPr lang="en-US" sz="3200" b="1" dirty="0"/>
              <a:t>Lab facilities not available / not accessible / too expensive</a:t>
            </a:r>
            <a:br>
              <a:rPr lang="en-US" sz="3200" b="1" dirty="0"/>
            </a:br>
            <a:r>
              <a:rPr lang="en-US" sz="3200" b="1" dirty="0"/>
              <a:t/>
            </a:r>
            <a:br>
              <a:rPr lang="en-US" sz="3200" b="1" dirty="0"/>
            </a:b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43995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endParaRPr lang="en-GB" sz="4000" b="1" i="1" dirty="0" smtClean="0"/>
          </a:p>
          <a:p>
            <a:pPr marL="0" indent="0" algn="ctr">
              <a:buNone/>
            </a:pPr>
            <a:r>
              <a:rPr lang="en-GB" sz="4000" b="1" i="1" dirty="0" smtClean="0"/>
              <a:t>Good quality </a:t>
            </a:r>
            <a:r>
              <a:rPr lang="en-GB" sz="4000" i="1" dirty="0" smtClean="0"/>
              <a:t>microbiology service is essential for an </a:t>
            </a:r>
            <a:r>
              <a:rPr lang="en-GB" sz="4000" b="1" i="1" u="sng" dirty="0" smtClean="0"/>
              <a:t>effective</a:t>
            </a:r>
            <a:r>
              <a:rPr lang="en-GB" sz="4000" i="1" dirty="0" smtClean="0"/>
              <a:t> implementation IPC and </a:t>
            </a:r>
          </a:p>
          <a:p>
            <a:pPr marL="0" indent="0" algn="ctr">
              <a:buNone/>
            </a:pPr>
            <a:r>
              <a:rPr lang="en-GB" sz="4000" i="1" dirty="0" smtClean="0"/>
              <a:t>antibiotic stewardship programme </a:t>
            </a:r>
            <a:endParaRPr lang="en-GB" sz="40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55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52" y="152400"/>
            <a:ext cx="8902447" cy="661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613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304800"/>
            <a:ext cx="6172200" cy="609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ID surprises in Kenya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r>
              <a:rPr lang="en-US" dirty="0" smtClean="0"/>
              <a:t>MRSA is minimal </a:t>
            </a:r>
          </a:p>
          <a:p>
            <a:r>
              <a:rPr lang="en-US" dirty="0" smtClean="0"/>
              <a:t>No C. diff</a:t>
            </a:r>
          </a:p>
          <a:p>
            <a:r>
              <a:rPr lang="en-US" dirty="0" smtClean="0"/>
              <a:t>No VRE</a:t>
            </a:r>
          </a:p>
          <a:p>
            <a:r>
              <a:rPr lang="en-US" dirty="0" smtClean="0"/>
              <a:t>No Legionella</a:t>
            </a:r>
          </a:p>
          <a:p>
            <a:r>
              <a:rPr lang="en-US" dirty="0" smtClean="0"/>
              <a:t>No listeria spp. extremely rare.</a:t>
            </a:r>
          </a:p>
          <a:p>
            <a:r>
              <a:rPr lang="en-US" dirty="0" smtClean="0"/>
              <a:t>Minimal GBS in neonatal sepsis</a:t>
            </a:r>
          </a:p>
          <a:p>
            <a:r>
              <a:rPr lang="en-US" dirty="0" smtClean="0"/>
              <a:t>&lt; 3% PRP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26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304800" y="5638800"/>
            <a:ext cx="8531225" cy="639763"/>
          </a:xfrm>
          <a:prstGeom prst="rect">
            <a:avLst/>
          </a:prstGeom>
          <a:solidFill>
            <a:schemeClr val="bg1">
              <a:alpha val="3803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Figure 43-2 Organizational structure of a comprehensive antimicrobial management program. (Adapted from John JF Jr, Fishman NO. Programmatic role of the infectious diseases physician in controlling antimicrobial costs in the hospitals. Clin Infect Dis. 1997;24:471.)</a:t>
            </a:r>
          </a:p>
        </p:txBody>
      </p:sp>
      <p:sp>
        <p:nvSpPr>
          <p:cNvPr id="3076" name="Text Box 3"/>
          <p:cNvSpPr txBox="1">
            <a:spLocks noChangeArrowheads="1"/>
          </p:cNvSpPr>
          <p:nvPr/>
        </p:nvSpPr>
        <p:spPr bwMode="auto">
          <a:xfrm>
            <a:off x="3886199" y="6278563"/>
            <a:ext cx="49498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altLang="en-US" sz="1400" i="1" dirty="0"/>
              <a:t>Downloaded from: Principles and Practice of Infectious Diseases (on 21 May 2007 03:18 AM)</a:t>
            </a:r>
          </a:p>
        </p:txBody>
      </p:sp>
      <p:sp>
        <p:nvSpPr>
          <p:cNvPr id="3077" name="Text Box 4"/>
          <p:cNvSpPr txBox="1">
            <a:spLocks noChangeArrowheads="1"/>
          </p:cNvSpPr>
          <p:nvPr/>
        </p:nvSpPr>
        <p:spPr bwMode="auto">
          <a:xfrm>
            <a:off x="3657600" y="6278563"/>
            <a:ext cx="533400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altLang="en-US" sz="700" i="1" dirty="0"/>
              <a:t>© 2007 Elsevier </a:t>
            </a:r>
          </a:p>
        </p:txBody>
      </p:sp>
      <p:graphicFrame>
        <p:nvGraphicFramePr>
          <p:cNvPr id="3074" name="Object 5"/>
          <p:cNvGraphicFramePr>
            <a:graphicFrameLocks noChangeAspect="1"/>
          </p:cNvGraphicFramePr>
          <p:nvPr/>
        </p:nvGraphicFramePr>
        <p:xfrm>
          <a:off x="0" y="0"/>
          <a:ext cx="9144000" cy="559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Bitmap Image" r:id="rId4" imgW="4210638" imgH="2933333" progId="Paint.Picture">
                  <p:embed/>
                </p:oleObj>
              </mc:Choice>
              <mc:Fallback>
                <p:oleObj name="Bitmap Image" r:id="rId4" imgW="4210638" imgH="293333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contrast="18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5595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936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457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altLang="en-US" sz="2400" b="1" dirty="0" smtClean="0"/>
              <a:t>HEAVY MIXED GROWTH OF THREE TYPES OF COLONIES</a:t>
            </a:r>
          </a:p>
        </p:txBody>
      </p:sp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99" y="895350"/>
            <a:ext cx="7645401" cy="573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070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444430"/>
            <a:ext cx="8889999" cy="6108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662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ownloads\IMG_01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310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228600"/>
            <a:ext cx="8610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PHOTOS TAKEN between 3 &amp; 4 months after the operation, over three weeks, during a 5th antibiotic treatment for wound infection</a:t>
            </a:r>
            <a:r>
              <a:rPr lang="en-US" dirty="0" smtClean="0"/>
              <a:t>.</a:t>
            </a:r>
            <a:r>
              <a:rPr lang="en-US" dirty="0"/>
              <a:t> This was a 3rd caesarean during a 3rd pregnancy carried out in </a:t>
            </a:r>
            <a:r>
              <a:rPr lang="en-US" dirty="0" smtClean="0"/>
              <a:t>UK.MOTHER </a:t>
            </a:r>
            <a:r>
              <a:rPr lang="en-US" dirty="0"/>
              <a:t>AGED 38 </a:t>
            </a:r>
            <a:r>
              <a:rPr lang="en-US" dirty="0" err="1" smtClean="0"/>
              <a:t>yearsHEIGHT</a:t>
            </a:r>
            <a:r>
              <a:rPr lang="en-US" dirty="0" smtClean="0"/>
              <a:t> </a:t>
            </a:r>
            <a:r>
              <a:rPr lang="en-US" dirty="0"/>
              <a:t>5 </a:t>
            </a:r>
            <a:r>
              <a:rPr lang="en-US" dirty="0" err="1"/>
              <a:t>ft</a:t>
            </a:r>
            <a:r>
              <a:rPr lang="en-US" dirty="0"/>
              <a:t> 3 in / 159 cm tall</a:t>
            </a:r>
          </a:p>
          <a:p>
            <a:r>
              <a:rPr lang="en-US" dirty="0" smtClean="0"/>
              <a:t>  WEIGHT </a:t>
            </a:r>
            <a:r>
              <a:rPr lang="en-US" dirty="0"/>
              <a:t>216 </a:t>
            </a:r>
            <a:r>
              <a:rPr lang="en-US" dirty="0" err="1"/>
              <a:t>lbs</a:t>
            </a:r>
            <a:r>
              <a:rPr lang="en-US" dirty="0"/>
              <a:t> / 15 stone 6 </a:t>
            </a:r>
            <a:r>
              <a:rPr lang="en-US" dirty="0" err="1"/>
              <a:t>lbs</a:t>
            </a:r>
            <a:r>
              <a:rPr lang="en-US" dirty="0"/>
              <a:t> / 98 kg</a:t>
            </a:r>
          </a:p>
          <a:p>
            <a:endParaRPr lang="en-US" dirty="0"/>
          </a:p>
        </p:txBody>
      </p:sp>
      <p:pic>
        <p:nvPicPr>
          <p:cNvPr id="5122" name="Picture 2" descr="pictures/small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5" y="1828800"/>
            <a:ext cx="4158761" cy="225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ictures/small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823" y="1824990"/>
            <a:ext cx="4247535" cy="2256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pictures/small0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6" y="4343400"/>
            <a:ext cx="4270576" cy="23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pictures/small1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782" y="4343400"/>
            <a:ext cx="4270576" cy="23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904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mad-id.circamarketing.com/wp-content/uploads/2012/01/mad_id_featured_9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43000"/>
            <a:ext cx="8534400" cy="4419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287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6" name="Picture 4" descr="menigococaemia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080" y="974725"/>
            <a:ext cx="4608512" cy="311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7" name="Picture 5" descr="Copy (2) of Pneumon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924175"/>
            <a:ext cx="396875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8" name="Text Box 6"/>
          <p:cNvSpPr txBox="1">
            <a:spLocks noChangeArrowheads="1"/>
          </p:cNvSpPr>
          <p:nvPr/>
        </p:nvSpPr>
        <p:spPr bwMode="auto">
          <a:xfrm>
            <a:off x="468313" y="333375"/>
            <a:ext cx="37909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altLang="en-US" sz="3600" i="1">
                <a:solidFill>
                  <a:schemeClr val="tx2"/>
                </a:solidFill>
                <a:latin typeface="Arial" pitchFamily="34" charset="0"/>
              </a:rPr>
              <a:t>Is this disease…..</a:t>
            </a:r>
          </a:p>
        </p:txBody>
      </p:sp>
      <p:sp>
        <p:nvSpPr>
          <p:cNvPr id="64519" name="Text Box 7"/>
          <p:cNvSpPr txBox="1">
            <a:spLocks noChangeArrowheads="1"/>
          </p:cNvSpPr>
          <p:nvPr/>
        </p:nvSpPr>
        <p:spPr bwMode="auto">
          <a:xfrm>
            <a:off x="755650" y="5013325"/>
            <a:ext cx="38925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altLang="en-US" sz="3600" i="1">
                <a:solidFill>
                  <a:schemeClr val="tx2"/>
                </a:solidFill>
                <a:latin typeface="Arial" pitchFamily="34" charset="0"/>
              </a:rPr>
              <a:t>really the same as</a:t>
            </a:r>
          </a:p>
          <a:p>
            <a:r>
              <a:rPr lang="en-GB" altLang="en-US" sz="3600" i="1">
                <a:solidFill>
                  <a:schemeClr val="tx2"/>
                </a:solidFill>
                <a:latin typeface="Arial" pitchFamily="34" charset="0"/>
              </a:rPr>
              <a:t> this disease?</a:t>
            </a:r>
          </a:p>
        </p:txBody>
      </p:sp>
    </p:spTree>
    <p:extLst>
      <p:ext uri="{BB962C8B-B14F-4D97-AF65-F5344CB8AC3E}">
        <p14:creationId xmlns:p14="http://schemas.microsoft.com/office/powerpoint/2010/main" val="1065086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8" grpId="0"/>
      <p:bldP spid="64519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09600"/>
            <a:ext cx="7458075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3157"/>
            <a:ext cx="74580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132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195388"/>
            <a:ext cx="8896350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592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1157288"/>
            <a:ext cx="8096250" cy="454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75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8334" y="990600"/>
            <a:ext cx="9084468" cy="5334000"/>
          </a:xfrm>
          <a:noFill/>
        </p:spPr>
      </p:pic>
    </p:spTree>
    <p:extLst>
      <p:ext uri="{BB962C8B-B14F-4D97-AF65-F5344CB8AC3E}">
        <p14:creationId xmlns:p14="http://schemas.microsoft.com/office/powerpoint/2010/main" val="55499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1"/>
            <a:ext cx="8763000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774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GB" sz="3800" smtClean="0"/>
              <a:t>Pressures on the primary care physician</a:t>
            </a: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1162050" y="1438275"/>
            <a:ext cx="7175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>
                <a:solidFill>
                  <a:srgbClr val="FFFF00"/>
                </a:solidFill>
                <a:latin typeface="Arial Narrow" pitchFamily="34" charset="0"/>
              </a:rPr>
              <a:t>Peer groups</a:t>
            </a:r>
            <a:r>
              <a:rPr lang="en-GB" altLang="en-US">
                <a:solidFill>
                  <a:srgbClr val="00FFFF"/>
                </a:solidFill>
                <a:latin typeface="Arial Narrow" pitchFamily="34" charset="0"/>
              </a:rPr>
              <a:t> / prescribing and pharmacy advisors</a:t>
            </a:r>
            <a:endParaRPr lang="en-US" altLang="en-US">
              <a:solidFill>
                <a:srgbClr val="00FFFF"/>
              </a:solidFill>
              <a:latin typeface="Arial Narrow" pitchFamily="34" charset="0"/>
            </a:endParaRP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930275" y="5873750"/>
            <a:ext cx="7696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>
                <a:solidFill>
                  <a:srgbClr val="00FFFF"/>
                </a:solidFill>
                <a:latin typeface="Arial Narrow" pitchFamily="34" charset="0"/>
              </a:rPr>
              <a:t>Hospital experts, </a:t>
            </a:r>
            <a:r>
              <a:rPr lang="en-GB" altLang="en-US" b="1">
                <a:solidFill>
                  <a:srgbClr val="FFFF00"/>
                </a:solidFill>
                <a:latin typeface="Arial Narrow" pitchFamily="34" charset="0"/>
              </a:rPr>
              <a:t>formularies and guidelines</a:t>
            </a:r>
            <a:endParaRPr lang="en-US" altLang="en-US" b="1">
              <a:solidFill>
                <a:srgbClr val="FFFF00"/>
              </a:solidFill>
              <a:latin typeface="Arial Narrow" pitchFamily="34" charset="0"/>
            </a:endParaRPr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447675" y="2333625"/>
            <a:ext cx="2616200" cy="301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b="1">
                <a:solidFill>
                  <a:srgbClr val="FFFF00"/>
                </a:solidFill>
                <a:latin typeface="Arial Narrow" pitchFamily="34" charset="0"/>
              </a:rPr>
              <a:t>Pharmaceutical representatives</a:t>
            </a:r>
          </a:p>
          <a:p>
            <a:pPr>
              <a:spcBef>
                <a:spcPct val="50000"/>
              </a:spcBef>
            </a:pPr>
            <a:r>
              <a:rPr lang="en-GB" altLang="en-US" b="1">
                <a:solidFill>
                  <a:srgbClr val="FFFF00"/>
                </a:solidFill>
                <a:latin typeface="Arial Narrow" pitchFamily="34" charset="0"/>
              </a:rPr>
              <a:t>(Industry spends 35% of profits on marketing)</a:t>
            </a:r>
          </a:p>
          <a:p>
            <a:pPr>
              <a:spcBef>
                <a:spcPct val="50000"/>
              </a:spcBef>
            </a:pPr>
            <a:r>
              <a:rPr lang="en-GB" altLang="en-US" b="1">
                <a:solidFill>
                  <a:srgbClr val="00FFFF"/>
                </a:solidFill>
                <a:latin typeface="Arial Narrow" pitchFamily="34" charset="0"/>
              </a:rPr>
              <a:t>Regulatory control mechanisms</a:t>
            </a:r>
            <a:endParaRPr lang="en-US" altLang="en-US" b="1">
              <a:solidFill>
                <a:srgbClr val="00FFFF"/>
              </a:solidFill>
              <a:latin typeface="Arial Narrow" pitchFamily="34" charset="0"/>
            </a:endParaRPr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6337300" y="2705100"/>
            <a:ext cx="1739900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GB" altLang="en-US" b="1">
                <a:solidFill>
                  <a:srgbClr val="FFFF00"/>
                </a:solidFill>
                <a:latin typeface="Arial Narrow" pitchFamily="34" charset="0"/>
              </a:rPr>
              <a:t>Patients’ demands</a:t>
            </a:r>
          </a:p>
          <a:p>
            <a:pPr algn="r">
              <a:spcBef>
                <a:spcPct val="50000"/>
              </a:spcBef>
            </a:pPr>
            <a:r>
              <a:rPr lang="en-GB" altLang="en-US">
                <a:solidFill>
                  <a:srgbClr val="00FFFF"/>
                </a:solidFill>
                <a:latin typeface="Arial Narrow" pitchFamily="34" charset="0"/>
              </a:rPr>
              <a:t> and</a:t>
            </a:r>
          </a:p>
          <a:p>
            <a:pPr algn="r">
              <a:spcBef>
                <a:spcPct val="50000"/>
              </a:spcBef>
            </a:pPr>
            <a:r>
              <a:rPr lang="en-GB" altLang="en-US">
                <a:solidFill>
                  <a:srgbClr val="00FFFF"/>
                </a:solidFill>
                <a:latin typeface="Arial Narrow" pitchFamily="34" charset="0"/>
              </a:rPr>
              <a:t> physician aspirations</a:t>
            </a:r>
            <a:endParaRPr lang="en-US" altLang="en-US">
              <a:solidFill>
                <a:srgbClr val="00FFFF"/>
              </a:solidFill>
              <a:latin typeface="Arial Narrow" pitchFamily="34" charset="0"/>
            </a:endParaRPr>
          </a:p>
        </p:txBody>
      </p:sp>
      <p:sp>
        <p:nvSpPr>
          <p:cNvPr id="47111" name="AutoShape 7"/>
          <p:cNvSpPr>
            <a:spLocks noChangeArrowheads="1"/>
          </p:cNvSpPr>
          <p:nvPr/>
        </p:nvSpPr>
        <p:spPr bwMode="auto">
          <a:xfrm>
            <a:off x="2733675" y="3378200"/>
            <a:ext cx="1028700" cy="901700"/>
          </a:xfrm>
          <a:prstGeom prst="rightArrow">
            <a:avLst>
              <a:gd name="adj1" fmla="val 50000"/>
              <a:gd name="adj2" fmla="val 28521"/>
            </a:avLst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7112" name="AutoShape 8"/>
          <p:cNvSpPr>
            <a:spLocks noChangeArrowheads="1"/>
          </p:cNvSpPr>
          <p:nvPr/>
        </p:nvSpPr>
        <p:spPr bwMode="auto">
          <a:xfrm>
            <a:off x="5743575" y="3403600"/>
            <a:ext cx="1003300" cy="876300"/>
          </a:xfrm>
          <a:prstGeom prst="leftArrow">
            <a:avLst>
              <a:gd name="adj1" fmla="val 50000"/>
              <a:gd name="adj2" fmla="val 28623"/>
            </a:avLst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7113" name="AutoShape 9"/>
          <p:cNvSpPr>
            <a:spLocks noChangeArrowheads="1"/>
          </p:cNvSpPr>
          <p:nvPr/>
        </p:nvSpPr>
        <p:spPr bwMode="auto">
          <a:xfrm>
            <a:off x="4181475" y="5168900"/>
            <a:ext cx="1143000" cy="6477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7114" name="AutoShape 10"/>
          <p:cNvSpPr>
            <a:spLocks noChangeArrowheads="1"/>
          </p:cNvSpPr>
          <p:nvPr/>
        </p:nvSpPr>
        <p:spPr bwMode="auto">
          <a:xfrm>
            <a:off x="4257675" y="1968500"/>
            <a:ext cx="977900" cy="7112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47115" name="Group 11"/>
          <p:cNvGrpSpPr>
            <a:grpSpLocks/>
          </p:cNvGrpSpPr>
          <p:nvPr/>
        </p:nvGrpSpPr>
        <p:grpSpPr bwMode="auto">
          <a:xfrm>
            <a:off x="3956050" y="2751138"/>
            <a:ext cx="1616075" cy="2341562"/>
            <a:chOff x="2492" y="1733"/>
            <a:chExt cx="1018" cy="1475"/>
          </a:xfrm>
        </p:grpSpPr>
        <p:sp>
          <p:nvSpPr>
            <p:cNvPr id="47116" name="Oval 12"/>
            <p:cNvSpPr>
              <a:spLocks noChangeArrowheads="1"/>
            </p:cNvSpPr>
            <p:nvPr/>
          </p:nvSpPr>
          <p:spPr bwMode="auto">
            <a:xfrm>
              <a:off x="2674" y="1968"/>
              <a:ext cx="408" cy="43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pic>
          <p:nvPicPr>
            <p:cNvPr id="47117" name="Picture 1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2" y="1733"/>
              <a:ext cx="1018" cy="1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798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2000" y="689797"/>
            <a:ext cx="7543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Challenges of infection control in </a:t>
            </a:r>
            <a:r>
              <a:rPr lang="en-US" sz="2800" b="1" dirty="0" smtClean="0"/>
              <a:t>LMI countries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457200" y="1628775"/>
            <a:ext cx="8534400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1. </a:t>
            </a:r>
            <a:r>
              <a:rPr lang="en-US" sz="2400" b="1" u="sng" dirty="0" smtClean="0"/>
              <a:t>Constraints </a:t>
            </a:r>
            <a:r>
              <a:rPr lang="en-US" sz="2400" b="1" u="sng" dirty="0"/>
              <a:t>and </a:t>
            </a:r>
            <a:r>
              <a:rPr lang="en-US" sz="2400" b="1" u="sng" dirty="0" smtClean="0"/>
              <a:t>outcomes   </a:t>
            </a:r>
            <a:r>
              <a:rPr lang="en-US" sz="2400" b="1" dirty="0" smtClean="0"/>
              <a:t>-  </a:t>
            </a:r>
            <a:r>
              <a:rPr lang="en-US" sz="2400" b="1" dirty="0"/>
              <a:t>Resources and </a:t>
            </a:r>
            <a:r>
              <a:rPr lang="en-US" sz="2400" b="1" dirty="0" smtClean="0"/>
              <a:t>incomes</a:t>
            </a:r>
          </a:p>
          <a:p>
            <a:r>
              <a:rPr lang="en-US" sz="2400" dirty="0" smtClean="0"/>
              <a:t>Limited </a:t>
            </a:r>
            <a:r>
              <a:rPr lang="en-US" sz="2400" dirty="0"/>
              <a:t>resources </a:t>
            </a:r>
            <a:r>
              <a:rPr lang="en-US" sz="2400" dirty="0" smtClean="0"/>
              <a:t>-   the </a:t>
            </a:r>
            <a:r>
              <a:rPr lang="en-US" sz="2400" dirty="0"/>
              <a:t>main challenge for </a:t>
            </a:r>
            <a:r>
              <a:rPr lang="en-US" sz="2400" dirty="0" smtClean="0"/>
              <a:t>governments</a:t>
            </a:r>
          </a:p>
          <a:p>
            <a:r>
              <a:rPr lang="en-US" sz="2400" dirty="0" smtClean="0"/>
              <a:t>Funds Allocation to visible targets not to Health Care / HAIs</a:t>
            </a:r>
          </a:p>
          <a:p>
            <a:endParaRPr lang="en-US" dirty="0"/>
          </a:p>
          <a:p>
            <a:r>
              <a:rPr lang="en-US" sz="2800" dirty="0" smtClean="0"/>
              <a:t>2. </a:t>
            </a:r>
            <a:r>
              <a:rPr lang="en-US" sz="2800" u="sng" dirty="0" smtClean="0"/>
              <a:t>Health </a:t>
            </a:r>
            <a:r>
              <a:rPr lang="en-US" sz="2800" u="sng" dirty="0"/>
              <a:t>care system and </a:t>
            </a:r>
            <a:r>
              <a:rPr lang="en-US" sz="2800" u="sng" dirty="0" smtClean="0"/>
              <a:t>society</a:t>
            </a:r>
          </a:p>
          <a:p>
            <a:r>
              <a:rPr lang="en-US" sz="2800" dirty="0" smtClean="0"/>
              <a:t>Hospital based system – Resources concentration in one city </a:t>
            </a:r>
          </a:p>
          <a:p>
            <a:r>
              <a:rPr lang="en-US" sz="2800" dirty="0" smtClean="0"/>
              <a:t>3. </a:t>
            </a:r>
            <a:r>
              <a:rPr lang="en-US" sz="2800" u="sng" dirty="0"/>
              <a:t>Corruption and </a:t>
            </a:r>
            <a:r>
              <a:rPr lang="en-US" sz="2800" u="sng" dirty="0" smtClean="0"/>
              <a:t>non-formal payments</a:t>
            </a:r>
          </a:p>
          <a:p>
            <a:r>
              <a:rPr lang="en-US" sz="2800" dirty="0" smtClean="0"/>
              <a:t>4. </a:t>
            </a:r>
            <a:r>
              <a:rPr lang="en-US" sz="2800" u="sng" dirty="0"/>
              <a:t>Poverty, war, economic and political disturbances</a:t>
            </a:r>
            <a:endParaRPr lang="en-US" sz="2800" u="sng" dirty="0" smtClean="0"/>
          </a:p>
          <a:p>
            <a:endParaRPr lang="en-US" sz="2800" dirty="0"/>
          </a:p>
          <a:p>
            <a:r>
              <a:rPr lang="en-US" sz="2800" dirty="0" smtClean="0"/>
              <a:t>5. </a:t>
            </a:r>
            <a:r>
              <a:rPr lang="en-US" sz="2800" u="sng" dirty="0" smtClean="0"/>
              <a:t>Infection </a:t>
            </a:r>
            <a:r>
              <a:rPr lang="en-US" sz="2800" u="sng" dirty="0"/>
              <a:t>control </a:t>
            </a:r>
            <a:r>
              <a:rPr lang="en-US" sz="2800" dirty="0" smtClean="0"/>
              <a:t> </a:t>
            </a:r>
            <a:r>
              <a:rPr lang="en-US" sz="2800" u="sng" dirty="0"/>
              <a:t>not</a:t>
            </a: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dirty="0"/>
              <a:t>a </a:t>
            </a:r>
            <a:r>
              <a:rPr lang="en-US" sz="2800" u="sng" dirty="0"/>
              <a:t>medical or nursing </a:t>
            </a:r>
            <a:r>
              <a:rPr lang="en-US" sz="2800" u="sng" dirty="0" smtClean="0"/>
              <a:t>specialty</a:t>
            </a:r>
            <a:endParaRPr lang="en-US" sz="2800" u="sng" dirty="0"/>
          </a:p>
        </p:txBody>
      </p:sp>
    </p:spTree>
    <p:extLst>
      <p:ext uri="{BB962C8B-B14F-4D97-AF65-F5344CB8AC3E}">
        <p14:creationId xmlns:p14="http://schemas.microsoft.com/office/powerpoint/2010/main" val="41628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1771"/>
            <a:ext cx="5520220" cy="6803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881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838200" y="304800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00FFFF"/>
                </a:solidFill>
              </a:rPr>
              <a:t>Should restrict and rationalize  antibiotic use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458200" cy="4495799"/>
          </a:xfrm>
          <a:prstGeom prst="rect">
            <a:avLst/>
          </a:prstGeo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600" dirty="0" smtClean="0"/>
              <a:t>               </a:t>
            </a:r>
            <a:r>
              <a:rPr lang="en-US" sz="3600" dirty="0" smtClean="0">
                <a:solidFill>
                  <a:srgbClr val="FFFF00"/>
                </a:solidFill>
              </a:rPr>
              <a:t>Antimicrobial stewardship</a:t>
            </a:r>
          </a:p>
          <a:p>
            <a:pPr eaLnBrk="1" hangingPunct="1">
              <a:buFontTx/>
              <a:buNone/>
            </a:pPr>
            <a:r>
              <a:rPr lang="en-US" sz="3600" dirty="0" smtClean="0"/>
              <a:t>                                    +</a:t>
            </a:r>
          </a:p>
          <a:p>
            <a:pPr eaLnBrk="1" hangingPunct="1">
              <a:buFontTx/>
              <a:buNone/>
            </a:pPr>
            <a:r>
              <a:rPr lang="en-US" sz="3600" b="1" dirty="0" smtClean="0">
                <a:solidFill>
                  <a:srgbClr val="FF0000"/>
                </a:solidFill>
              </a:rPr>
              <a:t>             Infection control program</a:t>
            </a:r>
          </a:p>
          <a:p>
            <a:pPr eaLnBrk="1" hangingPunct="1">
              <a:buFontTx/>
              <a:buNone/>
            </a:pPr>
            <a:r>
              <a:rPr lang="en-US" sz="3600" dirty="0" smtClean="0"/>
              <a:t>  </a:t>
            </a:r>
          </a:p>
          <a:p>
            <a:pPr algn="ctr" eaLnBrk="1" hangingPunct="1">
              <a:buFontTx/>
              <a:buNone/>
            </a:pPr>
            <a:r>
              <a:rPr lang="en-US" sz="3600" dirty="0" smtClean="0"/>
              <a:t>       </a:t>
            </a:r>
            <a:r>
              <a:rPr lang="en-US" sz="3200" dirty="0" smtClean="0">
                <a:solidFill>
                  <a:srgbClr val="CCFFFF"/>
                </a:solidFill>
              </a:rPr>
              <a:t>Can limit the emergence and transmission  of antimicrobial-resistant  bacteria</a:t>
            </a:r>
          </a:p>
          <a:p>
            <a:pPr eaLnBrk="1" hangingPunct="1"/>
            <a:endParaRPr lang="en-US" sz="3600" dirty="0" smtClean="0"/>
          </a:p>
        </p:txBody>
      </p:sp>
      <p:sp>
        <p:nvSpPr>
          <p:cNvPr id="5" name="Down Arrow 4"/>
          <p:cNvSpPr/>
          <p:nvPr/>
        </p:nvSpPr>
        <p:spPr>
          <a:xfrm>
            <a:off x="3671455" y="3870613"/>
            <a:ext cx="914400" cy="520700"/>
          </a:xfrm>
          <a:prstGeom prst="downArrow">
            <a:avLst>
              <a:gd name="adj1" fmla="val 50000"/>
              <a:gd name="adj2" fmla="val 4496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622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152400"/>
            <a:ext cx="8677275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460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379" y="76200"/>
            <a:ext cx="8839200" cy="67818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31964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381000"/>
            <a:ext cx="86106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/>
              <a:t>EBM</a:t>
            </a:r>
          </a:p>
          <a:p>
            <a:endParaRPr lang="en-US" sz="2400" b="1" dirty="0"/>
          </a:p>
          <a:p>
            <a:r>
              <a:rPr lang="en-US" sz="3200" b="1" dirty="0" smtClean="0"/>
              <a:t>Evidence is needed for </a:t>
            </a:r>
          </a:p>
          <a:p>
            <a:endParaRPr lang="en-US" sz="3200" b="1" dirty="0" smtClean="0"/>
          </a:p>
          <a:p>
            <a:r>
              <a:rPr lang="en-US" sz="3200" b="1" dirty="0"/>
              <a:t>E</a:t>
            </a:r>
            <a:r>
              <a:rPr lang="en-US" sz="3200" b="1" dirty="0" smtClean="0"/>
              <a:t>fficacy    (“</a:t>
            </a:r>
            <a:r>
              <a:rPr lang="en-US" sz="3200" b="1" dirty="0"/>
              <a:t>Can it work?”), </a:t>
            </a:r>
            <a:endParaRPr lang="en-US" sz="3200" b="1" dirty="0" smtClean="0"/>
          </a:p>
          <a:p>
            <a:endParaRPr lang="en-US" sz="3200" b="1" dirty="0" smtClean="0"/>
          </a:p>
          <a:p>
            <a:r>
              <a:rPr lang="en-US" sz="3200" b="1" dirty="0"/>
              <a:t>E</a:t>
            </a:r>
            <a:r>
              <a:rPr lang="en-US" sz="3200" b="1" dirty="0" smtClean="0"/>
              <a:t>ffectiveness </a:t>
            </a:r>
            <a:r>
              <a:rPr lang="en-US" sz="3200" b="1" dirty="0"/>
              <a:t>(“Does it work </a:t>
            </a:r>
            <a:r>
              <a:rPr lang="en-US" sz="3200" b="1" dirty="0" smtClean="0"/>
              <a:t>in practice</a:t>
            </a:r>
            <a:r>
              <a:rPr lang="en-US" sz="3200" b="1" dirty="0"/>
              <a:t>?”) </a:t>
            </a:r>
            <a:endParaRPr lang="en-US" sz="3200" b="1" dirty="0" smtClean="0"/>
          </a:p>
          <a:p>
            <a:endParaRPr lang="en-US" sz="3200" b="1" dirty="0"/>
          </a:p>
          <a:p>
            <a:r>
              <a:rPr lang="en-US" sz="3200" b="1" dirty="0"/>
              <a:t>E</a:t>
            </a:r>
            <a:r>
              <a:rPr lang="en-US" sz="3200" b="1" dirty="0" smtClean="0"/>
              <a:t>fficiency </a:t>
            </a:r>
            <a:r>
              <a:rPr lang="en-US" sz="3200" b="1" dirty="0"/>
              <a:t>(“Is it worth it?”) </a:t>
            </a:r>
            <a:r>
              <a:rPr lang="en-US" sz="3200" b="1" dirty="0" smtClean="0"/>
              <a:t>  </a:t>
            </a:r>
          </a:p>
          <a:p>
            <a:endParaRPr lang="en-US" sz="3200" b="1" dirty="0"/>
          </a:p>
          <a:p>
            <a:endParaRPr lang="en-US" sz="3200" b="1" dirty="0" smtClean="0"/>
          </a:p>
          <a:p>
            <a:r>
              <a:rPr lang="en-US" sz="3200" b="1" dirty="0"/>
              <a:t>A</a:t>
            </a:r>
            <a:r>
              <a:rPr lang="en-US" sz="3200" b="1" dirty="0" smtClean="0"/>
              <a:t>ll of these  need </a:t>
            </a:r>
            <a:r>
              <a:rPr lang="en-US" sz="3200" b="1" dirty="0"/>
              <a:t>to be considered. </a:t>
            </a:r>
          </a:p>
        </p:txBody>
      </p:sp>
    </p:spTree>
    <p:extLst>
      <p:ext uri="{BB962C8B-B14F-4D97-AF65-F5344CB8AC3E}">
        <p14:creationId xmlns:p14="http://schemas.microsoft.com/office/powerpoint/2010/main" val="368737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7036" y="117693"/>
            <a:ext cx="88392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Most trials test for efficacy in ideal situations using </a:t>
            </a:r>
            <a:endParaRPr lang="en-US" sz="3600" b="1" dirty="0" smtClean="0"/>
          </a:p>
          <a:p>
            <a:endParaRPr lang="en-US" sz="3600" b="1" dirty="0" smtClean="0"/>
          </a:p>
          <a:p>
            <a:r>
              <a:rPr lang="en-US" sz="3600" b="1" dirty="0" smtClean="0"/>
              <a:t>     Detailed </a:t>
            </a:r>
            <a:r>
              <a:rPr lang="en-US" sz="3600" b="1" dirty="0"/>
              <a:t>protocols, </a:t>
            </a:r>
            <a:endParaRPr lang="en-US" sz="3600" b="1" dirty="0" smtClean="0"/>
          </a:p>
          <a:p>
            <a:endParaRPr lang="en-US" sz="3600" b="1" dirty="0" smtClean="0"/>
          </a:p>
          <a:p>
            <a:r>
              <a:rPr lang="en-US" sz="3600" b="1" dirty="0" smtClean="0"/>
              <a:t>     Carefully </a:t>
            </a:r>
            <a:r>
              <a:rPr lang="en-US" sz="3600" b="1" dirty="0"/>
              <a:t>selected </a:t>
            </a:r>
            <a:r>
              <a:rPr lang="en-US" sz="3600" b="1" dirty="0" smtClean="0"/>
              <a:t>patients</a:t>
            </a:r>
          </a:p>
          <a:p>
            <a:endParaRPr lang="en-US" sz="3600" b="1" dirty="0"/>
          </a:p>
          <a:p>
            <a:r>
              <a:rPr lang="en-US" sz="3600" b="1" dirty="0" smtClean="0"/>
              <a:t>     Placebo </a:t>
            </a:r>
            <a:r>
              <a:rPr lang="en-US" sz="3600" b="1" dirty="0"/>
              <a:t>controls, </a:t>
            </a:r>
            <a:r>
              <a:rPr lang="en-US" sz="3600" b="1" dirty="0" smtClean="0"/>
              <a:t> </a:t>
            </a:r>
          </a:p>
          <a:p>
            <a:endParaRPr lang="en-US" sz="3600" b="1" dirty="0" smtClean="0"/>
          </a:p>
          <a:p>
            <a:r>
              <a:rPr lang="en-US" sz="3600" b="1" dirty="0" smtClean="0"/>
              <a:t>     Good </a:t>
            </a:r>
            <a:r>
              <a:rPr lang="en-US" sz="3600" b="1" dirty="0"/>
              <a:t>treatment compliance </a:t>
            </a:r>
            <a:endParaRPr lang="en-US" sz="3600" b="1" dirty="0" smtClean="0"/>
          </a:p>
          <a:p>
            <a:endParaRPr lang="en-US" sz="3600" b="1" dirty="0"/>
          </a:p>
          <a:p>
            <a:r>
              <a:rPr lang="en-US" sz="3600" b="1" dirty="0" smtClean="0"/>
              <a:t>     And </a:t>
            </a:r>
            <a:r>
              <a:rPr lang="en-US" sz="3600" b="1" dirty="0"/>
              <a:t>intensive follow-up</a:t>
            </a:r>
            <a:r>
              <a:rPr lang="en-US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990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75290" y="762000"/>
            <a:ext cx="8001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These </a:t>
            </a:r>
            <a:r>
              <a:rPr lang="en-US" sz="3600" b="1" dirty="0" smtClean="0"/>
              <a:t>ideals - </a:t>
            </a:r>
            <a:r>
              <a:rPr lang="en-US" sz="3600" b="1" dirty="0"/>
              <a:t>rarely achievable in routine clinical practice </a:t>
            </a:r>
            <a:r>
              <a:rPr lang="en-US" sz="3600" b="1" dirty="0" smtClean="0"/>
              <a:t>with  </a:t>
            </a:r>
          </a:p>
          <a:p>
            <a:endParaRPr lang="en-US" sz="3600" b="1" dirty="0"/>
          </a:p>
          <a:p>
            <a:r>
              <a:rPr lang="en-US" sz="3600" b="1" dirty="0"/>
              <a:t>P</a:t>
            </a:r>
            <a:r>
              <a:rPr lang="en-US" sz="3600" b="1" dirty="0" smtClean="0"/>
              <a:t>oor </a:t>
            </a:r>
            <a:r>
              <a:rPr lang="en-US" sz="3600" b="1" dirty="0"/>
              <a:t>diagnostic accuracy, </a:t>
            </a:r>
            <a:endParaRPr lang="en-US" sz="3600" b="1" dirty="0" smtClean="0"/>
          </a:p>
          <a:p>
            <a:endParaRPr lang="en-US" sz="3600" b="1" dirty="0"/>
          </a:p>
          <a:p>
            <a:r>
              <a:rPr lang="en-US" sz="3600" b="1" dirty="0" smtClean="0"/>
              <a:t>Poor patient </a:t>
            </a:r>
            <a:r>
              <a:rPr lang="en-US" sz="3600" b="1" dirty="0"/>
              <a:t>compliance </a:t>
            </a:r>
            <a:endParaRPr lang="en-US" sz="3600" b="1" dirty="0" smtClean="0"/>
          </a:p>
          <a:p>
            <a:endParaRPr lang="en-US" sz="3600" b="1" dirty="0"/>
          </a:p>
          <a:p>
            <a:r>
              <a:rPr lang="en-US" sz="3600" b="1" dirty="0" smtClean="0"/>
              <a:t>And partial patient </a:t>
            </a:r>
            <a:r>
              <a:rPr lang="en-US" sz="3600" b="1" dirty="0"/>
              <a:t>coverage</a:t>
            </a:r>
          </a:p>
        </p:txBody>
      </p:sp>
    </p:spTree>
    <p:extLst>
      <p:ext uri="{BB962C8B-B14F-4D97-AF65-F5344CB8AC3E}">
        <p14:creationId xmlns:p14="http://schemas.microsoft.com/office/powerpoint/2010/main" val="415829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81000"/>
            <a:ext cx="86106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+mj-lt"/>
              </a:rPr>
              <a:t>The current scenario in developing countries makes antibiotic stewardship quite challenging.</a:t>
            </a:r>
          </a:p>
          <a:p>
            <a:endParaRPr lang="en-US" sz="3200" b="1" dirty="0" smtClean="0">
              <a:latin typeface="+mj-lt"/>
            </a:endParaRPr>
          </a:p>
          <a:p>
            <a:r>
              <a:rPr lang="en-US" sz="3200" b="1" dirty="0" smtClean="0">
                <a:latin typeface="+mj-lt"/>
              </a:rPr>
              <a:t>Absence </a:t>
            </a:r>
            <a:r>
              <a:rPr lang="en-US" sz="3200" b="1" dirty="0">
                <a:latin typeface="+mj-lt"/>
              </a:rPr>
              <a:t>of lab services of any kind. </a:t>
            </a:r>
            <a:endParaRPr lang="en-US" sz="3200" b="1" dirty="0" smtClean="0">
              <a:latin typeface="+mj-lt"/>
            </a:endParaRPr>
          </a:p>
          <a:p>
            <a:endParaRPr lang="en-US" sz="3200" b="1" dirty="0">
              <a:latin typeface="+mj-lt"/>
            </a:endParaRPr>
          </a:p>
          <a:p>
            <a:r>
              <a:rPr lang="en-US" sz="3200" b="1" dirty="0" smtClean="0">
                <a:latin typeface="+mj-lt"/>
              </a:rPr>
              <a:t>Diagnosis </a:t>
            </a:r>
            <a:r>
              <a:rPr lang="en-US" sz="3200" b="1" dirty="0">
                <a:latin typeface="+mj-lt"/>
              </a:rPr>
              <a:t>of </a:t>
            </a:r>
            <a:r>
              <a:rPr lang="en-US" sz="3200" b="1" dirty="0" smtClean="0">
                <a:latin typeface="+mj-lt"/>
              </a:rPr>
              <a:t>serious infective </a:t>
            </a:r>
            <a:r>
              <a:rPr lang="en-US" sz="3200" b="1" dirty="0">
                <a:latin typeface="+mj-lt"/>
              </a:rPr>
              <a:t>conditions including </a:t>
            </a:r>
            <a:r>
              <a:rPr lang="en-US" sz="3200" b="1" dirty="0" smtClean="0">
                <a:latin typeface="+mj-lt"/>
              </a:rPr>
              <a:t>acute meningitis, childhood  TB</a:t>
            </a:r>
            <a:r>
              <a:rPr lang="en-US" sz="3200" b="1" dirty="0">
                <a:latin typeface="+mj-lt"/>
              </a:rPr>
              <a:t>, is made based on clinical algorithms.  </a:t>
            </a:r>
          </a:p>
          <a:p>
            <a:endParaRPr lang="en-US" sz="3200" b="1" dirty="0" smtClean="0">
              <a:latin typeface="+mj-lt"/>
            </a:endParaRPr>
          </a:p>
          <a:p>
            <a:r>
              <a:rPr lang="en-US" sz="3200" b="1" dirty="0" smtClean="0">
                <a:latin typeface="+mj-lt"/>
              </a:rPr>
              <a:t>Majority of </a:t>
            </a:r>
            <a:r>
              <a:rPr lang="en-US" sz="3200" b="1" dirty="0">
                <a:latin typeface="+mj-lt"/>
              </a:rPr>
              <a:t>the public </a:t>
            </a:r>
            <a:r>
              <a:rPr lang="en-US" sz="3200" b="1" dirty="0" smtClean="0">
                <a:latin typeface="+mj-lt"/>
              </a:rPr>
              <a:t>health care facilities operate with out a clinical laboratory</a:t>
            </a:r>
            <a:r>
              <a:rPr lang="en-US" sz="2000" b="1" dirty="0" smtClean="0"/>
              <a:t>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77598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4343400"/>
          </a:xfrm>
        </p:spPr>
        <p:txBody>
          <a:bodyPr/>
          <a:lstStyle/>
          <a:p>
            <a:pPr eaLnBrk="1" hangingPunct="1">
              <a:buFont typeface="Arial" pitchFamily="34" charset="0"/>
              <a:buNone/>
            </a:pPr>
            <a:endParaRPr lang="en-US" altLang="en-US" dirty="0" smtClean="0"/>
          </a:p>
          <a:p>
            <a:pPr eaLnBrk="1" hangingPunct="1"/>
            <a:r>
              <a:rPr lang="en-US" altLang="en-US" sz="3600" b="1" dirty="0" smtClean="0"/>
              <a:t>Lack of emphasis on lab diagnosis of infectious diseases – clinician apathy and a culture of syndromic approach</a:t>
            </a:r>
          </a:p>
          <a:p>
            <a:pPr eaLnBrk="1" hangingPunct="1"/>
            <a:r>
              <a:rPr lang="en-US" altLang="en-US" sz="3600" b="1" dirty="0" smtClean="0"/>
              <a:t>Concept that microbiology is expensive and time consuming</a:t>
            </a:r>
          </a:p>
          <a:p>
            <a:pPr eaLnBrk="1" hangingPunct="1"/>
            <a:r>
              <a:rPr lang="en-US" altLang="en-US" sz="3600" b="1" dirty="0" smtClean="0"/>
              <a:t>Perceptions that Lab results can not be trusted  - Justified indeed!</a:t>
            </a:r>
          </a:p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27721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7772400" cy="11430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GB" sz="2800" b="1" dirty="0" smtClean="0">
                <a:solidFill>
                  <a:schemeClr val="bg2"/>
                </a:solidFill>
              </a:rPr>
              <a:t>Why </a:t>
            </a:r>
            <a:r>
              <a:rPr lang="en-GB" sz="2800" b="1" dirty="0">
                <a:solidFill>
                  <a:schemeClr val="bg2"/>
                </a:solidFill>
              </a:rPr>
              <a:t>i</a:t>
            </a:r>
            <a:r>
              <a:rPr lang="en-GB" sz="2800" b="1" dirty="0" smtClean="0">
                <a:solidFill>
                  <a:schemeClr val="bg2"/>
                </a:solidFill>
              </a:rPr>
              <a:t>s there an “increase” in the diagnosis of Enteric Fever (Typhoid)?</a:t>
            </a:r>
            <a:endParaRPr lang="en-GB" sz="2800" b="1" dirty="0">
              <a:solidFill>
                <a:schemeClr val="bg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/>
          </a:bodyPr>
          <a:lstStyle/>
          <a:p>
            <a:r>
              <a:rPr lang="en-GB" sz="3600" b="1" dirty="0" smtClean="0"/>
              <a:t>Motivated by money-making ideas e.g. </a:t>
            </a:r>
            <a:r>
              <a:rPr lang="en-GB" sz="3600" b="1" dirty="0" smtClean="0">
                <a:solidFill>
                  <a:srgbClr val="FF0000"/>
                </a:solidFill>
              </a:rPr>
              <a:t>to sell the </a:t>
            </a:r>
            <a:r>
              <a:rPr lang="en-GB" sz="3600" b="1" dirty="0" err="1" smtClean="0">
                <a:solidFill>
                  <a:srgbClr val="FF0000"/>
                </a:solidFill>
              </a:rPr>
              <a:t>Widal</a:t>
            </a:r>
            <a:r>
              <a:rPr lang="en-GB" sz="3600" b="1" dirty="0" smtClean="0">
                <a:solidFill>
                  <a:srgbClr val="FF0000"/>
                </a:solidFill>
              </a:rPr>
              <a:t> Test kits</a:t>
            </a:r>
          </a:p>
          <a:p>
            <a:r>
              <a:rPr lang="en-GB" sz="3600" b="1" dirty="0" smtClean="0"/>
              <a:t>Increased unprofessionalism </a:t>
            </a:r>
          </a:p>
          <a:p>
            <a:r>
              <a:rPr lang="en-GB" sz="3600" b="1" dirty="0" smtClean="0"/>
              <a:t>Presence of many fake laboratories &amp; </a:t>
            </a:r>
            <a:r>
              <a:rPr lang="en-GB" sz="3600" b="1" dirty="0" smtClean="0">
                <a:solidFill>
                  <a:srgbClr val="C00000"/>
                </a:solidFill>
              </a:rPr>
              <a:t>quacks</a:t>
            </a:r>
          </a:p>
          <a:p>
            <a:r>
              <a:rPr lang="en-GB" sz="3600" b="1" dirty="0" smtClean="0"/>
              <a:t>Presence of fake reagents</a:t>
            </a:r>
          </a:p>
          <a:p>
            <a:r>
              <a:rPr lang="en-GB" sz="3600" b="1" dirty="0" smtClean="0"/>
              <a:t>Lack of supervision/prosecution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7828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443" y="1371600"/>
            <a:ext cx="6679053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6656" y="381000"/>
            <a:ext cx="838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  </a:t>
            </a:r>
            <a:endParaRPr lang="en-US" dirty="0"/>
          </a:p>
        </p:txBody>
      </p:sp>
      <p:sp>
        <p:nvSpPr>
          <p:cNvPr id="3" name="Oval 2"/>
          <p:cNvSpPr/>
          <p:nvPr/>
        </p:nvSpPr>
        <p:spPr bwMode="auto">
          <a:xfrm>
            <a:off x="-32657" y="152400"/>
            <a:ext cx="9144000" cy="1360714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2800" b="1" dirty="0" smtClean="0">
                <a:solidFill>
                  <a:schemeClr val="bg2"/>
                </a:solidFill>
              </a:rPr>
              <a:t>I</a:t>
            </a:r>
            <a:r>
              <a:rPr lang="en-US" sz="2800" b="1" dirty="0" smtClean="0"/>
              <a:t> </a:t>
            </a:r>
            <a:r>
              <a:rPr lang="en-US" sz="2000" b="1" dirty="0">
                <a:solidFill>
                  <a:schemeClr val="bg2"/>
                </a:solidFill>
              </a:rPr>
              <a:t>AM CONCERNED ABOUT  THE HIGH LAVELS OF BLOOD </a:t>
            </a:r>
            <a:endParaRPr lang="en-US" sz="2000" b="1" dirty="0" smtClean="0">
              <a:solidFill>
                <a:schemeClr val="bg2"/>
              </a:solidFill>
            </a:endParaRPr>
          </a:p>
          <a:p>
            <a:r>
              <a:rPr lang="en-US" sz="2000" b="1" dirty="0" smtClean="0">
                <a:solidFill>
                  <a:schemeClr val="bg2"/>
                </a:solidFill>
              </a:rPr>
              <a:t>WE FOUND </a:t>
            </a:r>
            <a:r>
              <a:rPr lang="en-US" sz="2000" b="1" dirty="0">
                <a:solidFill>
                  <a:schemeClr val="bg2"/>
                </a:solidFill>
              </a:rPr>
              <a:t> </a:t>
            </a:r>
            <a:r>
              <a:rPr lang="en-US" sz="2000" b="1" dirty="0" smtClean="0">
                <a:solidFill>
                  <a:schemeClr val="bg2"/>
                </a:solidFill>
              </a:rPr>
              <a:t> N  </a:t>
            </a:r>
            <a:r>
              <a:rPr lang="en-US" sz="2000" b="1" dirty="0">
                <a:solidFill>
                  <a:schemeClr val="bg2"/>
                </a:solidFill>
              </a:rPr>
              <a:t>YOUR BLOOD TEST</a:t>
            </a:r>
          </a:p>
        </p:txBody>
      </p:sp>
    </p:spTree>
    <p:extLst>
      <p:ext uri="{BB962C8B-B14F-4D97-AF65-F5344CB8AC3E}">
        <p14:creationId xmlns:p14="http://schemas.microsoft.com/office/powerpoint/2010/main" val="39027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wnloads\IMG_01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27" y="28222"/>
            <a:ext cx="9144000" cy="6829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253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genengnews.com/media/images/genhighlight/06img719714951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34636"/>
            <a:ext cx="6667500" cy="444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490772" y="3733800"/>
            <a:ext cx="48190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/>
              <a:t>Aedes aegypti</a:t>
            </a:r>
            <a:r>
              <a:rPr lang="en-US" sz="3600" b="1" dirty="0"/>
              <a:t> </a:t>
            </a:r>
            <a:r>
              <a:rPr lang="en-US" sz="3600" b="1" dirty="0" smtClean="0"/>
              <a:t>mosquito</a:t>
            </a:r>
            <a:endParaRPr lang="en-US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1300457" y="4482811"/>
            <a:ext cx="65049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Mosquitoes Could Carry Viral Triple Threat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0" y="5006031"/>
            <a:ext cx="8686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 </a:t>
            </a:r>
            <a:r>
              <a:rPr lang="en-US" sz="2800" b="1" dirty="0"/>
              <a:t>T</a:t>
            </a:r>
            <a:r>
              <a:rPr lang="en-US" sz="2800" b="1" dirty="0" smtClean="0"/>
              <a:t>he </a:t>
            </a:r>
            <a:r>
              <a:rPr lang="en-US" sz="2800" b="1" dirty="0"/>
              <a:t>real possibility that in </a:t>
            </a:r>
            <a:r>
              <a:rPr lang="en-US" sz="2800" b="1" dirty="0" err="1"/>
              <a:t>multidisease</a:t>
            </a:r>
            <a:r>
              <a:rPr lang="en-US" sz="2800" b="1" dirty="0"/>
              <a:t> endemic regions, </a:t>
            </a:r>
            <a:r>
              <a:rPr lang="en-US" sz="2800" b="1" dirty="0">
                <a:solidFill>
                  <a:srgbClr val="FF0000"/>
                </a:solidFill>
              </a:rPr>
              <a:t>mosquitoes could carry </a:t>
            </a:r>
            <a:r>
              <a:rPr lang="en-US" sz="2800" b="1" dirty="0" err="1">
                <a:solidFill>
                  <a:srgbClr val="FF0000"/>
                </a:solidFill>
              </a:rPr>
              <a:t>Zika</a:t>
            </a:r>
            <a:r>
              <a:rPr lang="en-US" sz="2800" b="1" dirty="0">
                <a:solidFill>
                  <a:srgbClr val="FF0000"/>
                </a:solidFill>
              </a:rPr>
              <a:t>, dengue, and </a:t>
            </a:r>
            <a:r>
              <a:rPr lang="en-US" sz="2800" b="1" dirty="0" err="1">
                <a:solidFill>
                  <a:srgbClr val="FF0000"/>
                </a:solidFill>
              </a:rPr>
              <a:t>chikungunya</a:t>
            </a:r>
            <a:r>
              <a:rPr lang="en-US" sz="2800" b="1" dirty="0">
                <a:solidFill>
                  <a:srgbClr val="FF0000"/>
                </a:solidFill>
              </a:rPr>
              <a:t> viruses concurrently, transmitting them all at once.  </a:t>
            </a:r>
          </a:p>
        </p:txBody>
      </p:sp>
    </p:spTree>
    <p:extLst>
      <p:ext uri="{BB962C8B-B14F-4D97-AF65-F5344CB8AC3E}">
        <p14:creationId xmlns:p14="http://schemas.microsoft.com/office/powerpoint/2010/main" val="92463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219200"/>
            <a:ext cx="8799129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802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02" y="533400"/>
            <a:ext cx="8106997" cy="5769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217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914400"/>
            <a:ext cx="7620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hlinkClick r:id="rId2"/>
              </a:rPr>
              <a:t>Do not use antibiotics in asymptomatic bacteriuria</a:t>
            </a:r>
            <a:endParaRPr lang="en-US" sz="3200" b="1" dirty="0"/>
          </a:p>
          <a:p>
            <a:r>
              <a:rPr lang="en-US" sz="3200" b="1" dirty="0">
                <a:hlinkClick r:id="rId3"/>
              </a:rPr>
              <a:t>Do not take a swab or use antibiotics for the management of a leg ulcer without clinical infection</a:t>
            </a:r>
            <a:endParaRPr lang="en-US" sz="3200" b="1" dirty="0"/>
          </a:p>
          <a:p>
            <a:r>
              <a:rPr lang="en-US" sz="3200" b="1" dirty="0">
                <a:hlinkClick r:id="rId4"/>
              </a:rPr>
              <a:t>Avoid prescribing antibiotics for upper respiratory tract infection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69805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55914" y="2438400"/>
            <a:ext cx="7239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hlinkClick r:id="rId2"/>
              </a:rPr>
              <a:t>Don’t initiate an antibiotic without an identified indication and a predetermined length of treatment or review date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0653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1676400"/>
            <a:ext cx="78486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hlinkClick r:id="rId2"/>
              </a:rPr>
              <a:t>Do not use antimicrobials to treat bacteriuria in older adults where specific urinary tract symptoms are not present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77629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47800" y="2819400"/>
            <a:ext cx="66716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hlinkClick r:id="rId2"/>
              </a:rPr>
              <a:t>Consider antibiotic de-escalation daily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1849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INDME Gui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347200"/>
            <a:ext cx="8763000" cy="597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99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381000"/>
            <a:ext cx="8229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200" b="1" dirty="0" smtClean="0"/>
          </a:p>
          <a:p>
            <a:endParaRPr lang="en-US" sz="3200" b="1" dirty="0"/>
          </a:p>
          <a:p>
            <a:endParaRPr lang="en-US" sz="3200" b="1" dirty="0" smtClean="0"/>
          </a:p>
          <a:p>
            <a:endParaRPr lang="en-US" sz="3200" b="1" dirty="0"/>
          </a:p>
          <a:p>
            <a:r>
              <a:rPr lang="en-US" sz="3200" b="1" dirty="0" smtClean="0"/>
              <a:t>Why </a:t>
            </a:r>
            <a:r>
              <a:rPr lang="en-US" sz="3200" b="1" dirty="0"/>
              <a:t>the empirical antibiotic therapy over rules diagnostic microbiology </a:t>
            </a:r>
          </a:p>
        </p:txBody>
      </p:sp>
    </p:spTree>
    <p:extLst>
      <p:ext uri="{BB962C8B-B14F-4D97-AF65-F5344CB8AC3E}">
        <p14:creationId xmlns:p14="http://schemas.microsoft.com/office/powerpoint/2010/main" val="148185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entreinfection.s3.amazonaws.com/wp/sites/2/2015/11/30153313/AMRprescription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76639"/>
            <a:ext cx="6324600" cy="6462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646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0"/>
            <a:ext cx="5257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160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685800"/>
            <a:ext cx="8868893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686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97481"/>
            <a:ext cx="4953000" cy="6589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030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8" y="1824038"/>
            <a:ext cx="8963025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301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109" y="1295400"/>
            <a:ext cx="8388470" cy="4114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238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819400"/>
            <a:ext cx="88392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618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43063"/>
            <a:ext cx="8810625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933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9042400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1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62200"/>
            <a:ext cx="9144000" cy="2252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2520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61913"/>
            <a:ext cx="5391150" cy="673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406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806" y="71711"/>
            <a:ext cx="6826394" cy="474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4" y="4819651"/>
            <a:ext cx="8992256" cy="1768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953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Soaring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Soaring">
      <a:majorFont>
        <a:latin typeface="Batang"/>
        <a:ea typeface=""/>
        <a:cs typeface=""/>
      </a:majorFont>
      <a:minorFont>
        <a:latin typeface="Batan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atang" pitchFamily="18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atang" pitchFamily="18" charset="-127"/>
          </a:defRPr>
        </a:defPPr>
      </a:lstStyle>
    </a:lnDef>
  </a:objectDefaults>
  <a:extraClrSchemeLst>
    <a:extraClrScheme>
      <a:clrScheme name="Soaring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AMS program AKUH ppt [Autosaved]</Template>
  <TotalTime>757</TotalTime>
  <Words>1455</Words>
  <Application>Microsoft Office PowerPoint</Application>
  <PresentationFormat>On-screen Show (4:3)</PresentationFormat>
  <Paragraphs>309</Paragraphs>
  <Slides>102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102</vt:i4>
      </vt:variant>
    </vt:vector>
  </HeadingPairs>
  <TitlesOfParts>
    <vt:vector size="119" baseType="lpstr">
      <vt:lpstr>맑은 고딕</vt:lpstr>
      <vt:lpstr>Arial</vt:lpstr>
      <vt:lpstr>Arial Black</vt:lpstr>
      <vt:lpstr>Arial Narrow</vt:lpstr>
      <vt:lpstr>Batang</vt:lpstr>
      <vt:lpstr>Bookman Old Style</vt:lpstr>
      <vt:lpstr>BrowalliaUPC</vt:lpstr>
      <vt:lpstr>Calibri</vt:lpstr>
      <vt:lpstr>Calisto MT</vt:lpstr>
      <vt:lpstr>Century Gothic</vt:lpstr>
      <vt:lpstr>Comic Sans MS</vt:lpstr>
      <vt:lpstr>Garamond</vt:lpstr>
      <vt:lpstr>News Gothic MT</vt:lpstr>
      <vt:lpstr>Times New Roman</vt:lpstr>
      <vt:lpstr>Wingdings</vt:lpstr>
      <vt:lpstr>Theme1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Five strategic objectives: </vt:lpstr>
      <vt:lpstr> Five strategic objectives  my translation: </vt:lpstr>
      <vt:lpstr>How were measures selected for the study?</vt:lpstr>
      <vt:lpstr>PowerPoint Presentation</vt:lpstr>
      <vt:lpstr>Antibiotic Guidelines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Scope of infection control</vt:lpstr>
      <vt:lpstr>Linear Causation Process Single intervention is effective e.g. vaccination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Definitions (cont’d)</vt:lpstr>
      <vt:lpstr>Bacteremia and Fungemia Episodes</vt:lpstr>
      <vt:lpstr>Blood culturing most important and life saving Investigation</vt:lpstr>
      <vt:lpstr>PowerPoint Presentation</vt:lpstr>
      <vt:lpstr>   </vt:lpstr>
      <vt:lpstr>PowerPoint Presentation</vt:lpstr>
      <vt:lpstr>ID surprises in Kenya</vt:lpstr>
      <vt:lpstr>PowerPoint Presentation</vt:lpstr>
      <vt:lpstr>HEAVY MIXED GROWTH OF THREE TYPES OF COLONIES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Pressures on the primary care physician</vt:lpstr>
      <vt:lpstr>PowerPoint Presentation</vt:lpstr>
      <vt:lpstr>Should restrict and rationalize  antibiotic use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is there an “increase” in the diagnosis of Enteric Fever (Typhoid)?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Om sumukhayanamaha</dc:title>
  <dc:creator>revathi</dc:creator>
  <cp:lastModifiedBy>MBOGORI MAURICE</cp:lastModifiedBy>
  <cp:revision>43</cp:revision>
  <dcterms:created xsi:type="dcterms:W3CDTF">2016-11-13T20:31:56Z</dcterms:created>
  <dcterms:modified xsi:type="dcterms:W3CDTF">2016-12-04T06:04:39Z</dcterms:modified>
</cp:coreProperties>
</file>