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08" r:id="rId1"/>
    <p:sldMasterId id="2147483853" r:id="rId2"/>
    <p:sldMasterId id="2147483879" r:id="rId3"/>
    <p:sldMasterId id="2147483907" r:id="rId4"/>
    <p:sldMasterId id="2147483926" r:id="rId5"/>
    <p:sldMasterId id="2147483939" r:id="rId6"/>
    <p:sldMasterId id="2147483952" r:id="rId7"/>
    <p:sldMasterId id="2147483966" r:id="rId8"/>
    <p:sldMasterId id="2147483980" r:id="rId9"/>
    <p:sldMasterId id="2147483994" r:id="rId10"/>
    <p:sldMasterId id="2147484004" r:id="rId11"/>
  </p:sldMasterIdLst>
  <p:notesMasterIdLst>
    <p:notesMasterId r:id="rId44"/>
  </p:notesMasterIdLst>
  <p:handoutMasterIdLst>
    <p:handoutMasterId r:id="rId45"/>
  </p:handoutMasterIdLst>
  <p:sldIdLst>
    <p:sldId id="257" r:id="rId12"/>
    <p:sldId id="347" r:id="rId13"/>
    <p:sldId id="458" r:id="rId14"/>
    <p:sldId id="348" r:id="rId15"/>
    <p:sldId id="371" r:id="rId16"/>
    <p:sldId id="370" r:id="rId17"/>
    <p:sldId id="353" r:id="rId18"/>
    <p:sldId id="351" r:id="rId19"/>
    <p:sldId id="376" r:id="rId20"/>
    <p:sldId id="354" r:id="rId21"/>
    <p:sldId id="459" r:id="rId22"/>
    <p:sldId id="373" r:id="rId23"/>
    <p:sldId id="461" r:id="rId24"/>
    <p:sldId id="462" r:id="rId25"/>
    <p:sldId id="463" r:id="rId26"/>
    <p:sldId id="372" r:id="rId27"/>
    <p:sldId id="455" r:id="rId28"/>
    <p:sldId id="460" r:id="rId29"/>
    <p:sldId id="331" r:id="rId30"/>
    <p:sldId id="332" r:id="rId31"/>
    <p:sldId id="337" r:id="rId32"/>
    <p:sldId id="340" r:id="rId33"/>
    <p:sldId id="381" r:id="rId34"/>
    <p:sldId id="384" r:id="rId35"/>
    <p:sldId id="386" r:id="rId36"/>
    <p:sldId id="385" r:id="rId37"/>
    <p:sldId id="387" r:id="rId38"/>
    <p:sldId id="464" r:id="rId39"/>
    <p:sldId id="453" r:id="rId40"/>
    <p:sldId id="388" r:id="rId41"/>
    <p:sldId id="298" r:id="rId42"/>
    <p:sldId id="457" r:id="rId43"/>
  </p:sldIdLst>
  <p:sldSz cx="9144000" cy="5143500" type="screen16x9"/>
  <p:notesSz cx="7315200" cy="9601200"/>
  <p:embeddedFontLst>
    <p:embeddedFont>
      <p:font typeface="Arial Narrow" panose="020B0606020202030204" pitchFamily="34" charset="0"/>
      <p:regular r:id="rId46"/>
      <p:bold r:id="rId47"/>
      <p:italic r:id="rId48"/>
      <p:boldItalic r:id="rId49"/>
    </p:embeddedFont>
    <p:embeddedFont>
      <p:font typeface="Myriad Web Pro" panose="020B0604020202020204" charset="0"/>
      <p:regular r:id="rId50"/>
      <p:bold r:id="rId51"/>
      <p:italic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ＭＳ Ｐゴシック" panose="020B0600070205080204" pitchFamily="34" charset="-128"/>
      <p:regular r:id="rId5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5423"/>
    <a:srgbClr val="006A71"/>
    <a:srgbClr val="8D8B00"/>
    <a:srgbClr val="56A0D3"/>
    <a:srgbClr val="880039"/>
    <a:srgbClr val="B9728F"/>
    <a:srgbClr val="F6A01A"/>
    <a:srgbClr val="EC881D"/>
    <a:srgbClr val="00853F"/>
    <a:srgbClr val="781D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5" autoAdjust="0"/>
    <p:restoredTop sz="59609" autoAdjust="0"/>
  </p:normalViewPr>
  <p:slideViewPr>
    <p:cSldViewPr snapToGrid="0">
      <p:cViewPr varScale="1">
        <p:scale>
          <a:sx n="91" d="100"/>
          <a:sy n="91" d="100"/>
        </p:scale>
        <p:origin x="1806" y="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 showGuides="1">
      <p:cViewPr varScale="1">
        <p:scale>
          <a:sx n="49" d="100"/>
          <a:sy n="49" d="100"/>
        </p:scale>
        <p:origin x="283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handoutMaster" Target="handoutMasters/handoutMaster1.xml"/><Relationship Id="rId53" Type="http://schemas.openxmlformats.org/officeDocument/2006/relationships/font" Target="fonts/font8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7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font" Target="fonts/font1.fntdata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'[Chart in Microsoft PowerPoint]Sheet1'!$B$1</c:f>
              <c:strCache>
                <c:ptCount val="1"/>
                <c:pt idx="0">
                  <c:v>Hospitals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'[Chart in Microsoft PowerPoint]Sheet1'!$A$2:$A$10</c:f>
              <c:numCache>
                <c:formatCode>General</c:formatCode>
                <c:ptCount val="9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</c:numCache>
            </c:numRef>
          </c:cat>
          <c:val>
            <c:numRef>
              <c:f>'[Chart in Microsoft PowerPoint]Sheet1'!$B$2:$B$10</c:f>
              <c:numCache>
                <c:formatCode>General</c:formatCode>
                <c:ptCount val="9"/>
                <c:pt idx="0">
                  <c:v>247</c:v>
                </c:pt>
                <c:pt idx="1">
                  <c:v>654</c:v>
                </c:pt>
                <c:pt idx="2">
                  <c:v>1802</c:v>
                </c:pt>
                <c:pt idx="3">
                  <c:v>2298</c:v>
                </c:pt>
                <c:pt idx="4">
                  <c:v>3075</c:v>
                </c:pt>
                <c:pt idx="5">
                  <c:v>4447</c:v>
                </c:pt>
                <c:pt idx="6">
                  <c:v>5118</c:v>
                </c:pt>
                <c:pt idx="7">
                  <c:v>5558</c:v>
                </c:pt>
                <c:pt idx="8">
                  <c:v>5734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5812648"/>
        <c:axId val="205813432"/>
      </c:lineChart>
      <c:catAx>
        <c:axId val="205812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813432"/>
        <c:crosses val="autoZero"/>
        <c:auto val="1"/>
        <c:lblAlgn val="ctr"/>
        <c:lblOffset val="100"/>
        <c:noMultiLvlLbl val="0"/>
      </c:catAx>
      <c:valAx>
        <c:axId val="205813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812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9D4F3-1CB6-4E57-BC6A-8FDD6DF1AC39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52C7E1-5E17-4B76-93F9-C135FF019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25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3C03299-4BB1-4AD2-828F-715F084383AD}" type="datetimeFigureOut">
              <a:rPr lang="en-US"/>
              <a:pPr>
                <a:defRPr/>
              </a:pPr>
              <a:t>11/15/2016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B38CAEC-4554-485B-9189-C45C7447A4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838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084AA2-EDF3-41B6-9BD5-4D1331E35CE7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512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634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17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98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9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621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8018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endParaRPr lang="en-US" alt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228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106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2054C-5FFB-4925-88B8-34BFE44764D6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8792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2054C-5FFB-4925-88B8-34BFE44764D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56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747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2054C-5FFB-4925-88B8-34BFE44764D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7502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2054C-5FFB-4925-88B8-34BFE44764D6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3206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2054C-5FFB-4925-88B8-34BFE44764D6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17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405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921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6289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012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1116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8257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222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589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640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52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17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576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en-US" sz="24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746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22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4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364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87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NCEZI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918"/>
          <a:stretch/>
        </p:blipFill>
        <p:spPr>
          <a:xfrm>
            <a:off x="0" y="-39329"/>
            <a:ext cx="9144000" cy="90865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026675"/>
            <a:ext cx="8229600" cy="866834"/>
          </a:xfrm>
          <a:prstGeom prst="rect">
            <a:avLst/>
          </a:prstGeom>
        </p:spPr>
        <p:txBody>
          <a:bodyPr/>
          <a:lstStyle>
            <a:lvl1pPr algn="l">
              <a:lnSpc>
                <a:spcPts val="3000"/>
              </a:lnSpc>
              <a:defRPr sz="2800" b="1" baseline="0">
                <a:solidFill>
                  <a:srgbClr val="E25423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57200" y="2144512"/>
            <a:ext cx="6400800" cy="3429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rgbClr val="D9531E"/>
                </a:solidFill>
                <a:effectLst/>
                <a:latin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 smtClean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2959514"/>
            <a:ext cx="6400800" cy="97155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buNone/>
              <a:defRPr sz="1800" baseline="0">
                <a:solidFill>
                  <a:srgbClr val="D9531E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457200" y="90152"/>
            <a:ext cx="690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95000"/>
                  </a:schemeClr>
                </a:solidFill>
                <a:latin typeface="Calibri" panose="020F0502020204030204" pitchFamily="34" charset="0"/>
              </a:rPr>
              <a:t>National Center for Emerging and Zoonotic Infectious Diseases</a:t>
            </a:r>
          </a:p>
        </p:txBody>
      </p:sp>
    </p:spTree>
    <p:extLst>
      <p:ext uri="{BB962C8B-B14F-4D97-AF65-F5344CB8AC3E}">
        <p14:creationId xmlns:p14="http://schemas.microsoft.com/office/powerpoint/2010/main" val="10365615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Content Bad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314325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  <a:latin typeface="Calibri" pitchFamily="34" charset="0"/>
                <a:cs typeface="Calibri" pitchFamily="34" charset="0"/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  <a:latin typeface="Calibri" pitchFamily="34" charset="0"/>
                <a:cs typeface="Calibri" pitchFamily="34" charset="0"/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  <a:latin typeface="Calibri" pitchFamily="34" charset="0"/>
                <a:cs typeface="Calibri" pitchFamily="34" charset="0"/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  <a:latin typeface="Calibri" pitchFamily="34" charset="0"/>
                <a:cs typeface="Calibri" pitchFamily="34" charset="0"/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343400"/>
            <a:ext cx="6705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674409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2850"/>
              </a:lnSpc>
              <a:defRPr sz="2700" b="1" cap="all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Section Header</a:t>
            </a:r>
            <a:br>
              <a:rPr lang="en-US" dirty="0" smtClean="0"/>
            </a:br>
            <a:r>
              <a:rPr lang="en-US" dirty="0" smtClean="0"/>
              <a:t>Myriad Pro, bold, shadow, 36pt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1650"/>
              </a:lnSpc>
              <a:buNone/>
              <a:defRPr sz="1500" baseline="0">
                <a:solidFill>
                  <a:schemeClr val="bg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Subhead – Myriad Pro, 20pt</a:t>
            </a:r>
          </a:p>
        </p:txBody>
      </p:sp>
    </p:spTree>
    <p:extLst>
      <p:ext uri="{BB962C8B-B14F-4D97-AF65-F5344CB8AC3E}">
        <p14:creationId xmlns:p14="http://schemas.microsoft.com/office/powerpoint/2010/main" val="942229788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Header – Myriad Pro, bold, shadow, 20pt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04788"/>
            <a:ext cx="5111750" cy="4138613"/>
          </a:xfrm>
          <a:prstGeom prst="rect">
            <a:avLst/>
          </a:prstGeom>
        </p:spPr>
        <p:txBody>
          <a:bodyPr anchor="ctr" anchorCtr="0"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076326"/>
            <a:ext cx="3008313" cy="3267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aseline="0">
                <a:solidFill>
                  <a:schemeClr val="bg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 smtClean="0"/>
              <a:t>Paragraph of type</a:t>
            </a:r>
          </a:p>
          <a:p>
            <a:pPr lvl="0"/>
            <a:r>
              <a:rPr lang="en-US" dirty="0" smtClean="0"/>
              <a:t>Myriad Pro, 14pt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343400"/>
            <a:ext cx="8229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761240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Photo Title – Myriad Pro, Bold, Shadow, 20pt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ln w="25400">
            <a:solidFill>
              <a:schemeClr val="bg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effectLst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aseline="0">
                <a:solidFill>
                  <a:schemeClr val="bg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 smtClean="0"/>
              <a:t>Caption or credits for photo – Myriad Pro, 14pt</a:t>
            </a:r>
          </a:p>
        </p:txBody>
      </p:sp>
    </p:spTree>
    <p:extLst>
      <p:ext uri="{BB962C8B-B14F-4D97-AF65-F5344CB8AC3E}">
        <p14:creationId xmlns:p14="http://schemas.microsoft.com/office/powerpoint/2010/main" val="2511928955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485900"/>
            <a:ext cx="6400800" cy="1543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 b="1" baseline="0">
                <a:solidFill>
                  <a:schemeClr val="bg2"/>
                </a:solidFill>
                <a:effectLst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Closing– Myriad Pro, Bold, 28pt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371600" y="3257550"/>
            <a:ext cx="6400800" cy="242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75" b="1" dirty="0" smtClean="0">
                <a:solidFill>
                  <a:srgbClr val="FFFFFF"/>
                </a:solidFill>
                <a:latin typeface="Myriad Web Pro"/>
              </a:rPr>
              <a:t>For more information please contact Centers for Disease Control and Prevention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371600" y="3529526"/>
            <a:ext cx="59436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srgbClr val="FFFFFF"/>
                </a:solidFill>
                <a:latin typeface="Myriad Web Pro"/>
              </a:rPr>
              <a:t>1600 Clifton Road NE, Atlanta, GA 30333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srgbClr val="FFFFFF"/>
                </a:solidFill>
                <a:latin typeface="Myriad Web Pro"/>
              </a:rPr>
              <a:t>Telephone, 1-800-CDC-INFO (232-4636)/TTY: 1-888-232-6348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srgbClr val="FFFFFF"/>
                </a:solidFill>
                <a:latin typeface="Myriad Web Pro"/>
              </a:rPr>
              <a:t>E-mail: cdcinfo@cdc.gov 	Web: www.cdc.gov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0" y="4704588"/>
            <a:ext cx="5105400" cy="137160"/>
          </a:xfrm>
          <a:prstGeom prst="rect">
            <a:avLst/>
          </a:prstGeom>
        </p:spPr>
        <p:txBody>
          <a:bodyPr/>
          <a:lstStyle>
            <a:lvl1pPr>
              <a:buNone/>
              <a:defRPr sz="75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848606"/>
            <a:ext cx="5105400" cy="171450"/>
          </a:xfrm>
          <a:prstGeom prst="rect">
            <a:avLst/>
          </a:prstGeom>
        </p:spPr>
        <p:txBody>
          <a:bodyPr/>
          <a:lstStyle>
            <a:lvl1pPr>
              <a:buNone/>
              <a:defRPr sz="75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371600" y="4066401"/>
            <a:ext cx="59436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75" dirty="0" smtClean="0">
                <a:solidFill>
                  <a:srgbClr val="FFFFFF"/>
                </a:solidFill>
                <a:latin typeface="Myriad Web Pro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</p:spTree>
    <p:extLst>
      <p:ext uri="{BB962C8B-B14F-4D97-AF65-F5344CB8AC3E}">
        <p14:creationId xmlns:p14="http://schemas.microsoft.com/office/powerpoint/2010/main" val="931616929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60960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485900"/>
            <a:ext cx="6096000" cy="3086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56989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14650"/>
            <a:ext cx="64008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baseline="0">
                <a:solidFill>
                  <a:schemeClr val="bg2"/>
                </a:solidFill>
                <a:effectLst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3200400"/>
            <a:ext cx="6400800" cy="971550"/>
          </a:xfrm>
          <a:prstGeom prst="rect">
            <a:avLst/>
          </a:prstGeom>
        </p:spPr>
        <p:txBody>
          <a:bodyPr/>
          <a:lstStyle>
            <a:lvl1pPr algn="ctr">
              <a:lnSpc>
                <a:spcPts val="1500"/>
              </a:lnSpc>
              <a:buNone/>
              <a:defRPr sz="135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350" dirty="0" smtClean="0"/>
              <a:t>Title of Presenter –Myriad Pro, 18pt</a:t>
            </a:r>
          </a:p>
          <a:p>
            <a:pPr lvl="0"/>
            <a:endParaRPr lang="en-US" sz="1350" dirty="0" smtClean="0"/>
          </a:p>
          <a:p>
            <a:pPr lvl="0"/>
            <a:r>
              <a:rPr lang="en-US" sz="1350" dirty="0" smtClean="0"/>
              <a:t>Title of Event</a:t>
            </a:r>
          </a:p>
          <a:p>
            <a:pPr lvl="0"/>
            <a:r>
              <a:rPr lang="en-US" sz="1350" dirty="0" smtClean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85900"/>
            <a:ext cx="8229600" cy="1257300"/>
          </a:xfrm>
          <a:prstGeom prst="rect">
            <a:avLst/>
          </a:prstGeom>
        </p:spPr>
        <p:txBody>
          <a:bodyPr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Title of Presentation – Myriad Pro</a:t>
            </a:r>
            <a:br>
              <a:rPr lang="en-US" dirty="0" smtClean="0"/>
            </a:br>
            <a:r>
              <a:rPr lang="en-US" dirty="0" smtClean="0"/>
              <a:t> Bold, Shadow 28pt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286000" y="4704588"/>
            <a:ext cx="5105400" cy="137160"/>
          </a:xfrm>
          <a:prstGeom prst="rect">
            <a:avLst/>
          </a:prstGeom>
        </p:spPr>
        <p:txBody>
          <a:bodyPr/>
          <a:lstStyle>
            <a:lvl1pPr>
              <a:buNone/>
              <a:defRPr sz="75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2286000" y="4848606"/>
            <a:ext cx="5105400" cy="171450"/>
          </a:xfrm>
          <a:prstGeom prst="rect">
            <a:avLst/>
          </a:prstGeom>
        </p:spPr>
        <p:txBody>
          <a:bodyPr/>
          <a:lstStyle>
            <a:lvl1pPr>
              <a:buNone/>
              <a:defRPr sz="75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303531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314325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343400"/>
            <a:ext cx="8229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544605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(for content heavy tables and charts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314325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343400"/>
            <a:ext cx="8229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701462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ad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14650"/>
            <a:ext cx="64008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baseline="0">
                <a:solidFill>
                  <a:schemeClr val="bg2"/>
                </a:solidFill>
                <a:effectLst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3200400"/>
            <a:ext cx="6400800" cy="971550"/>
          </a:xfrm>
          <a:prstGeom prst="rect">
            <a:avLst/>
          </a:prstGeom>
        </p:spPr>
        <p:txBody>
          <a:bodyPr/>
          <a:lstStyle>
            <a:lvl1pPr algn="ctr">
              <a:lnSpc>
                <a:spcPts val="1500"/>
              </a:lnSpc>
              <a:buNone/>
              <a:defRPr sz="135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350" dirty="0" smtClean="0"/>
              <a:t>Title of Presenter –Myriad Pro, 18pt</a:t>
            </a:r>
          </a:p>
          <a:p>
            <a:pPr lvl="0"/>
            <a:endParaRPr lang="en-US" sz="1350" dirty="0" smtClean="0"/>
          </a:p>
          <a:p>
            <a:pPr lvl="0"/>
            <a:r>
              <a:rPr lang="en-US" sz="1350" dirty="0" smtClean="0"/>
              <a:t>Title of Event</a:t>
            </a:r>
          </a:p>
          <a:p>
            <a:pPr lvl="0"/>
            <a:r>
              <a:rPr lang="en-US" sz="1350" dirty="0" smtClean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85900"/>
            <a:ext cx="8229600" cy="1257300"/>
          </a:xfrm>
          <a:prstGeom prst="rect">
            <a:avLst/>
          </a:prstGeom>
        </p:spPr>
        <p:txBody>
          <a:bodyPr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Title of Presentation – Myriad Pro</a:t>
            </a:r>
            <a:br>
              <a:rPr lang="en-US" dirty="0" smtClean="0"/>
            </a:br>
            <a:r>
              <a:rPr lang="en-US" dirty="0" smtClean="0"/>
              <a:t> Bold, Shadow 28pt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08728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Bad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314325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343400"/>
            <a:ext cx="6705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7416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2850"/>
              </a:lnSpc>
              <a:defRPr sz="2700" b="1" cap="all" baseline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Section Header</a:t>
            </a:r>
            <a:br>
              <a:rPr lang="en-US" dirty="0" smtClean="0"/>
            </a:br>
            <a:r>
              <a:rPr lang="en-US" dirty="0" smtClean="0"/>
              <a:t>Myriad Pro, bold, shadow, 36pt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1650"/>
              </a:lnSpc>
              <a:buNone/>
              <a:defRPr sz="1500" baseline="0">
                <a:solidFill>
                  <a:schemeClr val="bg2"/>
                </a:solidFill>
                <a:latin typeface="Calibri" pitchFamily="34" charset="0"/>
                <a:cs typeface="Calibri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Subhead – Myriad Pro, 20pt</a:t>
            </a:r>
          </a:p>
        </p:txBody>
      </p:sp>
    </p:spTree>
    <p:extLst>
      <p:ext uri="{BB962C8B-B14F-4D97-AF65-F5344CB8AC3E}">
        <p14:creationId xmlns:p14="http://schemas.microsoft.com/office/powerpoint/2010/main" val="3676124742"/>
      </p:ext>
    </p:extLst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2850"/>
              </a:lnSpc>
              <a:defRPr sz="2700" b="1" cap="all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Section Header</a:t>
            </a:r>
            <a:br>
              <a:rPr lang="en-US" dirty="0" smtClean="0"/>
            </a:br>
            <a:r>
              <a:rPr lang="en-US" dirty="0" smtClean="0"/>
              <a:t>Myriad Pro, bold, shadow, 36pt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1650"/>
              </a:lnSpc>
              <a:buNone/>
              <a:defRPr sz="1500" baseline="0">
                <a:solidFill>
                  <a:schemeClr val="bg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Subhead – Myriad Pro, 20pt</a:t>
            </a:r>
          </a:p>
        </p:txBody>
      </p:sp>
    </p:spTree>
    <p:extLst>
      <p:ext uri="{BB962C8B-B14F-4D97-AF65-F5344CB8AC3E}">
        <p14:creationId xmlns:p14="http://schemas.microsoft.com/office/powerpoint/2010/main" val="2297470353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Header – Myriad Pro, bold, shadow, 20pt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04788"/>
            <a:ext cx="5111750" cy="4138613"/>
          </a:xfrm>
          <a:prstGeom prst="rect">
            <a:avLst/>
          </a:prstGeom>
        </p:spPr>
        <p:txBody>
          <a:bodyPr anchor="ctr" anchorCtr="0"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076326"/>
            <a:ext cx="3008313" cy="3267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aseline="0">
                <a:solidFill>
                  <a:schemeClr val="bg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 smtClean="0"/>
              <a:t>Paragraph of type</a:t>
            </a:r>
          </a:p>
          <a:p>
            <a:pPr lvl="0"/>
            <a:r>
              <a:rPr lang="en-US" dirty="0" smtClean="0"/>
              <a:t>Myriad Pro, 14pt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343400"/>
            <a:ext cx="8229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83650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Photo Title – Myriad Pro, Bold, Shadow, 20pt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ln w="25400">
            <a:solidFill>
              <a:schemeClr val="bg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effectLst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aseline="0">
                <a:solidFill>
                  <a:schemeClr val="bg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 smtClean="0"/>
              <a:t>Caption or credits for photo – Myriad Pro, 14pt</a:t>
            </a:r>
          </a:p>
        </p:txBody>
      </p:sp>
    </p:spTree>
    <p:extLst>
      <p:ext uri="{BB962C8B-B14F-4D97-AF65-F5344CB8AC3E}">
        <p14:creationId xmlns:p14="http://schemas.microsoft.com/office/powerpoint/2010/main" val="1181649452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485900"/>
            <a:ext cx="6400800" cy="1543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 b="1" baseline="0">
                <a:solidFill>
                  <a:schemeClr val="bg2"/>
                </a:solidFill>
                <a:effectLst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Closing– Myriad Pro, Bold, 28pt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371600" y="3257550"/>
            <a:ext cx="6400800" cy="242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75" b="1" dirty="0" smtClean="0">
                <a:solidFill>
                  <a:srgbClr val="FFFFFF"/>
                </a:solidFill>
                <a:latin typeface="Myriad Web Pro"/>
              </a:rPr>
              <a:t>For more information please contact Centers for Disease Control and Prevention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371600" y="3529526"/>
            <a:ext cx="59436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srgbClr val="FFFFFF"/>
                </a:solidFill>
                <a:latin typeface="Myriad Web Pro"/>
              </a:rPr>
              <a:t>1600 Clifton Road NE, Atlanta, GA 30333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srgbClr val="FFFFFF"/>
                </a:solidFill>
                <a:latin typeface="Myriad Web Pro"/>
              </a:rPr>
              <a:t>Telephone, 1-800-CDC-INFO (232-4636)/TTY: 1-888-232-6348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srgbClr val="FFFFFF"/>
                </a:solidFill>
                <a:latin typeface="Myriad Web Pro"/>
              </a:rPr>
              <a:t>E-mail: cdcinfo@cdc.gov 	Web: www.cdc.gov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0" y="4704588"/>
            <a:ext cx="5105400" cy="137160"/>
          </a:xfrm>
          <a:prstGeom prst="rect">
            <a:avLst/>
          </a:prstGeom>
        </p:spPr>
        <p:txBody>
          <a:bodyPr/>
          <a:lstStyle>
            <a:lvl1pPr>
              <a:buNone/>
              <a:defRPr sz="75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848606"/>
            <a:ext cx="5105400" cy="171450"/>
          </a:xfrm>
          <a:prstGeom prst="rect">
            <a:avLst/>
          </a:prstGeom>
        </p:spPr>
        <p:txBody>
          <a:bodyPr/>
          <a:lstStyle>
            <a:lvl1pPr>
              <a:buNone/>
              <a:defRPr sz="75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371600" y="4066401"/>
            <a:ext cx="59436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75" dirty="0" smtClean="0">
                <a:solidFill>
                  <a:srgbClr val="FFFFFF"/>
                </a:solidFill>
                <a:latin typeface="Myriad Web Pro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</p:spTree>
    <p:extLst>
      <p:ext uri="{BB962C8B-B14F-4D97-AF65-F5344CB8AC3E}">
        <p14:creationId xmlns:p14="http://schemas.microsoft.com/office/powerpoint/2010/main" val="3596737885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60960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485900"/>
            <a:ext cx="6096000" cy="3086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2477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14650"/>
            <a:ext cx="64008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baseline="0">
                <a:solidFill>
                  <a:schemeClr val="bg2"/>
                </a:solidFill>
                <a:effectLst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Presenter’s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3200400"/>
            <a:ext cx="6400800" cy="971550"/>
          </a:xfrm>
          <a:prstGeom prst="rect">
            <a:avLst/>
          </a:prstGeom>
        </p:spPr>
        <p:txBody>
          <a:bodyPr/>
          <a:lstStyle>
            <a:lvl1pPr algn="ctr">
              <a:lnSpc>
                <a:spcPts val="1500"/>
              </a:lnSpc>
              <a:buNone/>
              <a:defRPr sz="135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350" dirty="0" smtClean="0"/>
              <a:t>Presenter’s Title</a:t>
            </a:r>
          </a:p>
          <a:p>
            <a:pPr lvl="0"/>
            <a:endParaRPr lang="en-US" sz="1350" dirty="0" smtClean="0"/>
          </a:p>
          <a:p>
            <a:pPr lvl="0"/>
            <a:r>
              <a:rPr lang="en-US" sz="1350" dirty="0" smtClean="0"/>
              <a:t>Healthcare-associated Infections:  Recovery Act</a:t>
            </a:r>
          </a:p>
          <a:p>
            <a:pPr lvl="0"/>
            <a:r>
              <a:rPr lang="en-US" sz="1350" dirty="0" smtClean="0"/>
              <a:t>Second Annual Grantee Meeting</a:t>
            </a:r>
          </a:p>
          <a:p>
            <a:pPr lvl="0"/>
            <a:r>
              <a:rPr lang="en-US" sz="1350" dirty="0" smtClean="0"/>
              <a:t>October 18-19, 2010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85900"/>
            <a:ext cx="8229600" cy="1257300"/>
          </a:xfrm>
          <a:prstGeom prst="rect">
            <a:avLst/>
          </a:prstGeom>
        </p:spPr>
        <p:txBody>
          <a:bodyPr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Title of Presentation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286000" y="4704588"/>
            <a:ext cx="5105400" cy="137160"/>
          </a:xfrm>
          <a:prstGeom prst="rect">
            <a:avLst/>
          </a:prstGeom>
        </p:spPr>
        <p:txBody>
          <a:bodyPr/>
          <a:lstStyle>
            <a:lvl1pPr>
              <a:buNone/>
              <a:defRPr sz="75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National Center for Emerging and </a:t>
            </a:r>
            <a:r>
              <a:rPr lang="en-US" dirty="0" err="1" smtClean="0"/>
              <a:t>Zoonotic</a:t>
            </a:r>
            <a:r>
              <a:rPr lang="en-US" dirty="0" smtClean="0"/>
              <a:t> Infectious Diseases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2286000" y="4848606"/>
            <a:ext cx="5105400" cy="171450"/>
          </a:xfrm>
          <a:prstGeom prst="rect">
            <a:avLst/>
          </a:prstGeom>
        </p:spPr>
        <p:txBody>
          <a:bodyPr/>
          <a:lstStyle>
            <a:lvl1pPr>
              <a:buNone/>
              <a:defRPr sz="75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Division of Healthcare Quality Promotion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898393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314325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343400"/>
            <a:ext cx="8229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467004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(for content heavy tables and charts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314325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343400"/>
            <a:ext cx="8229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749853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2850"/>
              </a:lnSpc>
              <a:defRPr sz="2700" b="1" cap="all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Section Header</a:t>
            </a:r>
            <a:br>
              <a:rPr lang="en-US" dirty="0" smtClean="0"/>
            </a:br>
            <a:r>
              <a:rPr lang="en-US" dirty="0" smtClean="0"/>
              <a:t>Myriad Pro, bold, shadow, 36pt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1650"/>
              </a:lnSpc>
              <a:buNone/>
              <a:defRPr sz="1500" baseline="0">
                <a:solidFill>
                  <a:schemeClr val="bg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Subhead – Myriad Pro, 20pt</a:t>
            </a:r>
          </a:p>
        </p:txBody>
      </p:sp>
    </p:spTree>
    <p:extLst>
      <p:ext uri="{BB962C8B-B14F-4D97-AF65-F5344CB8AC3E}">
        <p14:creationId xmlns:p14="http://schemas.microsoft.com/office/powerpoint/2010/main" val="540398909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Header – Myriad Pro, bold, shadow, 20pt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04788"/>
            <a:ext cx="5111750" cy="4138613"/>
          </a:xfrm>
          <a:prstGeom prst="rect">
            <a:avLst/>
          </a:prstGeom>
        </p:spPr>
        <p:txBody>
          <a:bodyPr anchor="ctr" anchorCtr="0"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076326"/>
            <a:ext cx="3008313" cy="3267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aseline="0">
                <a:solidFill>
                  <a:schemeClr val="bg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 smtClean="0"/>
              <a:t>Paragraph of type</a:t>
            </a:r>
          </a:p>
          <a:p>
            <a:pPr lvl="0"/>
            <a:r>
              <a:rPr lang="en-US" dirty="0" smtClean="0"/>
              <a:t>Myriad Pro, 14pt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343400"/>
            <a:ext cx="8229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8986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 baseline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Header – Myriad Pro, bold, shadow, 20pt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04788"/>
            <a:ext cx="5111750" cy="4138613"/>
          </a:xfrm>
          <a:prstGeom prst="rect">
            <a:avLst/>
          </a:prstGeom>
        </p:spPr>
        <p:txBody>
          <a:bodyPr anchor="ctr" anchorCtr="0"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>
                <a:solidFill>
                  <a:schemeClr val="bg2"/>
                </a:solidFill>
                <a:latin typeface="Calibri" pitchFamily="34" charset="0"/>
                <a:cs typeface="Calibri" pitchFamily="34" charset="0"/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  <a:latin typeface="Calibri" pitchFamily="34" charset="0"/>
                <a:cs typeface="Calibri" pitchFamily="34" charset="0"/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  <a:latin typeface="Calibri" pitchFamily="34" charset="0"/>
                <a:cs typeface="Calibri" pitchFamily="34" charset="0"/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>
                <a:solidFill>
                  <a:schemeClr val="bg2"/>
                </a:solidFill>
                <a:latin typeface="Calibri" pitchFamily="34" charset="0"/>
                <a:cs typeface="Calibri" pitchFamily="34" charset="0"/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  <a:latin typeface="Calibri" pitchFamily="34" charset="0"/>
                <a:cs typeface="Calibri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076326"/>
            <a:ext cx="3008313" cy="3267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aseline="0">
                <a:solidFill>
                  <a:schemeClr val="bg2"/>
                </a:solidFill>
                <a:latin typeface="Calibri" pitchFamily="34" charset="0"/>
                <a:cs typeface="Calibri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 smtClean="0"/>
              <a:t>Paragraph of type</a:t>
            </a:r>
          </a:p>
          <a:p>
            <a:pPr lvl="0"/>
            <a:r>
              <a:rPr lang="en-US" dirty="0" smtClean="0"/>
              <a:t>Myriad Pro, 14pt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343400"/>
            <a:ext cx="8229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263452"/>
      </p:ext>
    </p:extLst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Photo Title – Myriad Pro, Bold, Shadow, 20pt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ln w="25400">
            <a:solidFill>
              <a:schemeClr val="bg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effectLst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aseline="0">
                <a:solidFill>
                  <a:schemeClr val="bg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 smtClean="0"/>
              <a:t>Caption or credits for photo – Myriad Pro, 14pt</a:t>
            </a:r>
          </a:p>
        </p:txBody>
      </p:sp>
    </p:spTree>
    <p:extLst>
      <p:ext uri="{BB962C8B-B14F-4D97-AF65-F5344CB8AC3E}">
        <p14:creationId xmlns:p14="http://schemas.microsoft.com/office/powerpoint/2010/main" val="3594597431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485900"/>
            <a:ext cx="6400800" cy="1543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 b="1" baseline="0">
                <a:solidFill>
                  <a:schemeClr val="bg2"/>
                </a:solidFill>
                <a:effectLst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Closing– Myriad Pro, Bold, 28pt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371600" y="3257550"/>
            <a:ext cx="6400800" cy="242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75" b="1" dirty="0" smtClean="0">
                <a:solidFill>
                  <a:srgbClr val="FFFFFF"/>
                </a:solidFill>
                <a:latin typeface="Myriad Web Pro"/>
              </a:rPr>
              <a:t>For more information, please contact Centers for Disease Control and Prevention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371600" y="3529526"/>
            <a:ext cx="59436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srgbClr val="FFFFFF"/>
                </a:solidFill>
                <a:latin typeface="Myriad Web Pro"/>
              </a:rPr>
              <a:t>1600 Clifton Road NE, Atlanta, GA 30333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srgbClr val="FFFFFF"/>
                </a:solidFill>
                <a:latin typeface="Myriad Web Pro"/>
              </a:rPr>
              <a:t>Telephone, 1-800-CDC-INFO (232-4636)/TTY: 1-888-232-6348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srgbClr val="FFFFFF"/>
                </a:solidFill>
                <a:latin typeface="Myriad Web Pro"/>
              </a:rPr>
              <a:t>E-mail: cdcinfo@cdc.gov 	Web: www.cdc.gov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0" y="4704588"/>
            <a:ext cx="5105400" cy="137160"/>
          </a:xfrm>
          <a:prstGeom prst="rect">
            <a:avLst/>
          </a:prstGeom>
        </p:spPr>
        <p:txBody>
          <a:bodyPr/>
          <a:lstStyle>
            <a:lvl1pPr>
              <a:buNone/>
              <a:defRPr sz="75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National Center for Emerging and </a:t>
            </a:r>
            <a:r>
              <a:rPr lang="en-US" dirty="0" err="1" smtClean="0"/>
              <a:t>Zoonotic</a:t>
            </a:r>
            <a:r>
              <a:rPr lang="en-US" dirty="0" smtClean="0"/>
              <a:t> Infectious Diseases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848606"/>
            <a:ext cx="5105400" cy="171450"/>
          </a:xfrm>
          <a:prstGeom prst="rect">
            <a:avLst/>
          </a:prstGeom>
        </p:spPr>
        <p:txBody>
          <a:bodyPr/>
          <a:lstStyle>
            <a:lvl1pPr>
              <a:buNone/>
              <a:defRPr sz="75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Division of Healthcare Quality Promotion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371600" y="4066401"/>
            <a:ext cx="59436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75" dirty="0" smtClean="0">
                <a:solidFill>
                  <a:srgbClr val="FFFFFF"/>
                </a:solidFill>
                <a:latin typeface="Myriad Web Pro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</p:spTree>
    <p:extLst>
      <p:ext uri="{BB962C8B-B14F-4D97-AF65-F5344CB8AC3E}">
        <p14:creationId xmlns:p14="http://schemas.microsoft.com/office/powerpoint/2010/main" val="2100233222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60960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485900"/>
            <a:ext cx="6096000" cy="3086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10254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778354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27808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376740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1485900"/>
            <a:ext cx="29718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485900"/>
            <a:ext cx="29718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219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0703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7130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420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Photo Title – Myriad Pro, Bold, Shadow, 20pt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ln w="25400">
            <a:solidFill>
              <a:schemeClr val="bg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effectLst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aseline="0">
                <a:solidFill>
                  <a:schemeClr val="bg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 smtClean="0"/>
              <a:t>Caption or credits for photo – Myriad Pro, 14pt</a:t>
            </a:r>
          </a:p>
        </p:txBody>
      </p:sp>
    </p:spTree>
    <p:extLst>
      <p:ext uri="{BB962C8B-B14F-4D97-AF65-F5344CB8AC3E}">
        <p14:creationId xmlns:p14="http://schemas.microsoft.com/office/powerpoint/2010/main" val="1414043615"/>
      </p:ext>
    </p:extLst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674924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017735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0559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457200"/>
            <a:ext cx="152400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457200"/>
            <a:ext cx="4419600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8843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676400" y="457200"/>
            <a:ext cx="6096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37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60960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676400" y="1485900"/>
            <a:ext cx="6096000" cy="30861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60928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60960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76400" y="1485900"/>
            <a:ext cx="2971800" cy="308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485900"/>
            <a:ext cx="2971800" cy="308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24556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eaLnBrk="1" hangingPunct="1"/>
            <a:endParaRPr lang="en-US" sz="18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eaLnBrk="1" hangingPunct="1"/>
            <a:endParaRPr lang="en-US" sz="18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eaLnBrk="1" hangingPunct="1"/>
            <a:fld id="{F2CC667C-F301-4DD7-8C8F-0E41084E9FBF}" type="slidenum">
              <a:rPr lang="en-US" sz="18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/>
              <a:t>‹#›</a:t>
            </a:fld>
            <a:endParaRPr lang="en-US" sz="1800" b="1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05258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848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48100" cy="308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485900"/>
            <a:ext cx="38481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086100"/>
            <a:ext cx="38481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3120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60960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676400" y="1485900"/>
            <a:ext cx="6096000" cy="30861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242243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543050"/>
            <a:ext cx="6400800" cy="1543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 b="1" baseline="0">
                <a:solidFill>
                  <a:schemeClr val="bg2"/>
                </a:solidFill>
                <a:effectLst/>
                <a:latin typeface="Calibri" pitchFamily="34" charset="0"/>
                <a:cs typeface="Calibri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Closing– Myriad Pro, Bold, 28pt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0" y="4704588"/>
            <a:ext cx="5105400" cy="137160"/>
          </a:xfrm>
          <a:prstGeom prst="rect">
            <a:avLst/>
          </a:prstGeom>
        </p:spPr>
        <p:txBody>
          <a:bodyPr/>
          <a:lstStyle>
            <a:lvl1pPr>
              <a:buNone/>
              <a:defRPr sz="75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848606"/>
            <a:ext cx="5105400" cy="171450"/>
          </a:xfrm>
          <a:prstGeom prst="rect">
            <a:avLst/>
          </a:prstGeom>
        </p:spPr>
        <p:txBody>
          <a:bodyPr/>
          <a:lstStyle>
            <a:lvl1pPr>
              <a:buNone/>
              <a:defRPr sz="75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45421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1"/>
            <a:ext cx="7772400" cy="48474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485900"/>
            <a:ext cx="7772400" cy="30861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/>
            <a:endParaRPr lang="en-US" sz="1800" dirty="0">
              <a:solidFill>
                <a:srgbClr val="FFC000"/>
              </a:solidFill>
              <a:latin typeface="Arial Narrow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/>
            <a:endParaRPr lang="en-US" sz="1800" dirty="0">
              <a:solidFill>
                <a:srgbClr val="FFC000"/>
              </a:solidFill>
              <a:latin typeface="Arial Narrow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11334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/>
            <a:fld id="{8E5E7A7F-1E23-4CE5-B79C-5BDC53B14C5E}" type="slidenum">
              <a:rPr lang="en-US" sz="1800">
                <a:solidFill>
                  <a:srgbClr val="FFC000"/>
                </a:solidFill>
                <a:latin typeface="Arial Narrow" pitchFamily="34" charset="0"/>
              </a:rPr>
              <a:pPr eaLnBrk="1" hangingPunct="1"/>
              <a:t>‹#›</a:t>
            </a:fld>
            <a:endParaRPr lang="en-US" sz="1800" dirty="0">
              <a:solidFill>
                <a:srgbClr val="FFC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100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314325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 baseline="0">
                <a:solidFill>
                  <a:schemeClr val="bg2"/>
                </a:solidFill>
                <a:latin typeface="Calibri" pitchFamily="34" charset="0"/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  <a:latin typeface="Calibri" pitchFamily="34" charset="0"/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  <a:latin typeface="Calibri" pitchFamily="34" charset="0"/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343400"/>
            <a:ext cx="8229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6279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314325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 baseline="0">
                <a:solidFill>
                  <a:schemeClr val="bg2"/>
                </a:solidFill>
                <a:latin typeface="Calibri" pitchFamily="34" charset="0"/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  <a:latin typeface="Calibri" pitchFamily="34" charset="0"/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  <a:latin typeface="Calibri" pitchFamily="34" charset="0"/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343400"/>
            <a:ext cx="8229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8908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eaLnBrk="1" hangingPunct="1"/>
            <a:fld id="{945564FE-0DB8-448B-9F2A-355EAD938866}" type="datetimeFigureOut">
              <a:rPr lang="en-US" sz="1800" smtClean="0">
                <a:solidFill>
                  <a:srgbClr val="FFC000"/>
                </a:solidFill>
                <a:latin typeface="Arial Narrow" pitchFamily="34" charset="0"/>
              </a:rPr>
              <a:pPr eaLnBrk="1" hangingPunct="1"/>
              <a:t>11/15/2016</a:t>
            </a:fld>
            <a:endParaRPr lang="en-US" sz="1800" dirty="0">
              <a:solidFill>
                <a:srgbClr val="FFC000"/>
              </a:solidFill>
              <a:latin typeface="Arial Narrow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en-US" sz="1800" dirty="0">
              <a:solidFill>
                <a:srgbClr val="FFC000"/>
              </a:solidFill>
              <a:latin typeface="Arial Narrow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eaLnBrk="1" hangingPunct="1"/>
            <a:fld id="{7DF48BCF-C293-4477-9CB3-86E2BC334D58}" type="slidenum">
              <a:rPr lang="en-US" sz="1800" smtClean="0">
                <a:solidFill>
                  <a:srgbClr val="FFC000"/>
                </a:solidFill>
                <a:latin typeface="Arial Narrow" pitchFamily="34" charset="0"/>
              </a:rPr>
              <a:pPr eaLnBrk="1" hangingPunct="1"/>
              <a:t>‹#›</a:t>
            </a:fld>
            <a:endParaRPr lang="en-US" sz="1800" dirty="0">
              <a:solidFill>
                <a:srgbClr val="FFC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086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4325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  <a:latin typeface="Calibri" pitchFamily="34" charset="0"/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  <a:latin typeface="Calibri" pitchFamily="34" charset="0"/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  <a:latin typeface="Calibri" pitchFamily="34" charset="0"/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  <a:latin typeface="Calibri" pitchFamily="34" charset="0"/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4343400"/>
            <a:ext cx="8229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737661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ata Slide (for content heavy tables and char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D9531E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 smtClean="0"/>
              <a:t>Bottom band: NCEZID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508"/>
          <a:stretch/>
        </p:blipFill>
        <p:spPr>
          <a:xfrm>
            <a:off x="0" y="5019310"/>
            <a:ext cx="9144000" cy="124190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1158875"/>
            <a:ext cx="8229600" cy="3341688"/>
          </a:xfrm>
        </p:spPr>
        <p:txBody>
          <a:bodyPr/>
          <a:lstStyle>
            <a:lvl1pPr marL="342900" indent="-342900">
              <a:buClr>
                <a:srgbClr val="E25423"/>
              </a:buClr>
              <a:buFont typeface="Wingdings" panose="05000000000000000000" pitchFamily="2" charset="2"/>
              <a:buChar char="§"/>
              <a:defRPr sz="20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buClr>
                <a:srgbClr val="8D8B00"/>
              </a:buClr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>
                <a:srgbClr val="006A71"/>
              </a:buClr>
              <a:defRPr sz="20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20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426828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4325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  <a:latin typeface="Calibri" pitchFamily="34" charset="0"/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  <a:latin typeface="Calibri" pitchFamily="34" charset="0"/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  <a:latin typeface="Calibri" pitchFamily="34" charset="0"/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  <a:latin typeface="Calibri" pitchFamily="34" charset="0"/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4343400"/>
            <a:ext cx="8229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422670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4325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  <a:latin typeface="Calibri" pitchFamily="34" charset="0"/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  <a:latin typeface="Calibri" pitchFamily="34" charset="0"/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  <a:latin typeface="Calibri" pitchFamily="34" charset="0"/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  <a:latin typeface="Calibri" pitchFamily="34" charset="0"/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4343400"/>
            <a:ext cx="8229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892489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4325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  <a:latin typeface="Calibri" pitchFamily="34" charset="0"/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  <a:latin typeface="Calibri" pitchFamily="34" charset="0"/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  <a:latin typeface="Calibri" pitchFamily="34" charset="0"/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  <a:latin typeface="Calibri" pitchFamily="34" charset="0"/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4343400"/>
            <a:ext cx="8229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4017271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314325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343400"/>
            <a:ext cx="8229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17425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314325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343400"/>
            <a:ext cx="8229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16440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4325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4343400"/>
            <a:ext cx="8229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832039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4325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4343400"/>
            <a:ext cx="8229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9560982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 altLang="ja-JP" sz="1800" dirty="0">
              <a:solidFill>
                <a:srgbClr val="FFC000"/>
              </a:solidFill>
              <a:latin typeface="Arial Narrow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 altLang="ja-JP" sz="1800" dirty="0">
              <a:solidFill>
                <a:srgbClr val="FFC000"/>
              </a:solidFill>
              <a:latin typeface="Arial Narrow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011334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7E5F1F84-CF09-46B0-ACD1-A2067B17CC85}" type="slidenum">
              <a:rPr lang="ja-JP" altLang="en-US" sz="1800">
                <a:solidFill>
                  <a:srgbClr val="FFC000"/>
                </a:solidFill>
                <a:latin typeface="Arial Narrow" pitchFamily="34" charset="0"/>
              </a:rPr>
              <a:pPr eaLnBrk="1" hangingPunct="1">
                <a:defRPr/>
              </a:pPr>
              <a:t>‹#›</a:t>
            </a:fld>
            <a:endParaRPr lang="en-US" altLang="ja-JP" sz="1800" dirty="0">
              <a:solidFill>
                <a:srgbClr val="FFC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9906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30" tIns="45715" rIns="91430" bIns="45715" anchor="b" anchorCtr="0"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43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 b="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 b="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="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 b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4343401"/>
            <a:ext cx="8229600" cy="457200"/>
          </a:xfrm>
          <a:prstGeom prst="rect">
            <a:avLst/>
          </a:prstGeom>
        </p:spPr>
        <p:txBody>
          <a:bodyPr lIns="91430" tIns="45715" rIns="91430" bIns="45715"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823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baseline="0">
                <a:solidFill>
                  <a:schemeClr val="bg2"/>
                </a:solidFill>
                <a:effectLst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371600" y="3200400"/>
            <a:ext cx="6400800" cy="971550"/>
          </a:xfrm>
          <a:prstGeom prst="rect">
            <a:avLst/>
          </a:prstGeom>
        </p:spPr>
        <p:txBody>
          <a:bodyPr/>
          <a:lstStyle>
            <a:lvl1pPr algn="ctr">
              <a:lnSpc>
                <a:spcPts val="1500"/>
              </a:lnSpc>
              <a:buNone/>
              <a:defRPr sz="135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485900"/>
            <a:ext cx="8229600" cy="1257300"/>
          </a:xfrm>
          <a:prstGeom prst="rect">
            <a:avLst/>
          </a:prstGeom>
        </p:spPr>
        <p:txBody>
          <a:bodyPr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286000" y="4704588"/>
            <a:ext cx="5105400" cy="137160"/>
          </a:xfrm>
          <a:prstGeom prst="rect">
            <a:avLst/>
          </a:prstGeom>
        </p:spPr>
        <p:txBody>
          <a:bodyPr/>
          <a:lstStyle>
            <a:lvl1pPr>
              <a:buNone/>
              <a:defRPr sz="75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86000" y="4848606"/>
            <a:ext cx="5105400" cy="171450"/>
          </a:xfrm>
          <a:prstGeom prst="rect">
            <a:avLst/>
          </a:prstGeom>
        </p:spPr>
        <p:txBody>
          <a:bodyPr/>
          <a:lstStyle>
            <a:lvl1pPr>
              <a:buNone/>
              <a:defRPr sz="75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220818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S/DATA_2s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E25423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879669" cy="314325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24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742950" indent="-28575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2"/>
            <a:endParaRPr lang="en-US" dirty="0" smtClean="0"/>
          </a:p>
          <a:p>
            <a:pPr lvl="0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4807131" y="1200151"/>
            <a:ext cx="3879669" cy="314325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24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742950" indent="-28575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2"/>
            <a:endParaRPr lang="en-US" dirty="0" smtClean="0"/>
          </a:p>
          <a:p>
            <a:pPr lvl="0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405"/>
          <a:stretch/>
        </p:blipFill>
        <p:spPr>
          <a:xfrm>
            <a:off x="-1" y="5001835"/>
            <a:ext cx="9144001" cy="19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137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4325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4343400"/>
            <a:ext cx="8229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5438833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ta Slide (for content heavy tables and charts)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4325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4343400"/>
            <a:ext cx="8229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265928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Badg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baseline="0">
                <a:solidFill>
                  <a:schemeClr val="bg2"/>
                </a:solidFill>
                <a:effectLst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371600" y="3200400"/>
            <a:ext cx="6400800" cy="971550"/>
          </a:xfrm>
          <a:prstGeom prst="rect">
            <a:avLst/>
          </a:prstGeom>
        </p:spPr>
        <p:txBody>
          <a:bodyPr/>
          <a:lstStyle>
            <a:lvl1pPr algn="ctr">
              <a:lnSpc>
                <a:spcPts val="1500"/>
              </a:lnSpc>
              <a:buNone/>
              <a:defRPr sz="135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485900"/>
            <a:ext cx="8229600" cy="1257300"/>
          </a:xfrm>
          <a:prstGeom prst="rect">
            <a:avLst/>
          </a:prstGeom>
        </p:spPr>
        <p:txBody>
          <a:bodyPr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054675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Content Badg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4325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4343400"/>
            <a:ext cx="6705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4385600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2850"/>
              </a:lnSpc>
              <a:defRPr sz="2700" b="1" cap="all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1650"/>
              </a:lnSpc>
              <a:buNone/>
              <a:defRPr sz="1500" baseline="0">
                <a:solidFill>
                  <a:schemeClr val="bg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067092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138613"/>
          </a:xfrm>
          <a:prstGeom prst="rect">
            <a:avLst/>
          </a:prstGeom>
        </p:spPr>
        <p:txBody>
          <a:bodyPr anchor="ctr" anchorCtr="0"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267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aseline="0">
                <a:solidFill>
                  <a:schemeClr val="bg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4343400"/>
            <a:ext cx="8229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248892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ln w="25400">
            <a:solidFill>
              <a:schemeClr val="bg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effectLst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aseline="0">
                <a:solidFill>
                  <a:schemeClr val="bg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762359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71600" y="3257550"/>
            <a:ext cx="6400800" cy="242374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975" b="1" dirty="0">
                <a:solidFill>
                  <a:srgbClr val="FFFFFF"/>
                </a:solidFill>
                <a:latin typeface="Arial Narrow" pitchFamily="34" charset="0"/>
              </a:rPr>
              <a:t>For more information please contact Centers for Disease Control and Prevention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371600" y="3529013"/>
            <a:ext cx="59436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900" dirty="0">
                <a:solidFill>
                  <a:srgbClr val="FFFFFF"/>
                </a:solidFill>
                <a:latin typeface="Arial Narrow" pitchFamily="34" charset="0"/>
              </a:rPr>
              <a:t>1600 Clifton Road NE, Atlanta, GA 30333</a:t>
            </a:r>
          </a:p>
          <a:p>
            <a:pPr eaLnBrk="1" hangingPunct="1">
              <a:defRPr/>
            </a:pPr>
            <a:r>
              <a:rPr lang="en-US" sz="900" dirty="0">
                <a:solidFill>
                  <a:srgbClr val="FFFFFF"/>
                </a:solidFill>
                <a:latin typeface="Arial Narrow" pitchFamily="34" charset="0"/>
              </a:rPr>
              <a:t>Telephone, 1-800-CDC-INFO (232-4636)/TTY: 1-888-232-6348</a:t>
            </a:r>
          </a:p>
          <a:p>
            <a:pPr eaLnBrk="1" hangingPunct="1">
              <a:defRPr/>
            </a:pPr>
            <a:r>
              <a:rPr lang="en-US" sz="900" dirty="0">
                <a:solidFill>
                  <a:srgbClr val="FFFFFF"/>
                </a:solidFill>
                <a:latin typeface="Arial Narrow" pitchFamily="34" charset="0"/>
              </a:rPr>
              <a:t>E-mail: cdcinfo@cdc.gov 	Web: www.cdc.gov</a:t>
            </a:r>
          </a:p>
        </p:txBody>
      </p:sp>
      <p:sp>
        <p:nvSpPr>
          <p:cNvPr id="7" name="Rectangle 6"/>
          <p:cNvSpPr/>
          <p:nvPr/>
        </p:nvSpPr>
        <p:spPr>
          <a:xfrm>
            <a:off x="1371600" y="4065985"/>
            <a:ext cx="5943600" cy="19620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675" dirty="0">
                <a:solidFill>
                  <a:srgbClr val="FFFFFF"/>
                </a:solidFill>
                <a:latin typeface="Arial Narrow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485900"/>
            <a:ext cx="6400800" cy="1543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 b="1" baseline="0">
                <a:solidFill>
                  <a:schemeClr val="bg2"/>
                </a:solidFill>
                <a:effectLst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286000" y="4704588"/>
            <a:ext cx="5105400" cy="137160"/>
          </a:xfrm>
          <a:prstGeom prst="rect">
            <a:avLst/>
          </a:prstGeom>
        </p:spPr>
        <p:txBody>
          <a:bodyPr/>
          <a:lstStyle>
            <a:lvl1pPr>
              <a:buNone/>
              <a:defRPr sz="75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86000" y="4848606"/>
            <a:ext cx="5105400" cy="171450"/>
          </a:xfrm>
          <a:prstGeom prst="rect">
            <a:avLst/>
          </a:prstGeom>
        </p:spPr>
        <p:txBody>
          <a:bodyPr/>
          <a:lstStyle>
            <a:lvl1pPr>
              <a:buNone/>
              <a:defRPr sz="75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5388129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 sz="1800" dirty="0">
              <a:solidFill>
                <a:srgbClr val="FFC000"/>
              </a:solidFill>
              <a:latin typeface="Arial Narrow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 sz="1800" dirty="0">
              <a:solidFill>
                <a:srgbClr val="FFC000"/>
              </a:solidFill>
              <a:latin typeface="Arial Narrow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A51F7B63-4555-4AB0-BC7F-897DA10BC2E2}" type="slidenum">
              <a:rPr lang="en-US" sz="1800">
                <a:solidFill>
                  <a:srgbClr val="FFC000"/>
                </a:solidFill>
                <a:latin typeface="Arial Narrow" pitchFamily="34" charset="0"/>
              </a:rPr>
              <a:pPr eaLnBrk="1" hangingPunct="1">
                <a:defRPr/>
              </a:pPr>
              <a:t>‹#›</a:t>
            </a:fld>
            <a:endParaRPr lang="en-US" sz="1800" dirty="0">
              <a:solidFill>
                <a:srgbClr val="FFC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4757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 sz="1800" dirty="0">
              <a:solidFill>
                <a:srgbClr val="FFC000"/>
              </a:solidFill>
              <a:latin typeface="Arial Narrow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 sz="1800" dirty="0">
              <a:solidFill>
                <a:srgbClr val="FFC000"/>
              </a:solidFill>
              <a:latin typeface="Arial Narrow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1C11500A-38BF-4429-8EA4-53267B4121AD}" type="slidenum">
              <a:rPr lang="en-US" sz="1800">
                <a:solidFill>
                  <a:srgbClr val="FFC000"/>
                </a:solidFill>
                <a:latin typeface="Arial Narrow" pitchFamily="34" charset="0"/>
              </a:rPr>
              <a:pPr eaLnBrk="1" hangingPunct="1">
                <a:defRPr/>
              </a:pPr>
              <a:t>‹#›</a:t>
            </a:fld>
            <a:endParaRPr lang="en-US" sz="1800" dirty="0">
              <a:solidFill>
                <a:srgbClr val="FFC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456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_background">
    <p:bg>
      <p:bgPr>
        <a:solidFill>
          <a:srgbClr val="E254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350323"/>
            <a:ext cx="8294913" cy="871538"/>
          </a:xfrm>
          <a:prstGeom prst="rect">
            <a:avLst/>
          </a:prstGeom>
        </p:spPr>
        <p:txBody>
          <a:bodyPr anchor="b"/>
          <a:lstStyle>
            <a:lvl1pPr algn="l">
              <a:defRPr sz="36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57201" y="4425696"/>
            <a:ext cx="7772400" cy="426244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  <a:latin typeface="Calibri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0679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314325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343400"/>
            <a:ext cx="8229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772542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4325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  <a:latin typeface="Calibri" pitchFamily="34" charset="0"/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  <a:latin typeface="Calibri" pitchFamily="34" charset="0"/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  <a:latin typeface="Calibri" pitchFamily="34" charset="0"/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  <a:latin typeface="Calibri" pitchFamily="34" charset="0"/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4343400"/>
            <a:ext cx="8229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4857541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4325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4343400"/>
            <a:ext cx="8229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3329012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line_head_no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9716"/>
            <a:ext cx="8229600" cy="3547969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2">
                  <a:lumMod val="40000"/>
                  <a:lumOff val="60000"/>
                </a:schemeClr>
              </a:buClr>
              <a:defRPr/>
            </a:lvl1pPr>
            <a:lvl2pPr>
              <a:lnSpc>
                <a:spcPct val="100000"/>
              </a:lnSpc>
              <a:buClr>
                <a:schemeClr val="bg2">
                  <a:lumMod val="40000"/>
                  <a:lumOff val="60000"/>
                </a:schemeClr>
              </a:buClr>
              <a:defRPr/>
            </a:lvl2pPr>
            <a:lvl3pPr>
              <a:lnSpc>
                <a:spcPct val="100000"/>
              </a:lnSpc>
              <a:buClr>
                <a:schemeClr val="bg2">
                  <a:lumMod val="40000"/>
                  <a:lumOff val="60000"/>
                </a:schemeClr>
              </a:buClr>
              <a:defRPr/>
            </a:lvl3pPr>
            <a:lvl4pPr>
              <a:lnSpc>
                <a:spcPct val="100000"/>
              </a:lnSpc>
              <a:buClr>
                <a:schemeClr val="bg2">
                  <a:lumMod val="40000"/>
                  <a:lumOff val="60000"/>
                </a:schemeClr>
              </a:buClr>
              <a:defRPr/>
            </a:lvl4pPr>
            <a:lvl5pPr>
              <a:lnSpc>
                <a:spcPct val="100000"/>
              </a:lnSpc>
              <a:buClr>
                <a:schemeClr val="bg2">
                  <a:lumMod val="40000"/>
                  <a:lumOff val="60000"/>
                </a:schemeClr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4578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line_head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032"/>
            <a:ext cx="9144000" cy="85072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9716"/>
            <a:ext cx="8229600" cy="3547969"/>
          </a:xfrm>
        </p:spPr>
        <p:txBody>
          <a:bodyPr/>
          <a:lstStyle>
            <a:lvl2pPr>
              <a:buClr>
                <a:schemeClr val="bg2">
                  <a:lumMod val="40000"/>
                  <a:lumOff val="60000"/>
                </a:schemeClr>
              </a:buClr>
              <a:defRPr/>
            </a:lvl2pPr>
            <a:lvl3pPr>
              <a:buClr>
                <a:schemeClr val="bg2">
                  <a:lumMod val="40000"/>
                  <a:lumOff val="60000"/>
                </a:schemeClr>
              </a:buClr>
              <a:defRPr/>
            </a:lvl3pPr>
            <a:lvl4pPr>
              <a:buClr>
                <a:schemeClr val="bg2">
                  <a:lumMod val="40000"/>
                  <a:lumOff val="60000"/>
                </a:schemeClr>
              </a:buClr>
              <a:defRPr/>
            </a:lvl4pPr>
            <a:lvl5pPr>
              <a:buClr>
                <a:schemeClr val="bg2">
                  <a:lumMod val="40000"/>
                  <a:lumOff val="60000"/>
                </a:schemeClr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81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line_head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>
                  <a:lumMod val="40000"/>
                  <a:lumOff val="60000"/>
                </a:schemeClr>
              </a:buClr>
              <a:defRPr/>
            </a:lvl1pPr>
            <a:lvl2pPr>
              <a:buClr>
                <a:schemeClr val="bg2">
                  <a:lumMod val="40000"/>
                  <a:lumOff val="60000"/>
                </a:schemeClr>
              </a:buClr>
              <a:defRPr/>
            </a:lvl2pPr>
            <a:lvl3pPr>
              <a:buClr>
                <a:schemeClr val="bg2">
                  <a:lumMod val="40000"/>
                  <a:lumOff val="60000"/>
                </a:schemeClr>
              </a:buClr>
              <a:defRPr/>
            </a:lvl3pPr>
            <a:lvl4pPr>
              <a:buClr>
                <a:schemeClr val="bg2">
                  <a:lumMod val="40000"/>
                  <a:lumOff val="60000"/>
                </a:schemeClr>
              </a:buClr>
              <a:defRPr/>
            </a:lvl4pPr>
            <a:lvl5pPr>
              <a:buClr>
                <a:schemeClr val="bg2">
                  <a:lumMod val="40000"/>
                  <a:lumOff val="60000"/>
                </a:schemeClr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57200" y="4802982"/>
            <a:ext cx="8229600" cy="273844"/>
          </a:xfrm>
          <a:prstGeom prst="rect">
            <a:avLst/>
          </a:prstGeom>
        </p:spPr>
        <p:txBody>
          <a:bodyPr/>
          <a:lstStyle>
            <a:lvl1pPr>
              <a:defRPr sz="1050" i="1"/>
            </a:lvl1pPr>
          </a:lstStyle>
          <a:p>
            <a:pPr defTabSz="342900" eaLnBrk="1" hangingPunct="1">
              <a:defRPr/>
            </a:pPr>
            <a:endParaRPr lang="en-US" dirty="0">
              <a:solidFill>
                <a:prstClr val="white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15735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line_head_footer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032"/>
            <a:ext cx="9144000" cy="106066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0626"/>
            <a:ext cx="8229600" cy="2974592"/>
          </a:xfrm>
        </p:spPr>
        <p:txBody>
          <a:bodyPr/>
          <a:lstStyle>
            <a:lvl1pPr>
              <a:buClr>
                <a:schemeClr val="bg2">
                  <a:lumMod val="40000"/>
                  <a:lumOff val="60000"/>
                </a:schemeClr>
              </a:buClr>
              <a:defRPr/>
            </a:lvl1pPr>
            <a:lvl2pPr>
              <a:buClr>
                <a:schemeClr val="bg2">
                  <a:lumMod val="40000"/>
                  <a:lumOff val="60000"/>
                </a:schemeClr>
              </a:buClr>
              <a:defRPr/>
            </a:lvl2pPr>
            <a:lvl3pPr>
              <a:buClr>
                <a:schemeClr val="bg2">
                  <a:lumMod val="40000"/>
                  <a:lumOff val="60000"/>
                </a:schemeClr>
              </a:buClr>
              <a:defRPr/>
            </a:lvl3pPr>
            <a:lvl4pPr>
              <a:buClr>
                <a:schemeClr val="bg2">
                  <a:lumMod val="40000"/>
                  <a:lumOff val="60000"/>
                </a:schemeClr>
              </a:buClr>
              <a:defRPr/>
            </a:lvl4pPr>
            <a:lvl5pPr>
              <a:buClr>
                <a:schemeClr val="bg2">
                  <a:lumMod val="40000"/>
                  <a:lumOff val="60000"/>
                </a:schemeClr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57200" y="4802982"/>
            <a:ext cx="8229600" cy="273844"/>
          </a:xfrm>
          <a:prstGeom prst="rect">
            <a:avLst/>
          </a:prstGeom>
        </p:spPr>
        <p:txBody>
          <a:bodyPr/>
          <a:lstStyle>
            <a:lvl1pPr>
              <a:defRPr sz="1050" i="1"/>
            </a:lvl1pPr>
          </a:lstStyle>
          <a:p>
            <a:pPr defTabSz="342900" eaLnBrk="1" hangingPunct="1">
              <a:defRPr/>
            </a:pPr>
            <a:endParaRPr lang="en-US" dirty="0">
              <a:solidFill>
                <a:prstClr val="white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80702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line_head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032"/>
            <a:ext cx="9144000" cy="116563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0626"/>
            <a:ext cx="8229600" cy="2974592"/>
          </a:xfrm>
        </p:spPr>
        <p:txBody>
          <a:bodyPr/>
          <a:lstStyle>
            <a:lvl1pPr>
              <a:buClr>
                <a:schemeClr val="bg2">
                  <a:lumMod val="40000"/>
                  <a:lumOff val="60000"/>
                </a:schemeClr>
              </a:buClr>
              <a:defRPr/>
            </a:lvl1pPr>
            <a:lvl2pPr>
              <a:buClr>
                <a:schemeClr val="bg2">
                  <a:lumMod val="40000"/>
                  <a:lumOff val="60000"/>
                </a:schemeClr>
              </a:buClr>
              <a:defRPr/>
            </a:lvl2pPr>
            <a:lvl3pPr>
              <a:buClr>
                <a:schemeClr val="bg2">
                  <a:lumMod val="40000"/>
                  <a:lumOff val="60000"/>
                </a:schemeClr>
              </a:buClr>
              <a:defRPr/>
            </a:lvl3pPr>
            <a:lvl4pPr>
              <a:buClr>
                <a:schemeClr val="bg2">
                  <a:lumMod val="40000"/>
                  <a:lumOff val="60000"/>
                </a:schemeClr>
              </a:buClr>
              <a:defRPr/>
            </a:lvl4pPr>
            <a:lvl5pPr>
              <a:buClr>
                <a:schemeClr val="bg2">
                  <a:lumMod val="40000"/>
                  <a:lumOff val="60000"/>
                </a:schemeClr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57200" y="4802982"/>
            <a:ext cx="8229600" cy="273844"/>
          </a:xfrm>
          <a:prstGeom prst="rect">
            <a:avLst/>
          </a:prstGeom>
        </p:spPr>
        <p:txBody>
          <a:bodyPr/>
          <a:lstStyle>
            <a:lvl1pPr>
              <a:defRPr sz="1050" i="1"/>
            </a:lvl1pPr>
          </a:lstStyle>
          <a:p>
            <a:pPr defTabSz="342900" eaLnBrk="1" hangingPunct="1">
              <a:defRPr/>
            </a:pPr>
            <a:endParaRPr lang="en-US">
              <a:solidFill>
                <a:prstClr val="white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3431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aph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57200" y="4802982"/>
            <a:ext cx="8229600" cy="273844"/>
          </a:xfrm>
          <a:prstGeom prst="rect">
            <a:avLst/>
          </a:prstGeom>
        </p:spPr>
        <p:txBody>
          <a:bodyPr/>
          <a:lstStyle>
            <a:lvl1pPr>
              <a:defRPr sz="1050" i="1"/>
            </a:lvl1pPr>
          </a:lstStyle>
          <a:p>
            <a:pPr defTabSz="342900" eaLnBrk="1" hangingPunct="1">
              <a:defRPr/>
            </a:pPr>
            <a:endParaRPr lang="en-US" dirty="0">
              <a:solidFill>
                <a:prstClr val="white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35650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_no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594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_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140"/>
          <a:stretch/>
        </p:blipFill>
        <p:spPr>
          <a:xfrm>
            <a:off x="0" y="4259855"/>
            <a:ext cx="9148928" cy="883645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27218" y="2746824"/>
            <a:ext cx="66393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695E4A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200" dirty="0" smtClean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200" dirty="0" smtClean="0">
                <a:solidFill>
                  <a:srgbClr val="695E4A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200" dirty="0" smtClean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200" dirty="0" smtClean="0">
                <a:solidFill>
                  <a:srgbClr val="695E4A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200" dirty="0" smtClean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200" dirty="0" smtClean="0">
                <a:solidFill>
                  <a:srgbClr val="695E4A"/>
                </a:solidFill>
                <a:latin typeface="Calibri" panose="020F0502020204030204" pitchFamily="34" charset="0"/>
              </a:rPr>
              <a:t/>
            </a:r>
            <a:br>
              <a:rPr lang="en-US" sz="1200" dirty="0" smtClean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200" dirty="0" smtClean="0">
                <a:solidFill>
                  <a:srgbClr val="695E4A"/>
                </a:solidFill>
                <a:latin typeface="Calibri" panose="020F0502020204030204" pitchFamily="34" charset="0"/>
              </a:rPr>
              <a:t/>
            </a:r>
            <a:br>
              <a:rPr lang="en-US" sz="1200" dirty="0" smtClean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200" dirty="0" smtClean="0">
                <a:solidFill>
                  <a:srgbClr val="695E4A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</p:spTree>
    <p:extLst>
      <p:ext uri="{BB962C8B-B14F-4D97-AF65-F5344CB8AC3E}">
        <p14:creationId xmlns:p14="http://schemas.microsoft.com/office/powerpoint/2010/main" val="5028536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50627"/>
            <a:ext cx="9144000" cy="11025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2628900"/>
            <a:ext cx="91440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Presenter’s Name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086100"/>
            <a:ext cx="9144000" cy="971550"/>
          </a:xfrm>
          <a:prstGeom prst="rect">
            <a:avLst/>
          </a:prstGeom>
        </p:spPr>
        <p:txBody>
          <a:bodyPr/>
          <a:lstStyle>
            <a:lvl1pPr algn="ctr">
              <a:lnSpc>
                <a:spcPts val="1500"/>
              </a:lnSpc>
              <a:buNone/>
              <a:defRPr sz="1500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350" dirty="0" smtClean="0"/>
              <a:t>Title of Presenter</a:t>
            </a:r>
          </a:p>
          <a:p>
            <a:pPr lvl="0"/>
            <a:endParaRPr lang="en-US" sz="1350" dirty="0" smtClean="0"/>
          </a:p>
          <a:p>
            <a:pPr lvl="0"/>
            <a:r>
              <a:rPr lang="en-US" sz="1350" dirty="0" smtClean="0"/>
              <a:t>Title of Event</a:t>
            </a:r>
          </a:p>
          <a:p>
            <a:pPr lvl="0"/>
            <a:r>
              <a:rPr lang="en-US" sz="1350" dirty="0" smtClean="0"/>
              <a:t>Date of 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770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362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ln w="25400">
            <a:solidFill>
              <a:schemeClr val="bg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aseline="0">
                <a:solidFill>
                  <a:schemeClr val="bg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4570122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342900" eaLnBrk="1" hangingPunct="1">
              <a:defRPr/>
            </a:pPr>
            <a:fld id="{BCAB647C-84B9-FA46-9788-B76DB03EBCFB}" type="datetime1">
              <a:rPr lang="en-US" smtClean="0">
                <a:solidFill>
                  <a:prstClr val="white"/>
                </a:solidFill>
                <a:latin typeface="Arial" charset="0"/>
                <a:ea typeface="ＭＳ Ｐゴシック" charset="-128"/>
              </a:rPr>
              <a:pPr defTabSz="342900" eaLnBrk="1" hangingPunct="1">
                <a:defRPr/>
              </a:pPr>
              <a:t>11/15/2016</a:t>
            </a:fld>
            <a:endParaRPr lang="en-US" dirty="0">
              <a:solidFill>
                <a:prstClr val="white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342900" eaLnBrk="1" hangingPunct="1">
              <a:defRPr/>
            </a:pPr>
            <a:endParaRPr lang="en-US" dirty="0">
              <a:solidFill>
                <a:prstClr val="white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342900" eaLnBrk="1" hangingPunct="1"/>
            <a:fld id="{5DE0686E-2222-874F-A13A-6338718FEC2B}" type="slidenum">
              <a:rPr lang="en-US" smtClean="0">
                <a:solidFill>
                  <a:prstClr val="white"/>
                </a:solidFill>
                <a:latin typeface="Arial" charset="0"/>
                <a:ea typeface="ＭＳ Ｐゴシック" charset="-128"/>
              </a:rPr>
              <a:pPr defTabSz="342900" eaLnBrk="1" hangingPunct="1"/>
              <a:t>‹#›</a:t>
            </a:fld>
            <a:endParaRPr lang="en-US" dirty="0">
              <a:solidFill>
                <a:prstClr val="white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25045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content_no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58726"/>
            <a:ext cx="4038600" cy="392585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58726"/>
            <a:ext cx="4038600" cy="392585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3623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342900" eaLnBrk="1" hangingPunct="1"/>
            <a:fld id="{B2BCD2CE-488C-44BF-8AC7-29F5A8AC4EEA}" type="datetimeFigureOut">
              <a:rPr lang="en-US" smtClean="0">
                <a:solidFill>
                  <a:prstClr val="white"/>
                </a:solidFill>
                <a:latin typeface="Arial" charset="0"/>
                <a:ea typeface="ＭＳ Ｐゴシック" charset="-128"/>
              </a:rPr>
              <a:pPr defTabSz="342900" eaLnBrk="1" hangingPunct="1"/>
              <a:t>11/15/2016</a:t>
            </a:fld>
            <a:endParaRPr lang="en-US">
              <a:solidFill>
                <a:prstClr val="white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342900" eaLnBrk="1" hangingPunct="1"/>
            <a:endParaRPr lang="en-US">
              <a:solidFill>
                <a:prstClr val="white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342900" eaLnBrk="1" hangingPunct="1"/>
            <a:fld id="{3076C3D4-5A28-4ED1-9791-64FCDF5A5D31}" type="slidenum">
              <a:rPr lang="en-US" smtClean="0">
                <a:solidFill>
                  <a:prstClr val="white"/>
                </a:solidFill>
                <a:latin typeface="Arial" charset="0"/>
                <a:ea typeface="ＭＳ Ｐゴシック" charset="-128"/>
              </a:rPr>
              <a:pPr defTabSz="342900" eaLnBrk="1" hangingPunct="1"/>
              <a:t>‹#›</a:t>
            </a:fld>
            <a:endParaRPr lang="en-US">
              <a:solidFill>
                <a:prstClr val="white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20878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sic Content Ba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solidFill>
                  <a:schemeClr val="bg1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43250"/>
          </a:xfrm>
          <a:prstGeom prst="rect">
            <a:avLst/>
          </a:prstGeom>
        </p:spPr>
        <p:txBody>
          <a:bodyPr/>
          <a:lstStyle>
            <a:lvl1pPr marL="257175" indent="-257175">
              <a:buClr>
                <a:schemeClr val="bg1"/>
              </a:buClr>
              <a:buSzPct val="70000"/>
              <a:buFont typeface="Wingdings" pitchFamily="2" charset="2"/>
              <a:buChar char="§"/>
              <a:defRPr sz="1800" b="1" baseline="0">
                <a:solidFill>
                  <a:schemeClr val="bg2"/>
                </a:solidFill>
                <a:latin typeface="Calibri" pitchFamily="34" charset="0"/>
              </a:defRPr>
            </a:lvl1pPr>
            <a:lvl2pPr marL="557213" indent="-214313">
              <a:buClr>
                <a:schemeClr val="bg1"/>
              </a:buClr>
              <a:buSzPct val="100000"/>
              <a:buFont typeface="Arial" pitchFamily="34" charset="0"/>
              <a:buChar char="•"/>
              <a:defRPr sz="1500">
                <a:solidFill>
                  <a:schemeClr val="bg2"/>
                </a:solidFill>
              </a:defRPr>
            </a:lvl2pPr>
            <a:lvl3pPr marL="857250" indent="-171450">
              <a:buClr>
                <a:schemeClr val="bg1"/>
              </a:buClr>
              <a:buSzPct val="100000"/>
              <a:buFont typeface="Courier New" pitchFamily="49" charset="0"/>
              <a:buChar char="o"/>
              <a:defRPr sz="1350"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3"/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905000" y="4343400"/>
            <a:ext cx="67818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464029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2850"/>
              </a:lnSpc>
              <a:defRPr sz="2700" b="1" cap="all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1650"/>
              </a:lnSpc>
              <a:buNone/>
              <a:defRPr sz="1500" baseline="0">
                <a:solidFill>
                  <a:schemeClr val="bg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1285250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76237"/>
            <a:ext cx="7924800" cy="4810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1200151"/>
            <a:ext cx="38862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200151"/>
            <a:ext cx="38862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342900" eaLnBrk="1" hangingPunct="1">
              <a:defRPr/>
            </a:pPr>
            <a:fld id="{96294813-7C77-491C-A245-4008B7E8C11E}" type="datetimeFigureOut">
              <a:rPr lang="en-US" smtClean="0">
                <a:latin typeface="Arial" charset="0"/>
                <a:ea typeface="ＭＳ Ｐゴシック" charset="-128"/>
              </a:rPr>
              <a:pPr defTabSz="342900" eaLnBrk="1" hangingPunct="1">
                <a:defRPr/>
              </a:pPr>
              <a:t>11/15/2016</a:t>
            </a:fld>
            <a:endParaRPr lang="en-US" dirty="0">
              <a:latin typeface="Arial" charset="0"/>
              <a:ea typeface="ＭＳ Ｐゴシック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rgbClr val="FFFFFF"/>
                </a:solidFill>
              </a:defRPr>
            </a:lvl1pPr>
          </a:lstStyle>
          <a:p>
            <a:pPr defTabSz="342900" eaLnBrk="1" hangingPunct="1">
              <a:defRPr/>
            </a:pPr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342900" eaLnBrk="1" hangingPunct="1">
              <a:defRPr/>
            </a:pPr>
            <a:fld id="{8F745F7F-2F95-4689-A4D0-6ED5DFD291EE}" type="slidenum">
              <a:rPr lang="en-US" smtClean="0">
                <a:latin typeface="Arial" charset="0"/>
                <a:ea typeface="ＭＳ Ｐゴシック" charset="-128"/>
              </a:rPr>
              <a:pPr defTabSz="342900" eaLnBrk="1" hangingPunct="1">
                <a:defRPr/>
              </a:pPr>
              <a:t>‹#›</a:t>
            </a:fld>
            <a:endParaRPr lang="en-US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72223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>
              <a:defRPr sz="2100" b="1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4457700"/>
            <a:ext cx="8229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153175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85900"/>
            <a:ext cx="8229600" cy="1257300"/>
          </a:xfrm>
          <a:prstGeom prst="rect">
            <a:avLst/>
          </a:prstGeom>
        </p:spPr>
        <p:txBody>
          <a:bodyPr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Title of Presentation – Myriad Pro</a:t>
            </a:r>
            <a:br>
              <a:rPr lang="en-US" dirty="0" smtClean="0"/>
            </a:br>
            <a:r>
              <a:rPr lang="en-US" dirty="0" smtClean="0"/>
              <a:t> Bold, Shadow 28pt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14650"/>
            <a:ext cx="64008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baseline="0">
                <a:solidFill>
                  <a:schemeClr val="bg2"/>
                </a:solidFill>
                <a:effectLst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3200400"/>
            <a:ext cx="6400800" cy="971550"/>
          </a:xfrm>
          <a:prstGeom prst="rect">
            <a:avLst/>
          </a:prstGeom>
        </p:spPr>
        <p:txBody>
          <a:bodyPr/>
          <a:lstStyle>
            <a:lvl1pPr algn="ctr">
              <a:lnSpc>
                <a:spcPts val="1500"/>
              </a:lnSpc>
              <a:buNone/>
              <a:defRPr sz="135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350" dirty="0" smtClean="0"/>
              <a:t>Title of Presenter –Myriad Pro, 18pt</a:t>
            </a:r>
          </a:p>
          <a:p>
            <a:pPr lvl="0"/>
            <a:endParaRPr lang="en-US" sz="1350" dirty="0" smtClean="0"/>
          </a:p>
          <a:p>
            <a:pPr lvl="0"/>
            <a:r>
              <a:rPr lang="en-US" sz="1350" dirty="0" smtClean="0"/>
              <a:t>Title of Event</a:t>
            </a:r>
          </a:p>
          <a:p>
            <a:pPr lvl="0"/>
            <a:r>
              <a:rPr lang="en-US" sz="1350" dirty="0" smtClean="0"/>
              <a:t>Date of Event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0" y="4704588"/>
            <a:ext cx="5105400" cy="137160"/>
          </a:xfrm>
          <a:prstGeom prst="rect">
            <a:avLst/>
          </a:prstGeom>
        </p:spPr>
        <p:txBody>
          <a:bodyPr/>
          <a:lstStyle>
            <a:lvl1pPr>
              <a:buNone/>
              <a:defRPr sz="75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848606"/>
            <a:ext cx="5105400" cy="171450"/>
          </a:xfrm>
          <a:prstGeom prst="rect">
            <a:avLst/>
          </a:prstGeom>
        </p:spPr>
        <p:txBody>
          <a:bodyPr/>
          <a:lstStyle>
            <a:lvl1pPr>
              <a:buNone/>
              <a:defRPr sz="75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032478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 userDrawn="1"/>
        </p:nvSpPr>
        <p:spPr>
          <a:xfrm>
            <a:off x="1371600" y="3257550"/>
            <a:ext cx="6400800" cy="242374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975" b="1" dirty="0">
                <a:solidFill>
                  <a:srgbClr val="FFFFFF"/>
                </a:solidFill>
                <a:latin typeface="Arial" charset="0"/>
              </a:rPr>
              <a:t>For more information please contact Centers for Disease Control and Prevention</a:t>
            </a:r>
          </a:p>
        </p:txBody>
      </p:sp>
      <p:sp>
        <p:nvSpPr>
          <p:cNvPr id="5" name="Rectangle 10"/>
          <p:cNvSpPr/>
          <p:nvPr userDrawn="1"/>
        </p:nvSpPr>
        <p:spPr>
          <a:xfrm>
            <a:off x="1371600" y="3529013"/>
            <a:ext cx="59436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900" dirty="0">
                <a:solidFill>
                  <a:srgbClr val="FFFFFF"/>
                </a:solidFill>
                <a:latin typeface="Arial" charset="0"/>
              </a:rPr>
              <a:t>1600 Clifton Road NE, Atlanta, GA 30333</a:t>
            </a:r>
          </a:p>
          <a:p>
            <a:pPr eaLnBrk="1" hangingPunct="1">
              <a:defRPr/>
            </a:pPr>
            <a:r>
              <a:rPr lang="en-US" sz="900" dirty="0">
                <a:solidFill>
                  <a:srgbClr val="FFFFFF"/>
                </a:solidFill>
                <a:latin typeface="Arial" charset="0"/>
              </a:rPr>
              <a:t>Telephone, 1-800-CDC-INFO (232-4636)/TTY: 1-888-232-6348</a:t>
            </a:r>
          </a:p>
          <a:p>
            <a:pPr eaLnBrk="1" hangingPunct="1">
              <a:defRPr/>
            </a:pPr>
            <a:r>
              <a:rPr lang="en-US" sz="900" dirty="0">
                <a:solidFill>
                  <a:srgbClr val="FFFFFF"/>
                </a:solidFill>
                <a:latin typeface="Arial" charset="0"/>
              </a:rPr>
              <a:t>E-mail: cdcinfo@cdc.gov Web: www.atsdr.cdc.gov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485900"/>
            <a:ext cx="6400800" cy="1543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 b="1" baseline="0">
                <a:solidFill>
                  <a:schemeClr val="bg2"/>
                </a:solidFill>
                <a:effectLst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6631092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14650"/>
            <a:ext cx="64008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baseline="0">
                <a:solidFill>
                  <a:schemeClr val="bg2"/>
                </a:solidFill>
                <a:effectLst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3257550"/>
            <a:ext cx="6400800" cy="971550"/>
          </a:xfrm>
          <a:prstGeom prst="rect">
            <a:avLst/>
          </a:prstGeom>
        </p:spPr>
        <p:txBody>
          <a:bodyPr/>
          <a:lstStyle>
            <a:lvl1pPr algn="ctr">
              <a:lnSpc>
                <a:spcPts val="1500"/>
              </a:lnSpc>
              <a:buNone/>
              <a:defRPr sz="135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350" dirty="0" smtClean="0"/>
              <a:t>Title of Presenter –Myriad Pro, 18pt</a:t>
            </a:r>
          </a:p>
          <a:p>
            <a:pPr lvl="0"/>
            <a:endParaRPr lang="en-US" sz="1350" dirty="0" smtClean="0"/>
          </a:p>
          <a:p>
            <a:pPr lvl="0"/>
            <a:r>
              <a:rPr lang="en-US" sz="1350" dirty="0" smtClean="0"/>
              <a:t>Title of Event</a:t>
            </a:r>
          </a:p>
          <a:p>
            <a:pPr lvl="0"/>
            <a:r>
              <a:rPr lang="en-US" sz="1350" dirty="0" smtClean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85900"/>
            <a:ext cx="8229600" cy="1257300"/>
          </a:xfrm>
          <a:prstGeom prst="rect">
            <a:avLst/>
          </a:prstGeom>
        </p:spPr>
        <p:txBody>
          <a:bodyPr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Title of Presentation – Myriad Pro</a:t>
            </a:r>
            <a:br>
              <a:rPr lang="en-US" dirty="0" smtClean="0"/>
            </a:br>
            <a:r>
              <a:rPr lang="en-US" dirty="0" smtClean="0"/>
              <a:t> Bold, Shadow 28pt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286000" y="4704588"/>
            <a:ext cx="5105400" cy="137160"/>
          </a:xfrm>
          <a:prstGeom prst="rect">
            <a:avLst/>
          </a:prstGeom>
        </p:spPr>
        <p:txBody>
          <a:bodyPr/>
          <a:lstStyle>
            <a:lvl1pPr>
              <a:buNone/>
              <a:defRPr sz="750" b="1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National Center for Emerging and </a:t>
            </a:r>
            <a:r>
              <a:rPr lang="en-US" dirty="0" err="1" smtClean="0"/>
              <a:t>Zoonotic</a:t>
            </a:r>
            <a:r>
              <a:rPr lang="en-US" dirty="0" smtClean="0"/>
              <a:t> Infectious Diseases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2286000" y="4848606"/>
            <a:ext cx="5105400" cy="171450"/>
          </a:xfrm>
          <a:prstGeom prst="rect">
            <a:avLst/>
          </a:prstGeom>
        </p:spPr>
        <p:txBody>
          <a:bodyPr/>
          <a:lstStyle>
            <a:lvl1pPr>
              <a:buNone/>
              <a:defRPr sz="750" b="1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Division of Healthcare Quality Promotion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449966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314325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343400"/>
            <a:ext cx="8229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391886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(for content heavy tables and charts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314325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343400"/>
            <a:ext cx="8229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210870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ad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14650"/>
            <a:ext cx="64008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baseline="0">
                <a:solidFill>
                  <a:schemeClr val="bg2"/>
                </a:solidFill>
                <a:effectLst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3200400"/>
            <a:ext cx="6400800" cy="971550"/>
          </a:xfrm>
          <a:prstGeom prst="rect">
            <a:avLst/>
          </a:prstGeom>
        </p:spPr>
        <p:txBody>
          <a:bodyPr/>
          <a:lstStyle>
            <a:lvl1pPr algn="ctr">
              <a:lnSpc>
                <a:spcPts val="1500"/>
              </a:lnSpc>
              <a:buNone/>
              <a:defRPr sz="135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350" dirty="0" smtClean="0"/>
              <a:t>Title of Presenter –Myriad Pro, 18pt</a:t>
            </a:r>
          </a:p>
          <a:p>
            <a:pPr lvl="0"/>
            <a:endParaRPr lang="en-US" sz="1350" dirty="0" smtClean="0"/>
          </a:p>
          <a:p>
            <a:pPr lvl="0"/>
            <a:r>
              <a:rPr lang="en-US" sz="1350" dirty="0" smtClean="0"/>
              <a:t>Title of Event</a:t>
            </a:r>
          </a:p>
          <a:p>
            <a:pPr lvl="0"/>
            <a:r>
              <a:rPr lang="en-US" sz="1350" dirty="0" smtClean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85900"/>
            <a:ext cx="8229600" cy="1257300"/>
          </a:xfrm>
          <a:prstGeom prst="rect">
            <a:avLst/>
          </a:prstGeom>
        </p:spPr>
        <p:txBody>
          <a:bodyPr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Title of Presentation – Myriad Pro</a:t>
            </a:r>
            <a:br>
              <a:rPr lang="en-US" dirty="0" smtClean="0"/>
            </a:br>
            <a:r>
              <a:rPr lang="en-US" dirty="0" smtClean="0"/>
              <a:t> Bold, Shadow 28pt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443968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Bad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314325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343400"/>
            <a:ext cx="6705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81208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2850"/>
              </a:lnSpc>
              <a:defRPr sz="2700" b="1" cap="all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Section Header</a:t>
            </a:r>
            <a:br>
              <a:rPr lang="en-US" dirty="0" smtClean="0"/>
            </a:br>
            <a:r>
              <a:rPr lang="en-US" dirty="0" smtClean="0"/>
              <a:t>Myriad Pro, bold, shadow, 36pt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1650"/>
              </a:lnSpc>
              <a:buNone/>
              <a:defRPr sz="1500" baseline="0">
                <a:solidFill>
                  <a:schemeClr val="bg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Subhead – Myriad Pro, 20pt</a:t>
            </a:r>
          </a:p>
        </p:txBody>
      </p:sp>
    </p:spTree>
    <p:extLst>
      <p:ext uri="{BB962C8B-B14F-4D97-AF65-F5344CB8AC3E}">
        <p14:creationId xmlns:p14="http://schemas.microsoft.com/office/powerpoint/2010/main" val="688987447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Header – Myriad Pro, bold, shadow, 20pt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04788"/>
            <a:ext cx="5111750" cy="4138613"/>
          </a:xfrm>
          <a:prstGeom prst="rect">
            <a:avLst/>
          </a:prstGeom>
        </p:spPr>
        <p:txBody>
          <a:bodyPr anchor="ctr" anchorCtr="0"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076327"/>
            <a:ext cx="3008313" cy="3267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aseline="0">
                <a:solidFill>
                  <a:schemeClr val="bg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 smtClean="0"/>
              <a:t>Paragraph of type</a:t>
            </a:r>
          </a:p>
          <a:p>
            <a:pPr lvl="0"/>
            <a:r>
              <a:rPr lang="en-US" dirty="0" smtClean="0"/>
              <a:t>Myriad Pro, 14pt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343400"/>
            <a:ext cx="8229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576561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Photo Title – Myriad Pro, Bold, Shadow, 20pt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ln w="25400">
            <a:solidFill>
              <a:schemeClr val="bg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effectLst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aseline="0">
                <a:solidFill>
                  <a:schemeClr val="bg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 smtClean="0"/>
              <a:t>Caption or credits for photo – Myriad Pro, 14pt</a:t>
            </a:r>
          </a:p>
        </p:txBody>
      </p:sp>
    </p:spTree>
    <p:extLst>
      <p:ext uri="{BB962C8B-B14F-4D97-AF65-F5344CB8AC3E}">
        <p14:creationId xmlns:p14="http://schemas.microsoft.com/office/powerpoint/2010/main" val="3059638198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485900"/>
            <a:ext cx="6400800" cy="1543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 b="1" baseline="0">
                <a:solidFill>
                  <a:schemeClr val="bg2"/>
                </a:solidFill>
                <a:effectLst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Closing– Myriad Pro, Bold, 28pt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371600" y="3257550"/>
            <a:ext cx="6400800" cy="242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75" b="1" dirty="0" smtClean="0">
                <a:solidFill>
                  <a:srgbClr val="FFFFFF"/>
                </a:solidFill>
                <a:latin typeface="Myriad Web Pro"/>
              </a:rPr>
              <a:t>For more information please contact Centers for Disease Control and Prevention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371600" y="3529527"/>
            <a:ext cx="59436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srgbClr val="FFFFFF"/>
                </a:solidFill>
                <a:latin typeface="Myriad Web Pro"/>
              </a:rPr>
              <a:t>1600 Clifton Road NE, Atlanta, GA 30333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srgbClr val="FFFFFF"/>
                </a:solidFill>
                <a:latin typeface="Myriad Web Pro"/>
              </a:rPr>
              <a:t>Telephone, 1-800-CDC-INFO (232-4636)/TTY: 1-888-232-6348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srgbClr val="FFFFFF"/>
                </a:solidFill>
                <a:latin typeface="Myriad Web Pro"/>
              </a:rPr>
              <a:t>E-mail: cdcinfo@cdc.gov 	Web: www.cdc.gov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0" y="4704588"/>
            <a:ext cx="5105400" cy="137160"/>
          </a:xfrm>
          <a:prstGeom prst="rect">
            <a:avLst/>
          </a:prstGeom>
        </p:spPr>
        <p:txBody>
          <a:bodyPr/>
          <a:lstStyle>
            <a:lvl1pPr>
              <a:buNone/>
              <a:defRPr sz="750" b="1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National Center for Emerging and </a:t>
            </a:r>
            <a:r>
              <a:rPr lang="en-US" dirty="0" err="1" smtClean="0"/>
              <a:t>Zoonotic</a:t>
            </a:r>
            <a:r>
              <a:rPr lang="en-US" dirty="0" smtClean="0"/>
              <a:t> Infectious Diseases	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848606"/>
            <a:ext cx="5105400" cy="171450"/>
          </a:xfrm>
          <a:prstGeom prst="rect">
            <a:avLst/>
          </a:prstGeom>
        </p:spPr>
        <p:txBody>
          <a:bodyPr/>
          <a:lstStyle>
            <a:lvl1pPr>
              <a:buNone/>
              <a:defRPr sz="750" b="1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Division of Healthcare Quality Promotion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371600" y="4066401"/>
            <a:ext cx="59436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75" dirty="0" smtClean="0">
                <a:solidFill>
                  <a:srgbClr val="FFFFFF"/>
                </a:solidFill>
                <a:latin typeface="Myriad Web Pro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</p:spTree>
    <p:extLst>
      <p:ext uri="{BB962C8B-B14F-4D97-AF65-F5344CB8AC3E}">
        <p14:creationId xmlns:p14="http://schemas.microsoft.com/office/powerpoint/2010/main" val="112825726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314325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  <a:latin typeface="Calibri" pitchFamily="34" charset="0"/>
                <a:cs typeface="Calibri" pitchFamily="34" charset="0"/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  <a:latin typeface="Calibri" pitchFamily="34" charset="0"/>
                <a:cs typeface="Calibri" pitchFamily="34" charset="0"/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  <a:latin typeface="Calibri" pitchFamily="34" charset="0"/>
                <a:cs typeface="Calibri" pitchFamily="34" charset="0"/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  <a:latin typeface="Calibri" pitchFamily="34" charset="0"/>
                <a:cs typeface="Calibri" pitchFamily="34" charset="0"/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343400"/>
            <a:ext cx="8229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57200" y="4693640"/>
            <a:ext cx="8229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942475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676400" y="457200"/>
            <a:ext cx="6096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725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60960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485900"/>
            <a:ext cx="6096000" cy="3086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072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14650"/>
            <a:ext cx="64008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baseline="0">
                <a:solidFill>
                  <a:schemeClr val="bg2"/>
                </a:solidFill>
                <a:effectLst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3257550"/>
            <a:ext cx="6400800" cy="971550"/>
          </a:xfrm>
          <a:prstGeom prst="rect">
            <a:avLst/>
          </a:prstGeom>
        </p:spPr>
        <p:txBody>
          <a:bodyPr/>
          <a:lstStyle>
            <a:lvl1pPr algn="ctr">
              <a:lnSpc>
                <a:spcPts val="1500"/>
              </a:lnSpc>
              <a:buNone/>
              <a:defRPr sz="135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350" dirty="0" smtClean="0"/>
              <a:t>Title of Presenter –Myriad Pro, 18pt</a:t>
            </a:r>
          </a:p>
          <a:p>
            <a:pPr lvl="0"/>
            <a:endParaRPr lang="en-US" sz="1350" dirty="0" smtClean="0"/>
          </a:p>
          <a:p>
            <a:pPr lvl="0"/>
            <a:r>
              <a:rPr lang="en-US" sz="1350" dirty="0" smtClean="0"/>
              <a:t>Title of Event</a:t>
            </a:r>
          </a:p>
          <a:p>
            <a:pPr lvl="0"/>
            <a:r>
              <a:rPr lang="en-US" sz="1350" dirty="0" smtClean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85900"/>
            <a:ext cx="8229600" cy="1257300"/>
          </a:xfrm>
          <a:prstGeom prst="rect">
            <a:avLst/>
          </a:prstGeom>
        </p:spPr>
        <p:txBody>
          <a:bodyPr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Title of Presentation – Myriad Pro</a:t>
            </a:r>
            <a:br>
              <a:rPr lang="en-US" dirty="0" smtClean="0"/>
            </a:br>
            <a:r>
              <a:rPr lang="en-US" dirty="0" smtClean="0"/>
              <a:t> Bold, Shadow 28pt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286000" y="4704588"/>
            <a:ext cx="5105400" cy="137160"/>
          </a:xfrm>
          <a:prstGeom prst="rect">
            <a:avLst/>
          </a:prstGeom>
        </p:spPr>
        <p:txBody>
          <a:bodyPr/>
          <a:lstStyle>
            <a:lvl1pPr>
              <a:buNone/>
              <a:defRPr sz="750" b="1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National Center for Emerging and </a:t>
            </a:r>
            <a:r>
              <a:rPr lang="en-US" dirty="0" err="1" smtClean="0"/>
              <a:t>Zoonotic</a:t>
            </a:r>
            <a:r>
              <a:rPr lang="en-US" dirty="0" smtClean="0"/>
              <a:t> Infectious Diseases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2286000" y="4848606"/>
            <a:ext cx="5105400" cy="171450"/>
          </a:xfrm>
          <a:prstGeom prst="rect">
            <a:avLst/>
          </a:prstGeom>
        </p:spPr>
        <p:txBody>
          <a:bodyPr/>
          <a:lstStyle>
            <a:lvl1pPr>
              <a:buNone/>
              <a:defRPr sz="750" b="1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Division of Healthcare Quality Promotion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554305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314325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343400"/>
            <a:ext cx="8229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977148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(for content heavy tables and charts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314325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343400"/>
            <a:ext cx="8229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849125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ad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14650"/>
            <a:ext cx="64008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baseline="0">
                <a:solidFill>
                  <a:schemeClr val="bg2"/>
                </a:solidFill>
                <a:effectLst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3200400"/>
            <a:ext cx="6400800" cy="971550"/>
          </a:xfrm>
          <a:prstGeom prst="rect">
            <a:avLst/>
          </a:prstGeom>
        </p:spPr>
        <p:txBody>
          <a:bodyPr/>
          <a:lstStyle>
            <a:lvl1pPr algn="ctr">
              <a:lnSpc>
                <a:spcPts val="1500"/>
              </a:lnSpc>
              <a:buNone/>
              <a:defRPr sz="135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350" dirty="0" smtClean="0"/>
              <a:t>Title of Presenter –Myriad Pro, 18pt</a:t>
            </a:r>
          </a:p>
          <a:p>
            <a:pPr lvl="0"/>
            <a:endParaRPr lang="en-US" sz="1350" dirty="0" smtClean="0"/>
          </a:p>
          <a:p>
            <a:pPr lvl="0"/>
            <a:r>
              <a:rPr lang="en-US" sz="1350" dirty="0" smtClean="0"/>
              <a:t>Title of Event</a:t>
            </a:r>
          </a:p>
          <a:p>
            <a:pPr lvl="0"/>
            <a:r>
              <a:rPr lang="en-US" sz="1350" dirty="0" smtClean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85900"/>
            <a:ext cx="8229600" cy="1257300"/>
          </a:xfrm>
          <a:prstGeom prst="rect">
            <a:avLst/>
          </a:prstGeom>
        </p:spPr>
        <p:txBody>
          <a:bodyPr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Title of Presentation – Myriad Pro</a:t>
            </a:r>
            <a:br>
              <a:rPr lang="en-US" dirty="0" smtClean="0"/>
            </a:br>
            <a:r>
              <a:rPr lang="en-US" dirty="0" smtClean="0"/>
              <a:t> Bold, Shadow 28pt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317579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Bad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314325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343400"/>
            <a:ext cx="6705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826652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2850"/>
              </a:lnSpc>
              <a:defRPr sz="2700" b="1" cap="all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Section Header</a:t>
            </a:r>
            <a:br>
              <a:rPr lang="en-US" dirty="0" smtClean="0"/>
            </a:br>
            <a:r>
              <a:rPr lang="en-US" dirty="0" smtClean="0"/>
              <a:t>Myriad Pro, bold, shadow, 36pt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1650"/>
              </a:lnSpc>
              <a:buNone/>
              <a:defRPr sz="1500" baseline="0">
                <a:solidFill>
                  <a:schemeClr val="bg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Subhead – Myriad Pro, 20pt</a:t>
            </a:r>
          </a:p>
        </p:txBody>
      </p:sp>
    </p:spTree>
    <p:extLst>
      <p:ext uri="{BB962C8B-B14F-4D97-AF65-F5344CB8AC3E}">
        <p14:creationId xmlns:p14="http://schemas.microsoft.com/office/powerpoint/2010/main" val="3912999431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Header – Myriad Pro, bold, shadow, 20pt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04788"/>
            <a:ext cx="5111750" cy="4138613"/>
          </a:xfrm>
          <a:prstGeom prst="rect">
            <a:avLst/>
          </a:prstGeom>
        </p:spPr>
        <p:txBody>
          <a:bodyPr anchor="ctr" anchorCtr="0"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076327"/>
            <a:ext cx="3008313" cy="3267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aseline="0">
                <a:solidFill>
                  <a:schemeClr val="bg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 smtClean="0"/>
              <a:t>Paragraph of type</a:t>
            </a:r>
          </a:p>
          <a:p>
            <a:pPr lvl="0"/>
            <a:r>
              <a:rPr lang="en-US" dirty="0" smtClean="0"/>
              <a:t>Myriad Pro, 14pt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343400"/>
            <a:ext cx="8229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095380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Photo Title – Myriad Pro, Bold, Shadow, 20pt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ln w="25400">
            <a:solidFill>
              <a:schemeClr val="bg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effectLst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aseline="0">
                <a:solidFill>
                  <a:schemeClr val="bg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 smtClean="0"/>
              <a:t>Caption or credits for photo – Myriad Pro, 14pt</a:t>
            </a:r>
          </a:p>
        </p:txBody>
      </p:sp>
    </p:spTree>
    <p:extLst>
      <p:ext uri="{BB962C8B-B14F-4D97-AF65-F5344CB8AC3E}">
        <p14:creationId xmlns:p14="http://schemas.microsoft.com/office/powerpoint/2010/main" val="68505929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ta Slide (for content heavy tables and charts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314325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  <a:latin typeface="Calibri" pitchFamily="34" charset="0"/>
                <a:cs typeface="Calibri" pitchFamily="34" charset="0"/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  <a:latin typeface="Calibri" pitchFamily="34" charset="0"/>
                <a:cs typeface="Calibri" pitchFamily="34" charset="0"/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  <a:latin typeface="Calibri" pitchFamily="34" charset="0"/>
                <a:cs typeface="Calibri" pitchFamily="34" charset="0"/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  <a:latin typeface="Calibri" pitchFamily="34" charset="0"/>
                <a:cs typeface="Calibri" pitchFamily="34" charset="0"/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343400"/>
            <a:ext cx="8229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403127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485900"/>
            <a:ext cx="6400800" cy="1543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 b="1" baseline="0">
                <a:solidFill>
                  <a:schemeClr val="bg2"/>
                </a:solidFill>
                <a:effectLst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Closing– Myriad Pro, Bold, 28pt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371600" y="3257550"/>
            <a:ext cx="6400800" cy="242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75" b="1" dirty="0" smtClean="0">
                <a:solidFill>
                  <a:srgbClr val="FFFFFF"/>
                </a:solidFill>
                <a:latin typeface="Myriad Web Pro"/>
              </a:rPr>
              <a:t>For more information please contact Centers for Disease Control and Prevention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371600" y="3529527"/>
            <a:ext cx="59436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srgbClr val="FFFFFF"/>
                </a:solidFill>
                <a:latin typeface="Myriad Web Pro"/>
              </a:rPr>
              <a:t>1600 Clifton Road NE, Atlanta, GA 30333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srgbClr val="FFFFFF"/>
                </a:solidFill>
                <a:latin typeface="Myriad Web Pro"/>
              </a:rPr>
              <a:t>Telephone, 1-800-CDC-INFO (232-4636)/TTY: 1-888-232-6348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srgbClr val="FFFFFF"/>
                </a:solidFill>
                <a:latin typeface="Myriad Web Pro"/>
              </a:rPr>
              <a:t>E-mail: cdcinfo@cdc.gov 	Web: www.cdc.gov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0" y="4704588"/>
            <a:ext cx="5105400" cy="137160"/>
          </a:xfrm>
          <a:prstGeom prst="rect">
            <a:avLst/>
          </a:prstGeom>
        </p:spPr>
        <p:txBody>
          <a:bodyPr/>
          <a:lstStyle>
            <a:lvl1pPr>
              <a:buNone/>
              <a:defRPr sz="750" b="1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National Center for Emerging and </a:t>
            </a:r>
            <a:r>
              <a:rPr lang="en-US" dirty="0" err="1" smtClean="0"/>
              <a:t>Zoonotic</a:t>
            </a:r>
            <a:r>
              <a:rPr lang="en-US" dirty="0" smtClean="0"/>
              <a:t> Infectious Diseases	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848606"/>
            <a:ext cx="5105400" cy="171450"/>
          </a:xfrm>
          <a:prstGeom prst="rect">
            <a:avLst/>
          </a:prstGeom>
        </p:spPr>
        <p:txBody>
          <a:bodyPr/>
          <a:lstStyle>
            <a:lvl1pPr>
              <a:buNone/>
              <a:defRPr sz="750" b="1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Division of Healthcare Quality Promotion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371600" y="4066401"/>
            <a:ext cx="59436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75" dirty="0" smtClean="0">
                <a:solidFill>
                  <a:srgbClr val="FFFFFF"/>
                </a:solidFill>
                <a:latin typeface="Myriad Web Pro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</p:spTree>
    <p:extLst>
      <p:ext uri="{BB962C8B-B14F-4D97-AF65-F5344CB8AC3E}">
        <p14:creationId xmlns:p14="http://schemas.microsoft.com/office/powerpoint/2010/main" val="4188997169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33C56EF-5C50-014F-83FF-A185149DB78E}" type="datetimeFigureOut">
              <a:rPr lang="en-US" smtClean="0">
                <a:solidFill>
                  <a:srgbClr val="FFC000"/>
                </a:solidFill>
                <a:latin typeface="Myriad Web Pro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11/15/2016</a:t>
            </a:fld>
            <a:endParaRPr lang="en-US">
              <a:solidFill>
                <a:srgbClr val="FFC000"/>
              </a:solidFill>
              <a:latin typeface="Myriad Web Pro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C000"/>
              </a:solidFill>
              <a:latin typeface="Myriad Web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4D2A77D-0D9C-B746-8A15-23AF0E1FBA90}" type="slidenum">
              <a:rPr lang="en-US" smtClean="0">
                <a:solidFill>
                  <a:srgbClr val="FFC000"/>
                </a:solidFill>
                <a:latin typeface="Myriad Web Pro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FFC000"/>
              </a:solidFill>
              <a:latin typeface="Myriad Web Pro"/>
            </a:endParaRPr>
          </a:p>
        </p:txBody>
      </p:sp>
    </p:spTree>
    <p:extLst>
      <p:ext uri="{BB962C8B-B14F-4D97-AF65-F5344CB8AC3E}">
        <p14:creationId xmlns:p14="http://schemas.microsoft.com/office/powerpoint/2010/main" val="12643679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676400" y="457200"/>
            <a:ext cx="6096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2453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60960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485900"/>
            <a:ext cx="6096000" cy="3086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822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14650"/>
            <a:ext cx="64008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baseline="0">
                <a:solidFill>
                  <a:schemeClr val="bg2"/>
                </a:solidFill>
                <a:effectLst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3200400"/>
            <a:ext cx="6400800" cy="971550"/>
          </a:xfrm>
          <a:prstGeom prst="rect">
            <a:avLst/>
          </a:prstGeom>
        </p:spPr>
        <p:txBody>
          <a:bodyPr/>
          <a:lstStyle>
            <a:lvl1pPr algn="ctr">
              <a:lnSpc>
                <a:spcPts val="1500"/>
              </a:lnSpc>
              <a:buNone/>
              <a:defRPr sz="135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350" dirty="0" smtClean="0"/>
              <a:t>Title of Presenter –Myriad Pro, 18pt</a:t>
            </a:r>
          </a:p>
          <a:p>
            <a:pPr lvl="0"/>
            <a:endParaRPr lang="en-US" sz="1350" dirty="0" smtClean="0"/>
          </a:p>
          <a:p>
            <a:pPr lvl="0"/>
            <a:r>
              <a:rPr lang="en-US" sz="1350" dirty="0" smtClean="0"/>
              <a:t>Title of Event</a:t>
            </a:r>
          </a:p>
          <a:p>
            <a:pPr lvl="0"/>
            <a:r>
              <a:rPr lang="en-US" sz="1350" dirty="0" smtClean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85900"/>
            <a:ext cx="8229600" cy="1257300"/>
          </a:xfrm>
          <a:prstGeom prst="rect">
            <a:avLst/>
          </a:prstGeom>
        </p:spPr>
        <p:txBody>
          <a:bodyPr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Title of Presentation – Myriad Pro</a:t>
            </a:r>
            <a:br>
              <a:rPr lang="en-US" dirty="0" smtClean="0"/>
            </a:br>
            <a:r>
              <a:rPr lang="en-US" dirty="0" smtClean="0"/>
              <a:t> Bold, Shadow 28pt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286000" y="4704588"/>
            <a:ext cx="5105400" cy="137160"/>
          </a:xfrm>
          <a:prstGeom prst="rect">
            <a:avLst/>
          </a:prstGeom>
        </p:spPr>
        <p:txBody>
          <a:bodyPr/>
          <a:lstStyle>
            <a:lvl1pPr>
              <a:buNone/>
              <a:defRPr sz="75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2286000" y="4848606"/>
            <a:ext cx="5105400" cy="171450"/>
          </a:xfrm>
          <a:prstGeom prst="rect">
            <a:avLst/>
          </a:prstGeom>
        </p:spPr>
        <p:txBody>
          <a:bodyPr/>
          <a:lstStyle>
            <a:lvl1pPr>
              <a:buNone/>
              <a:defRPr sz="75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122975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314325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343400"/>
            <a:ext cx="8229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054220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(for content heavy tables and charts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314325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343400"/>
            <a:ext cx="8229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720013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ad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14650"/>
            <a:ext cx="64008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baseline="0">
                <a:solidFill>
                  <a:schemeClr val="bg2"/>
                </a:solidFill>
                <a:effectLst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3200400"/>
            <a:ext cx="6400800" cy="971550"/>
          </a:xfrm>
          <a:prstGeom prst="rect">
            <a:avLst/>
          </a:prstGeom>
        </p:spPr>
        <p:txBody>
          <a:bodyPr/>
          <a:lstStyle>
            <a:lvl1pPr algn="ctr">
              <a:lnSpc>
                <a:spcPts val="1500"/>
              </a:lnSpc>
              <a:buNone/>
              <a:defRPr sz="135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350" dirty="0" smtClean="0"/>
              <a:t>Title of Presenter –Myriad Pro, 18pt</a:t>
            </a:r>
          </a:p>
          <a:p>
            <a:pPr lvl="0"/>
            <a:endParaRPr lang="en-US" sz="1350" dirty="0" smtClean="0"/>
          </a:p>
          <a:p>
            <a:pPr lvl="0"/>
            <a:r>
              <a:rPr lang="en-US" sz="1350" dirty="0" smtClean="0"/>
              <a:t>Title of Event</a:t>
            </a:r>
          </a:p>
          <a:p>
            <a:pPr lvl="0"/>
            <a:r>
              <a:rPr lang="en-US" sz="1350" dirty="0" smtClean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85900"/>
            <a:ext cx="8229600" cy="1257300"/>
          </a:xfrm>
          <a:prstGeom prst="rect">
            <a:avLst/>
          </a:prstGeom>
        </p:spPr>
        <p:txBody>
          <a:bodyPr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Title of Presentation – Myriad Pro</a:t>
            </a:r>
            <a:br>
              <a:rPr lang="en-US" dirty="0" smtClean="0"/>
            </a:br>
            <a:r>
              <a:rPr lang="en-US" dirty="0" smtClean="0"/>
              <a:t> Bold, Shadow 28pt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915203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Bad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314325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343400"/>
            <a:ext cx="6705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679484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2850"/>
              </a:lnSpc>
              <a:defRPr sz="2700" b="1" cap="all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Section Header</a:t>
            </a:r>
            <a:br>
              <a:rPr lang="en-US" dirty="0" smtClean="0"/>
            </a:br>
            <a:r>
              <a:rPr lang="en-US" dirty="0" smtClean="0"/>
              <a:t>Myriad Pro, bold, shadow, 36pt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1650"/>
              </a:lnSpc>
              <a:buNone/>
              <a:defRPr sz="1500" baseline="0">
                <a:solidFill>
                  <a:schemeClr val="bg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Subhead – Myriad Pro, 20pt</a:t>
            </a:r>
          </a:p>
        </p:txBody>
      </p:sp>
    </p:spTree>
    <p:extLst>
      <p:ext uri="{BB962C8B-B14F-4D97-AF65-F5344CB8AC3E}">
        <p14:creationId xmlns:p14="http://schemas.microsoft.com/office/powerpoint/2010/main" val="83310061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Bad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14650"/>
            <a:ext cx="64008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baseline="0">
                <a:solidFill>
                  <a:schemeClr val="bg2"/>
                </a:solidFill>
                <a:effectLst/>
                <a:latin typeface="Calibri" pitchFamily="34" charset="0"/>
                <a:cs typeface="Calibri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3200400"/>
            <a:ext cx="6400800" cy="971550"/>
          </a:xfrm>
          <a:prstGeom prst="rect">
            <a:avLst/>
          </a:prstGeom>
        </p:spPr>
        <p:txBody>
          <a:bodyPr/>
          <a:lstStyle>
            <a:lvl1pPr algn="ctr">
              <a:lnSpc>
                <a:spcPts val="1500"/>
              </a:lnSpc>
              <a:buNone/>
              <a:defRPr sz="1350" baseline="0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350" dirty="0" smtClean="0"/>
              <a:t>Title of Presenter –Myriad Pro, 18pt</a:t>
            </a:r>
          </a:p>
          <a:p>
            <a:pPr lvl="0"/>
            <a:endParaRPr lang="en-US" sz="1350" dirty="0" smtClean="0"/>
          </a:p>
          <a:p>
            <a:pPr lvl="0"/>
            <a:r>
              <a:rPr lang="en-US" sz="1350" dirty="0" smtClean="0"/>
              <a:t>Title of Event</a:t>
            </a:r>
          </a:p>
          <a:p>
            <a:pPr lvl="0"/>
            <a:r>
              <a:rPr lang="en-US" sz="1350" dirty="0" smtClean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85900"/>
            <a:ext cx="8229600" cy="1257300"/>
          </a:xfrm>
          <a:prstGeom prst="rect">
            <a:avLst/>
          </a:prstGeom>
        </p:spPr>
        <p:txBody>
          <a:bodyPr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Title of Presentation – Myriad Pro</a:t>
            </a:r>
            <a:br>
              <a:rPr lang="en-US" dirty="0" smtClean="0"/>
            </a:br>
            <a:r>
              <a:rPr lang="en-US" dirty="0" smtClean="0"/>
              <a:t> Bold, Shadow 28pt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447521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Header – Myriad Pro, bold, shadow, 20pt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04788"/>
            <a:ext cx="5111750" cy="4138613"/>
          </a:xfrm>
          <a:prstGeom prst="rect">
            <a:avLst/>
          </a:prstGeom>
        </p:spPr>
        <p:txBody>
          <a:bodyPr anchor="ctr" anchorCtr="0"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076326"/>
            <a:ext cx="3008313" cy="3267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aseline="0">
                <a:solidFill>
                  <a:schemeClr val="bg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 smtClean="0"/>
              <a:t>Paragraph of type</a:t>
            </a:r>
          </a:p>
          <a:p>
            <a:pPr lvl="0"/>
            <a:r>
              <a:rPr lang="en-US" dirty="0" smtClean="0"/>
              <a:t>Myriad Pro, 14pt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343400"/>
            <a:ext cx="8229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040901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Photo Title – Myriad Pro, Bold, Shadow, 20pt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ln w="25400">
            <a:solidFill>
              <a:schemeClr val="bg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effectLst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aseline="0">
                <a:solidFill>
                  <a:schemeClr val="bg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 smtClean="0"/>
              <a:t>Caption or credits for photo – Myriad Pro, 14pt</a:t>
            </a:r>
          </a:p>
        </p:txBody>
      </p:sp>
    </p:spTree>
    <p:extLst>
      <p:ext uri="{BB962C8B-B14F-4D97-AF65-F5344CB8AC3E}">
        <p14:creationId xmlns:p14="http://schemas.microsoft.com/office/powerpoint/2010/main" val="1005104942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485900"/>
            <a:ext cx="6400800" cy="1543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 b="1" baseline="0">
                <a:solidFill>
                  <a:schemeClr val="bg2"/>
                </a:solidFill>
                <a:effectLst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Closing– Myriad Pro, Bold, 28pt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371600" y="3257550"/>
            <a:ext cx="6400800" cy="242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75" b="1" dirty="0" smtClean="0">
                <a:solidFill>
                  <a:srgbClr val="FFFFFF"/>
                </a:solidFill>
                <a:latin typeface="Myriad Web Pro"/>
              </a:rPr>
              <a:t>For more information please contact Centers for Disease Control and Prevention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371600" y="3529526"/>
            <a:ext cx="59436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srgbClr val="FFFFFF"/>
                </a:solidFill>
                <a:latin typeface="Myriad Web Pro"/>
              </a:rPr>
              <a:t>1600 Clifton Road NE, Atlanta, GA 30333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srgbClr val="FFFFFF"/>
                </a:solidFill>
                <a:latin typeface="Myriad Web Pro"/>
              </a:rPr>
              <a:t>Telephone, 1-800-CDC-INFO (232-4636)/TTY: 1-888-232-6348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srgbClr val="FFFFFF"/>
                </a:solidFill>
                <a:latin typeface="Myriad Web Pro"/>
              </a:rPr>
              <a:t>E-mail: cdcinfo@cdc.gov 	Web: www.cdc.gov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0" y="4704588"/>
            <a:ext cx="5105400" cy="137160"/>
          </a:xfrm>
          <a:prstGeom prst="rect">
            <a:avLst/>
          </a:prstGeom>
        </p:spPr>
        <p:txBody>
          <a:bodyPr/>
          <a:lstStyle>
            <a:lvl1pPr>
              <a:buNone/>
              <a:defRPr sz="75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848606"/>
            <a:ext cx="5105400" cy="171450"/>
          </a:xfrm>
          <a:prstGeom prst="rect">
            <a:avLst/>
          </a:prstGeom>
        </p:spPr>
        <p:txBody>
          <a:bodyPr/>
          <a:lstStyle>
            <a:lvl1pPr>
              <a:buNone/>
              <a:defRPr sz="75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371600" y="4066401"/>
            <a:ext cx="59436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75" dirty="0" smtClean="0">
                <a:solidFill>
                  <a:srgbClr val="FFFFFF"/>
                </a:solidFill>
                <a:latin typeface="Myriad Web Pro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</p:spTree>
    <p:extLst>
      <p:ext uri="{BB962C8B-B14F-4D97-AF65-F5344CB8AC3E}">
        <p14:creationId xmlns:p14="http://schemas.microsoft.com/office/powerpoint/2010/main" val="3763155537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60960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76400" y="1485900"/>
            <a:ext cx="2971800" cy="3086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485900"/>
            <a:ext cx="2971800" cy="1485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086100"/>
            <a:ext cx="2971800" cy="1485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482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60960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676400" y="1485900"/>
            <a:ext cx="6096000" cy="30861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442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14650"/>
            <a:ext cx="64008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baseline="0">
                <a:solidFill>
                  <a:schemeClr val="bg2"/>
                </a:solidFill>
                <a:effectLst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3200400"/>
            <a:ext cx="6400800" cy="971550"/>
          </a:xfrm>
          <a:prstGeom prst="rect">
            <a:avLst/>
          </a:prstGeom>
        </p:spPr>
        <p:txBody>
          <a:bodyPr/>
          <a:lstStyle>
            <a:lvl1pPr algn="ctr">
              <a:lnSpc>
                <a:spcPts val="1500"/>
              </a:lnSpc>
              <a:buNone/>
              <a:defRPr sz="135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350" dirty="0" smtClean="0"/>
              <a:t>Title of Presenter –Myriad Pro, 18pt</a:t>
            </a:r>
          </a:p>
          <a:p>
            <a:pPr lvl="0"/>
            <a:endParaRPr lang="en-US" sz="1350" dirty="0" smtClean="0"/>
          </a:p>
          <a:p>
            <a:pPr lvl="0"/>
            <a:r>
              <a:rPr lang="en-US" sz="1350" dirty="0" smtClean="0"/>
              <a:t>Title of Event</a:t>
            </a:r>
          </a:p>
          <a:p>
            <a:pPr lvl="0"/>
            <a:r>
              <a:rPr lang="en-US" sz="1350" dirty="0" smtClean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85900"/>
            <a:ext cx="8229600" cy="1257300"/>
          </a:xfrm>
          <a:prstGeom prst="rect">
            <a:avLst/>
          </a:prstGeom>
        </p:spPr>
        <p:txBody>
          <a:bodyPr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Title of Presentation – Myriad Pro</a:t>
            </a:r>
            <a:br>
              <a:rPr lang="en-US" dirty="0" smtClean="0"/>
            </a:br>
            <a:r>
              <a:rPr lang="en-US" dirty="0" smtClean="0"/>
              <a:t> Bold, Shadow 28pt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286000" y="4704588"/>
            <a:ext cx="5105400" cy="137160"/>
          </a:xfrm>
          <a:prstGeom prst="rect">
            <a:avLst/>
          </a:prstGeom>
        </p:spPr>
        <p:txBody>
          <a:bodyPr/>
          <a:lstStyle>
            <a:lvl1pPr>
              <a:buNone/>
              <a:defRPr sz="75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2286000" y="4848606"/>
            <a:ext cx="5105400" cy="171450"/>
          </a:xfrm>
          <a:prstGeom prst="rect">
            <a:avLst/>
          </a:prstGeom>
        </p:spPr>
        <p:txBody>
          <a:bodyPr/>
          <a:lstStyle>
            <a:lvl1pPr>
              <a:buNone/>
              <a:defRPr sz="75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619096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314325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343400"/>
            <a:ext cx="8229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95773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(for content heavy tables and charts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314325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343400"/>
            <a:ext cx="8229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062971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ad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14650"/>
            <a:ext cx="64008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baseline="0">
                <a:solidFill>
                  <a:schemeClr val="bg2"/>
                </a:solidFill>
                <a:effectLst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3200400"/>
            <a:ext cx="6400800" cy="971550"/>
          </a:xfrm>
          <a:prstGeom prst="rect">
            <a:avLst/>
          </a:prstGeom>
        </p:spPr>
        <p:txBody>
          <a:bodyPr/>
          <a:lstStyle>
            <a:lvl1pPr algn="ctr">
              <a:lnSpc>
                <a:spcPts val="1500"/>
              </a:lnSpc>
              <a:buNone/>
              <a:defRPr sz="135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350" dirty="0" smtClean="0"/>
              <a:t>Title of Presenter –Myriad Pro, 18pt</a:t>
            </a:r>
          </a:p>
          <a:p>
            <a:pPr lvl="0"/>
            <a:endParaRPr lang="en-US" sz="1350" dirty="0" smtClean="0"/>
          </a:p>
          <a:p>
            <a:pPr lvl="0"/>
            <a:r>
              <a:rPr lang="en-US" sz="1350" dirty="0" smtClean="0"/>
              <a:t>Title of Event</a:t>
            </a:r>
          </a:p>
          <a:p>
            <a:pPr lvl="0"/>
            <a:r>
              <a:rPr lang="en-US" sz="1350" dirty="0" smtClean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85900"/>
            <a:ext cx="8229600" cy="1257300"/>
          </a:xfrm>
          <a:prstGeom prst="rect">
            <a:avLst/>
          </a:prstGeom>
        </p:spPr>
        <p:txBody>
          <a:bodyPr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Title of Presentation – Myriad Pro</a:t>
            </a:r>
            <a:br>
              <a:rPr lang="en-US" dirty="0" smtClean="0"/>
            </a:br>
            <a:r>
              <a:rPr lang="en-US" dirty="0" smtClean="0"/>
              <a:t> Bold, Shadow 28pt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815125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Bad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314325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343400"/>
            <a:ext cx="6705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84739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9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18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17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4.xml"/><Relationship Id="rId16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32.xml"/><Relationship Id="rId19" Type="http://schemas.openxmlformats.org/officeDocument/2006/relationships/image" Target="../media/image9.jpeg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9961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23" r:id="rId4"/>
    <p:sldLayoutId id="2147483849" r:id="rId5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548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</p:sldLayoutIdLst>
  <p:transition>
    <p:fade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6096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485900"/>
            <a:ext cx="60960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889833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16" r:id="rId12"/>
    <p:sldLayoutId id="2147484017" r:id="rId13"/>
    <p:sldLayoutId id="2147484018" r:id="rId14"/>
    <p:sldLayoutId id="2147484020" r:id="rId15"/>
    <p:sldLayoutId id="2147484021" r:id="rId16"/>
    <p:sldLayoutId id="2147484022" r:id="rId17"/>
  </p:sldLayoutIdLst>
  <p:txStyles>
    <p:titleStyle>
      <a:lvl1pPr algn="ctr" rtl="0" fontAlgn="base">
        <a:lnSpc>
          <a:spcPct val="70000"/>
        </a:lnSpc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lnSpc>
          <a:spcPct val="70000"/>
        </a:lnSpc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 Narrow" pitchFamily="34" charset="0"/>
        </a:defRPr>
      </a:lvl2pPr>
      <a:lvl3pPr algn="ctr" rtl="0" fontAlgn="base">
        <a:lnSpc>
          <a:spcPct val="70000"/>
        </a:lnSpc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 Narrow" pitchFamily="34" charset="0"/>
        </a:defRPr>
      </a:lvl3pPr>
      <a:lvl4pPr algn="ctr" rtl="0" fontAlgn="base">
        <a:lnSpc>
          <a:spcPct val="70000"/>
        </a:lnSpc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 Narrow" pitchFamily="34" charset="0"/>
        </a:defRPr>
      </a:lvl4pPr>
      <a:lvl5pPr algn="ctr" rtl="0" fontAlgn="base">
        <a:lnSpc>
          <a:spcPct val="70000"/>
        </a:lnSpc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 Narrow" pitchFamily="34" charset="0"/>
        </a:defRPr>
      </a:lvl5pPr>
      <a:lvl6pPr marL="342900" algn="ctr" rtl="0" fontAlgn="base">
        <a:lnSpc>
          <a:spcPct val="70000"/>
        </a:lnSpc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 Narrow" pitchFamily="34" charset="0"/>
        </a:defRPr>
      </a:lvl6pPr>
      <a:lvl7pPr marL="685800" algn="ctr" rtl="0" fontAlgn="base">
        <a:lnSpc>
          <a:spcPct val="70000"/>
        </a:lnSpc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 Narrow" pitchFamily="34" charset="0"/>
        </a:defRPr>
      </a:lvl7pPr>
      <a:lvl8pPr marL="1028700" algn="ctr" rtl="0" fontAlgn="base">
        <a:lnSpc>
          <a:spcPct val="70000"/>
        </a:lnSpc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 Narrow" pitchFamily="34" charset="0"/>
        </a:defRPr>
      </a:lvl8pPr>
      <a:lvl9pPr marL="1371600" algn="ctr" rtl="0" fontAlgn="base">
        <a:lnSpc>
          <a:spcPct val="70000"/>
        </a:lnSpc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 Narrow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lr>
          <a:srgbClr val="FFCC66"/>
        </a:buClr>
        <a:buSzPct val="65000"/>
        <a:buFont typeface="Wingdings" pitchFamily="2" charset="2"/>
        <a:buChar char="n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lr>
          <a:srgbClr val="FFCC66"/>
        </a:buClr>
        <a:buChar char="–"/>
        <a:defRPr sz="1950">
          <a:solidFill>
            <a:schemeClr val="tx1"/>
          </a:solidFill>
          <a:latin typeface="+mn-lt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lr>
          <a:srgbClr val="FFCC66"/>
        </a:buClr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lr>
          <a:srgbClr val="FFCC66"/>
        </a:buClr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lr>
          <a:srgbClr val="FFCC66"/>
        </a:buClr>
        <a:buChar char="•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rgbClr val="FFCC66"/>
        </a:buClr>
        <a:buChar char="•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rgbClr val="FFCC66"/>
        </a:buClr>
        <a:buChar char="•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rgbClr val="FFCC66"/>
        </a:buClr>
        <a:buChar char="•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rgbClr val="FFCC66"/>
        </a:buClr>
        <a:buChar char="•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1180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  <p:sldLayoutId id="2147483872" r:id="rId17"/>
    <p:sldLayoutId id="2147483873" r:id="rId18"/>
    <p:sldLayoutId id="2147483874" r:id="rId19"/>
    <p:sldLayoutId id="2147483875" r:id="rId20"/>
    <p:sldLayoutId id="2147483876" r:id="rId21"/>
    <p:sldLayoutId id="2147483877" r:id="rId22"/>
    <p:sldLayoutId id="2147483878" r:id="rId23"/>
  </p:sldLayoutIdLst>
  <p:transition>
    <p:fade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4984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90" r:id="rId10"/>
    <p:sldLayoutId id="2147483891" r:id="rId11"/>
    <p:sldLayoutId id="2147483892" r:id="rId12"/>
    <p:sldLayoutId id="2147483893" r:id="rId13"/>
    <p:sldLayoutId id="2147483894" r:id="rId14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yriad Web Pro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yriad Web Pro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yriad Web Pro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yriad Web Pro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yriad Web Pro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yriad Web Pro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yriad Web Pro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yriad Web Pro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 shadeToTitle="1">
        <a:gradFill flip="none" rotWithShape="1">
          <a:gsLst>
            <a:gs pos="0">
              <a:schemeClr val="bg2"/>
            </a:gs>
            <a:gs pos="92000">
              <a:schemeClr val="bg2"/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10032"/>
            <a:ext cx="9144000" cy="738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7971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7257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  <p:sldLayoutId id="2147483921" r:id="rId14"/>
    <p:sldLayoutId id="2147483922" r:id="rId15"/>
    <p:sldLayoutId id="2147483923" r:id="rId16"/>
    <p:sldLayoutId id="2147483924" r:id="rId17"/>
    <p:sldLayoutId id="2147483925" r:id="rId18"/>
  </p:sldLayoutIdLst>
  <p:timing>
    <p:tnLst>
      <p:par>
        <p:cTn id="1" dur="indefinite" restart="never" nodeType="tmRoot"/>
      </p:par>
    </p:tnLst>
  </p:timing>
  <p:txStyles>
    <p:titleStyle>
      <a:lvl1pPr algn="ctr" defTabSz="342900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2700" b="1" kern="1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algn="ctr" defTabSz="3429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  <a:ea typeface="ＭＳ Ｐゴシック" charset="-128"/>
        </a:defRPr>
      </a:lvl2pPr>
      <a:lvl3pPr algn="ctr" defTabSz="3429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  <a:ea typeface="ＭＳ Ｐゴシック" charset="-128"/>
        </a:defRPr>
      </a:lvl3pPr>
      <a:lvl4pPr algn="ctr" defTabSz="3429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  <a:ea typeface="ＭＳ Ｐゴシック" charset="-128"/>
        </a:defRPr>
      </a:lvl4pPr>
      <a:lvl5pPr algn="ctr" defTabSz="3429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  <a:ea typeface="ＭＳ Ｐゴシック" charset="-128"/>
        </a:defRPr>
      </a:lvl5pPr>
      <a:lvl6pPr marL="342900" algn="ctr" defTabSz="3429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  <a:ea typeface="ＭＳ Ｐゴシック" charset="-128"/>
        </a:defRPr>
      </a:lvl6pPr>
      <a:lvl7pPr marL="685800" algn="ctr" defTabSz="3429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  <a:ea typeface="ＭＳ Ｐゴシック" charset="-128"/>
        </a:defRPr>
      </a:lvl7pPr>
      <a:lvl8pPr marL="1028700" algn="ctr" defTabSz="3429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  <a:ea typeface="ＭＳ Ｐゴシック" charset="-128"/>
        </a:defRPr>
      </a:lvl8pPr>
      <a:lvl9pPr marL="1371600" algn="ctr" defTabSz="3429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  <a:ea typeface="ＭＳ Ｐゴシック" charset="-128"/>
        </a:defRPr>
      </a:lvl9pPr>
    </p:titleStyle>
    <p:bodyStyle>
      <a:lvl1pPr marL="175022" indent="-175022" algn="l" defTabSz="342900" rtl="0" eaLnBrk="1" fontAlgn="base" hangingPunct="1">
        <a:lnSpc>
          <a:spcPct val="90000"/>
        </a:lnSpc>
        <a:spcBef>
          <a:spcPts val="1013"/>
        </a:spcBef>
        <a:spcAft>
          <a:spcPct val="0"/>
        </a:spcAft>
        <a:buClr>
          <a:schemeClr val="bg2">
            <a:lumMod val="40000"/>
            <a:lumOff val="60000"/>
          </a:schemeClr>
        </a:buClr>
        <a:buSzPct val="85000"/>
        <a:buFont typeface="Arial" charset="0"/>
        <a:buChar char="•"/>
        <a:defRPr sz="2100" kern="1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342900" indent="-167879" algn="l" defTabSz="342900" rtl="0" eaLnBrk="1" fontAlgn="base" hangingPunct="1">
        <a:lnSpc>
          <a:spcPct val="90000"/>
        </a:lnSpc>
        <a:spcBef>
          <a:spcPts val="1013"/>
        </a:spcBef>
        <a:spcAft>
          <a:spcPct val="0"/>
        </a:spcAft>
        <a:buClr>
          <a:schemeClr val="bg2">
            <a:lumMod val="40000"/>
            <a:lumOff val="60000"/>
          </a:schemeClr>
        </a:buClr>
        <a:buSzPct val="85000"/>
        <a:buFont typeface="Arial" charset="0"/>
        <a:buChar char="•"/>
        <a:defRPr sz="1800" kern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517922" indent="-175022" algn="l" defTabSz="342900" rtl="0" eaLnBrk="1" fontAlgn="base" hangingPunct="1">
        <a:lnSpc>
          <a:spcPct val="90000"/>
        </a:lnSpc>
        <a:spcBef>
          <a:spcPts val="1013"/>
        </a:spcBef>
        <a:spcAft>
          <a:spcPct val="0"/>
        </a:spcAft>
        <a:buClr>
          <a:schemeClr val="bg2">
            <a:lumMod val="40000"/>
            <a:lumOff val="60000"/>
          </a:schemeClr>
        </a:buClr>
        <a:buSzPct val="85000"/>
        <a:buFont typeface="Arial" charset="0"/>
        <a:buChar char="•"/>
        <a:defRPr sz="1650" kern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685800" indent="-167879" algn="l" defTabSz="342900" rtl="0" eaLnBrk="1" fontAlgn="base" hangingPunct="1">
        <a:lnSpc>
          <a:spcPct val="90000"/>
        </a:lnSpc>
        <a:spcBef>
          <a:spcPts val="1013"/>
        </a:spcBef>
        <a:spcAft>
          <a:spcPct val="0"/>
        </a:spcAft>
        <a:buClr>
          <a:schemeClr val="bg2">
            <a:lumMod val="40000"/>
            <a:lumOff val="60000"/>
          </a:schemeClr>
        </a:buClr>
        <a:buSzPct val="85000"/>
        <a:buFont typeface="Arial" charset="0"/>
        <a:buChar char="•"/>
        <a:defRPr sz="1500" kern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860822" indent="-175022" algn="l" defTabSz="342900" rtl="0" eaLnBrk="1" fontAlgn="base" hangingPunct="1">
        <a:lnSpc>
          <a:spcPct val="90000"/>
        </a:lnSpc>
        <a:spcBef>
          <a:spcPts val="1013"/>
        </a:spcBef>
        <a:spcAft>
          <a:spcPct val="0"/>
        </a:spcAft>
        <a:buClr>
          <a:schemeClr val="bg2">
            <a:lumMod val="40000"/>
            <a:lumOff val="60000"/>
          </a:schemeClr>
        </a:buClr>
        <a:buSzPct val="85000"/>
        <a:buFont typeface="Arial" charset="0"/>
        <a:buChar char="•"/>
        <a:defRPr kern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34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7" r:id="rId10"/>
    <p:sldLayoutId id="2147483938" r:id="rId11"/>
  </p:sldLayoutIdLst>
  <p:transition>
    <p:fade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256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</p:sldLayoutIdLst>
  <p:transition>
    <p:fade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737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4" r:id="rId10"/>
    <p:sldLayoutId id="2147483965" r:id="rId11"/>
  </p:sldLayoutIdLst>
  <p:transition>
    <p:fade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58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</p:sldLayoutIdLst>
  <p:transition>
    <p:fade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766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</p:sldLayoutIdLst>
  <p:transition>
    <p:fade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o.int/gpsc/country_work/summary_20100430_en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file:///C:\Documents%20and%20Settings\Content\NavigationMenu\PracticeGuidance\SurveillanceDefinitionsReportsandRecommendations\AJIC_Surveillance_2007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ecdc.europa.eu/en/healthtopics/Healthcare-associated_infections/HELICSWin-Net/Pages/HELICSWinNet-download-page-HWN.aspx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hai/surveillance/index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pps.who.int/iris/bitstream/10665/80135/1/9789241501507_eng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pps.who.int/iris/bitstream/10665/80135/1/9789241501507_eng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apps.who.int/iris/bitstream/10665/80135/1/9789241501507_eng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Surveillance of Healthcare-Associated </a:t>
            </a:r>
            <a:r>
              <a:rPr lang="en-US" altLang="en-US" dirty="0"/>
              <a:t>I</a:t>
            </a:r>
            <a:r>
              <a:rPr lang="en-US" altLang="en-US" dirty="0" smtClean="0"/>
              <a:t>nfections </a:t>
            </a:r>
            <a:r>
              <a:rPr lang="en-US" dirty="0"/>
              <a:t>Global Perspective</a:t>
            </a:r>
            <a:endParaRPr lang="en-US" alt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57200" y="2459822"/>
            <a:ext cx="6400800" cy="1197778"/>
          </a:xfrm>
        </p:spPr>
        <p:txBody>
          <a:bodyPr/>
          <a:lstStyle/>
          <a:p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Ulzii Luvsansharav, MD, PhD</a:t>
            </a:r>
          </a:p>
          <a:p>
            <a:r>
              <a:rPr lang="en-US" sz="1600" b="0" dirty="0" smtClean="0">
                <a:solidFill>
                  <a:schemeClr val="accent4">
                    <a:lumMod val="75000"/>
                  </a:schemeClr>
                </a:solidFill>
              </a:rPr>
              <a:t>International Infection Control Program</a:t>
            </a:r>
          </a:p>
          <a:p>
            <a:r>
              <a:rPr lang="en-US" sz="1600" b="0" dirty="0" smtClean="0">
                <a:solidFill>
                  <a:schemeClr val="accent4">
                    <a:lumMod val="75000"/>
                  </a:schemeClr>
                </a:solidFill>
              </a:rPr>
              <a:t>Division of Healthcare Quality Promotion, CDC</a:t>
            </a:r>
          </a:p>
          <a:p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3058711"/>
            <a:ext cx="6400800" cy="878205"/>
          </a:xfrm>
        </p:spPr>
        <p:txBody>
          <a:bodyPr/>
          <a:lstStyle/>
          <a:p>
            <a:endParaRPr lang="en-US" sz="1400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sz="1600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5</a:t>
            </a:r>
            <a:r>
              <a:rPr lang="en-US" b="1" baseline="30000" dirty="0">
                <a:solidFill>
                  <a:schemeClr val="accent4">
                    <a:lumMod val="75000"/>
                  </a:schemeClr>
                </a:solidFill>
              </a:rPr>
              <a:t>th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 IPNET-Kenya Infection Prevention and Control Conference</a:t>
            </a:r>
          </a:p>
          <a:p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16 November 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2016</a:t>
            </a:r>
          </a:p>
          <a:p>
            <a:r>
              <a:rPr lang="en-US" sz="1600" dirty="0" err="1" smtClean="0">
                <a:solidFill>
                  <a:schemeClr val="accent4">
                    <a:lumMod val="75000"/>
                  </a:schemeClr>
                </a:solidFill>
              </a:rPr>
              <a:t>Machakos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Kenya</a:t>
            </a:r>
            <a:endParaRPr lang="en-US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7172" name="Picture 6" descr="Logos of the United States Department of Health and Human Services and Centers for Disease Control and Preventio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886325"/>
            <a:ext cx="1905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27826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HAI data source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Developed countries: </a:t>
            </a:r>
          </a:p>
          <a:p>
            <a:pPr lvl="1"/>
            <a:r>
              <a:rPr lang="en-US" dirty="0" smtClean="0"/>
              <a:t>13 </a:t>
            </a:r>
            <a:r>
              <a:rPr lang="en-US" dirty="0"/>
              <a:t>of 28 (</a:t>
            </a:r>
            <a:r>
              <a:rPr lang="en-US" dirty="0" smtClean="0"/>
              <a:t>46%) </a:t>
            </a:r>
            <a:r>
              <a:rPr lang="en-US" dirty="0"/>
              <a:t>high income countries in </a:t>
            </a:r>
            <a:r>
              <a:rPr lang="en-US" dirty="0" smtClean="0"/>
              <a:t>Europe report to ECDC</a:t>
            </a:r>
            <a:endParaRPr lang="en-US" dirty="0"/>
          </a:p>
          <a:p>
            <a:pPr lvl="1"/>
            <a:r>
              <a:rPr lang="en-US" dirty="0" smtClean="0"/>
              <a:t>USA, Germany, Australia etc</a:t>
            </a:r>
            <a:r>
              <a:rPr lang="en-US" dirty="0"/>
              <a:t>. have </a:t>
            </a:r>
            <a:r>
              <a:rPr lang="en-US" dirty="0" smtClean="0"/>
              <a:t>national surveillance systems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Developing countries: </a:t>
            </a:r>
          </a:p>
          <a:p>
            <a:pPr lvl="1"/>
            <a:r>
              <a:rPr lang="en-US" dirty="0"/>
              <a:t>23 of 147 (</a:t>
            </a:r>
            <a:r>
              <a:rPr lang="en-US" dirty="0" smtClean="0"/>
              <a:t>16</a:t>
            </a:r>
            <a:r>
              <a:rPr lang="en-US" dirty="0"/>
              <a:t>%) counties </a:t>
            </a:r>
            <a:r>
              <a:rPr lang="en-US" dirty="0" smtClean="0"/>
              <a:t>have functioning HAI surveillance system</a:t>
            </a:r>
            <a:endParaRPr lang="en-US" dirty="0"/>
          </a:p>
          <a:p>
            <a:pPr lvl="1"/>
            <a:r>
              <a:rPr lang="en-US" dirty="0"/>
              <a:t>97 of 147 (66%) </a:t>
            </a:r>
            <a:r>
              <a:rPr lang="en-US" dirty="0" smtClean="0"/>
              <a:t>countries have </a:t>
            </a:r>
            <a:r>
              <a:rPr lang="en-US" dirty="0"/>
              <a:t>no published data at all 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4761749"/>
            <a:ext cx="85191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WHO. The burden of HAI worldwide: a summary. 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2010. 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  <a:hlinkClick r:id="rId3"/>
              </a:rPr>
              <a:t>http</a:t>
            </a:r>
            <a:r>
              <a:rPr lang="en-US" sz="11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  <a:hlinkClick r:id="rId3"/>
              </a:rPr>
              <a:t>://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  <a:hlinkClick r:id="rId3"/>
              </a:rPr>
              <a:t>www.who.int/gpsc/country_work/summary_20100430_en.pdf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93593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HAI surveillance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469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surveillance?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E25423"/>
                </a:solidFill>
              </a:rPr>
              <a:t>Surveillance</a:t>
            </a:r>
            <a:r>
              <a:rPr lang="en-US" dirty="0" smtClean="0"/>
              <a:t>-the </a:t>
            </a:r>
            <a:r>
              <a:rPr lang="en-US" b="1" dirty="0"/>
              <a:t>ongoing, systematic</a:t>
            </a:r>
            <a:r>
              <a:rPr lang="en-US" dirty="0"/>
              <a:t> </a:t>
            </a:r>
            <a:r>
              <a:rPr lang="en-US" u="sng" dirty="0"/>
              <a:t>collection, analysis</a:t>
            </a:r>
            <a:r>
              <a:rPr lang="en-US" dirty="0"/>
              <a:t>, and </a:t>
            </a:r>
            <a:r>
              <a:rPr lang="en-US" u="sng" dirty="0"/>
              <a:t>interpretation</a:t>
            </a:r>
            <a:r>
              <a:rPr lang="en-US" dirty="0"/>
              <a:t> of health data essential to the planning, implementation, and evaluation of public health practice, closely integrated with the </a:t>
            </a:r>
            <a:r>
              <a:rPr lang="en-US" u="sng" dirty="0"/>
              <a:t>timely dissemination</a:t>
            </a:r>
            <a:r>
              <a:rPr lang="en-US" dirty="0"/>
              <a:t> of these data to those who need to </a:t>
            </a:r>
            <a:r>
              <a:rPr lang="en-US" dirty="0" smtClean="0"/>
              <a:t>know. </a:t>
            </a:r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457200" y="4623641"/>
            <a:ext cx="806500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Thacker S.B. </a:t>
            </a:r>
            <a:r>
              <a:rPr lang="en-US" sz="1100" i="1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et al.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Public Health Surveillance in the United States: Evolution and Challenges. MMWR, 2012</a:t>
            </a:r>
            <a:endParaRPr lang="en-US" sz="11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6320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HAI surveillance history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05" y="890528"/>
            <a:ext cx="6997522" cy="41251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51986" y="4754070"/>
            <a:ext cx="186558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</a:rPr>
              <a:t>https://</a:t>
            </a:r>
            <a:r>
              <a:rPr lang="en-US" sz="1100" dirty="0" smtClean="0">
                <a:latin typeface="Calibri" panose="020F0502020204030204" pitchFamily="34" charset="0"/>
              </a:rPr>
              <a:t>en.wikipedia.org</a:t>
            </a:r>
            <a:endParaRPr lang="en-US" sz="1100" dirty="0">
              <a:latin typeface="Calibri" panose="020F0502020204030204" pitchFamily="34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4771697" y="1158873"/>
            <a:ext cx="304800" cy="922173"/>
          </a:xfrm>
          <a:prstGeom prst="downArrow">
            <a:avLst/>
          </a:prstGeom>
          <a:solidFill>
            <a:srgbClr val="E25423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908331" y="2165131"/>
            <a:ext cx="10510" cy="246993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089227" y="2126278"/>
            <a:ext cx="10510" cy="246993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41095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HAI surveillance history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05" y="890528"/>
            <a:ext cx="6997522" cy="41251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51986" y="4754070"/>
            <a:ext cx="186558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</a:rPr>
              <a:t>https://</a:t>
            </a:r>
            <a:r>
              <a:rPr lang="en-US" sz="1100" dirty="0" smtClean="0">
                <a:latin typeface="Calibri" panose="020F0502020204030204" pitchFamily="34" charset="0"/>
              </a:rPr>
              <a:t>en.wikipedia.org</a:t>
            </a:r>
            <a:endParaRPr lang="en-US" sz="1100" dirty="0">
              <a:latin typeface="Calibri" panose="020F0502020204030204" pitchFamily="34" charset="0"/>
            </a:endParaRPr>
          </a:p>
        </p:txBody>
      </p:sp>
      <p:sp>
        <p:nvSpPr>
          <p:cNvPr id="8" name="Down Arrow 7"/>
          <p:cNvSpPr/>
          <p:nvPr/>
        </p:nvSpPr>
        <p:spPr>
          <a:xfrm rot="1142299">
            <a:off x="7110249" y="1158872"/>
            <a:ext cx="304800" cy="922174"/>
          </a:xfrm>
          <a:prstGeom prst="downArrow">
            <a:avLst/>
          </a:prstGeom>
          <a:solidFill>
            <a:srgbClr val="E25423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908331" y="2165131"/>
            <a:ext cx="10510" cy="246993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078717" y="2167895"/>
            <a:ext cx="10510" cy="246993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64294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05979"/>
            <a:ext cx="8487103" cy="857250"/>
          </a:xfrm>
        </p:spPr>
        <p:txBody>
          <a:bodyPr/>
          <a:lstStyle/>
          <a:p>
            <a:r>
              <a:rPr lang="en-US" dirty="0" smtClean="0"/>
              <a:t>HAI surveillance elements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Retrospective surveillance to </a:t>
            </a:r>
            <a:r>
              <a:rPr lang="en-US" dirty="0" smtClean="0"/>
              <a:t>identify </a:t>
            </a:r>
            <a:r>
              <a:rPr lang="en-US" dirty="0"/>
              <a:t>problem</a:t>
            </a:r>
          </a:p>
          <a:p>
            <a:r>
              <a:rPr lang="en-US" dirty="0"/>
              <a:t>Analysis of data: time, place, person</a:t>
            </a:r>
          </a:p>
          <a:p>
            <a:r>
              <a:rPr lang="en-US" dirty="0"/>
              <a:t>Controlled comparison of high- and low-risk </a:t>
            </a:r>
            <a:r>
              <a:rPr lang="en-US" dirty="0" smtClean="0"/>
              <a:t>groups</a:t>
            </a:r>
          </a:p>
          <a:p>
            <a:r>
              <a:rPr lang="en-US" dirty="0"/>
              <a:t>Formulation and application of control measures</a:t>
            </a:r>
          </a:p>
          <a:p>
            <a:r>
              <a:rPr lang="en-US" dirty="0"/>
              <a:t>Prospective </a:t>
            </a:r>
            <a:r>
              <a:rPr lang="en-US" dirty="0" smtClean="0"/>
              <a:t>surveillance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onitor problem</a:t>
            </a:r>
          </a:p>
          <a:p>
            <a:pPr lvl="1"/>
            <a:r>
              <a:rPr lang="en-US" dirty="0" smtClean="0"/>
              <a:t>Evaluate </a:t>
            </a:r>
            <a:r>
              <a:rPr lang="en-US" dirty="0"/>
              <a:t>effect of control measures 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9682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HAI surveillance purposes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Reduce </a:t>
            </a:r>
            <a:r>
              <a:rPr lang="en-US" dirty="0" smtClean="0"/>
              <a:t>HAI and improve patient outcomes</a:t>
            </a:r>
            <a:endParaRPr lang="en-US" dirty="0"/>
          </a:p>
          <a:p>
            <a:r>
              <a:rPr lang="en-US" dirty="0" smtClean="0"/>
              <a:t>Determine baseline or endemic rates of HAIs </a:t>
            </a:r>
          </a:p>
          <a:p>
            <a:r>
              <a:rPr lang="en-US" dirty="0" smtClean="0"/>
              <a:t>Identify outbreaks </a:t>
            </a:r>
          </a:p>
          <a:p>
            <a:r>
              <a:rPr lang="en-US" dirty="0" smtClean="0"/>
              <a:t>Evaluate prevention and control measures </a:t>
            </a:r>
          </a:p>
          <a:p>
            <a:r>
              <a:rPr lang="en-US" dirty="0" smtClean="0"/>
              <a:t>Educate healthcare personnel</a:t>
            </a:r>
          </a:p>
          <a:p>
            <a:r>
              <a:rPr lang="en-US" dirty="0" smtClean="0"/>
              <a:t>Meet requirements of accrediting agencies </a:t>
            </a:r>
          </a:p>
          <a:p>
            <a:r>
              <a:rPr lang="en-US" dirty="0" smtClean="0"/>
              <a:t>Determine research/study needs etc.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4596209"/>
            <a:ext cx="80650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Jarvis W. R. Bennet &amp; Brachman’s Hospital Infections. 6</a:t>
            </a:r>
            <a:r>
              <a:rPr lang="en-US" sz="1100" baseline="300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th</a:t>
            </a:r>
            <a:r>
              <a:rPr lang="en-US" sz="11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edition. 2013 </a:t>
            </a:r>
          </a:p>
          <a:p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APIC 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Text of Infection Control and Epidemiology. Volume 1</a:t>
            </a:r>
            <a:endParaRPr lang="en-US" sz="11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7827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 practices for surveillance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Assessing your population</a:t>
            </a:r>
          </a:p>
          <a:p>
            <a:r>
              <a:rPr lang="en-US" dirty="0" smtClean="0"/>
              <a:t>Selecting the outcome or process for surveillance </a:t>
            </a:r>
          </a:p>
          <a:p>
            <a:r>
              <a:rPr lang="en-US" dirty="0" smtClean="0"/>
              <a:t>Using surveillance definitions</a:t>
            </a:r>
          </a:p>
          <a:p>
            <a:r>
              <a:rPr lang="en-US" dirty="0" smtClean="0"/>
              <a:t>Collecting surveillance data</a:t>
            </a:r>
          </a:p>
          <a:p>
            <a:r>
              <a:rPr lang="en-US" dirty="0" smtClean="0"/>
              <a:t>Calculating and analyzing surveillance rates</a:t>
            </a:r>
          </a:p>
          <a:p>
            <a:r>
              <a:rPr lang="en-US" dirty="0" smtClean="0"/>
              <a:t>Applying risk stratification methodology </a:t>
            </a:r>
          </a:p>
          <a:p>
            <a:r>
              <a:rPr lang="en-US" dirty="0" smtClean="0"/>
              <a:t>Reporting and using surveillance information</a:t>
            </a:r>
            <a:endParaRPr lang="en-US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57200" y="4756554"/>
            <a:ext cx="6172200" cy="253916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vert="horz" wrap="square" lIns="80010" tIns="40005" rIns="80010" bIns="40005" rtlCol="0">
            <a:spAutoFit/>
          </a:bodyPr>
          <a:lstStyle>
            <a:lvl1pPr marL="342900" indent="-342900" algn="l" defTabSz="600075" rtl="0" eaLnBrk="1" latinLnBrk="0" hangingPunct="1">
              <a:spcBef>
                <a:spcPct val="20000"/>
              </a:spcBef>
              <a:buClr>
                <a:srgbClr val="E2542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87561" indent="-187523" algn="l" defTabSz="600075" rtl="0" eaLnBrk="1" latinLnBrk="0" hangingPunct="1">
              <a:spcBef>
                <a:spcPct val="20000"/>
              </a:spcBef>
              <a:buClr>
                <a:srgbClr val="8D8B00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0094" indent="-150019" algn="l" defTabSz="600075" rtl="0" eaLnBrk="1" latinLnBrk="0" hangingPunct="1">
              <a:spcBef>
                <a:spcPct val="20000"/>
              </a:spcBef>
              <a:buClr>
                <a:srgbClr val="006A7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50131" indent="-150019" algn="l" defTabSz="60007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50169" indent="-150019" algn="l" defTabSz="60007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50206" indent="-150019" algn="l" defTabSz="60007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0244" indent="-150019" algn="l" defTabSz="60007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50281" indent="-150019" algn="l" defTabSz="60007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50319" indent="-150019" algn="l" defTabSz="60007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1100" dirty="0" smtClean="0">
                <a:latin typeface="Calibri" panose="020F0502020204030204" pitchFamily="34" charset="0"/>
              </a:rPr>
              <a:t>Lee TB et al. Recommended practices for surveillance. Am J Infect Control 2007</a:t>
            </a:r>
            <a:endParaRPr lang="en-US" sz="1100" u="sng" dirty="0">
              <a:latin typeface="Calibri" panose="020F0502020204030204" pitchFamily="34" charset="0"/>
              <a:hlinkClick r:id="rId3" action="ppaction://hlinkfile"/>
            </a:endParaRPr>
          </a:p>
        </p:txBody>
      </p:sp>
    </p:spTree>
    <p:extLst>
      <p:ext uri="{BB962C8B-B14F-4D97-AF65-F5344CB8AC3E}">
        <p14:creationId xmlns:p14="http://schemas.microsoft.com/office/powerpoint/2010/main" val="30582581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930411"/>
            <a:ext cx="8294913" cy="871538"/>
          </a:xfrm>
        </p:spPr>
        <p:txBody>
          <a:bodyPr/>
          <a:lstStyle/>
          <a:p>
            <a:r>
              <a:rPr lang="en-US" dirty="0" smtClean="0"/>
              <a:t>Examples of HAI surveillance systems</a:t>
            </a:r>
            <a:br>
              <a:rPr lang="en-US" dirty="0" smtClean="0"/>
            </a:br>
            <a:r>
              <a:rPr lang="en-US" sz="2000" dirty="0" smtClean="0"/>
              <a:t>National </a:t>
            </a:r>
            <a:r>
              <a:rPr lang="en-US" sz="2000" dirty="0"/>
              <a:t>Healthcare Safety </a:t>
            </a:r>
            <a:r>
              <a:rPr lang="en-US" sz="2000" dirty="0" smtClean="0"/>
              <a:t>Network- NHSN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HAI </a:t>
            </a:r>
            <a:r>
              <a:rPr lang="en-US" sz="2000" dirty="0"/>
              <a:t>Surveillance </a:t>
            </a:r>
            <a:r>
              <a:rPr lang="en-US" sz="2000" dirty="0" smtClean="0"/>
              <a:t>Network-HAI-Net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International </a:t>
            </a:r>
            <a:r>
              <a:rPr lang="en-US" sz="2000" dirty="0"/>
              <a:t>Nosocomial Infection Control </a:t>
            </a:r>
            <a:r>
              <a:rPr lang="en-US" sz="2000" dirty="0" smtClean="0"/>
              <a:t>Consortium-INICC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587645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34007" y="205979"/>
            <a:ext cx="8907517" cy="857250"/>
          </a:xfrm>
        </p:spPr>
        <p:txBody>
          <a:bodyPr/>
          <a:lstStyle/>
          <a:p>
            <a:r>
              <a:rPr lang="en-US" dirty="0" smtClean="0"/>
              <a:t>NHSN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419100" y="1274127"/>
            <a:ext cx="8138160" cy="3626485"/>
          </a:xfrm>
        </p:spPr>
        <p:txBody>
          <a:bodyPr/>
          <a:lstStyle/>
          <a:p>
            <a:r>
              <a:rPr lang="en-US" dirty="0" smtClean="0"/>
              <a:t>A web-based system for monitoring </a:t>
            </a:r>
            <a:r>
              <a:rPr lang="en-US" dirty="0" smtClean="0"/>
              <a:t>HAI</a:t>
            </a:r>
            <a:endParaRPr lang="en-US" dirty="0" smtClean="0"/>
          </a:p>
          <a:p>
            <a:r>
              <a:rPr lang="en-US" dirty="0"/>
              <a:t>F</a:t>
            </a:r>
            <a:r>
              <a:rPr lang="en-US" dirty="0" smtClean="0"/>
              <a:t>acilities use the NHSN web portal to enter, analyze, and share data</a:t>
            </a:r>
          </a:p>
          <a:p>
            <a:r>
              <a:rPr lang="en-US" dirty="0" smtClean="0"/>
              <a:t>Data is used by a variety of stakeholders</a:t>
            </a:r>
          </a:p>
          <a:p>
            <a:pPr lvl="1"/>
            <a:r>
              <a:rPr lang="en-US" dirty="0" smtClean="0"/>
              <a:t>Facility – local quality improvement efforts</a:t>
            </a:r>
          </a:p>
          <a:p>
            <a:pPr lvl="1"/>
            <a:r>
              <a:rPr lang="en-US" dirty="0" smtClean="0"/>
              <a:t>State health departments – identify/support low-performing facilities</a:t>
            </a:r>
          </a:p>
          <a:p>
            <a:pPr lvl="1"/>
            <a:r>
              <a:rPr lang="en-US" dirty="0" smtClean="0"/>
              <a:t>National – magnitude of HAIs as a public health problem (CDC)</a:t>
            </a:r>
          </a:p>
          <a:p>
            <a:pPr lvl="1"/>
            <a:r>
              <a:rPr lang="en-US" dirty="0" smtClean="0"/>
              <a:t>National – financial bonus and/or penalties to hospitals based on HAI performance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987" y="416877"/>
            <a:ext cx="1940608" cy="74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234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Burden of </a:t>
            </a:r>
            <a:r>
              <a:rPr lang="en-US" dirty="0" smtClean="0"/>
              <a:t>healthcare-associated infections (HAIs)</a:t>
            </a:r>
            <a:endParaRPr lang="en-US" dirty="0"/>
          </a:p>
          <a:p>
            <a:r>
              <a:rPr lang="en-US" dirty="0"/>
              <a:t>HAI </a:t>
            </a:r>
            <a:r>
              <a:rPr lang="en-US" dirty="0" smtClean="0"/>
              <a:t>surveillance (history, purposes and recommended practices) </a:t>
            </a:r>
          </a:p>
          <a:p>
            <a:r>
              <a:rPr lang="en-US" dirty="0" smtClean="0"/>
              <a:t>Examples of HAI surveillance systems</a:t>
            </a:r>
          </a:p>
          <a:p>
            <a:r>
              <a:rPr lang="en-US" dirty="0" smtClean="0"/>
              <a:t>Thoughts </a:t>
            </a:r>
            <a:r>
              <a:rPr lang="en-US" dirty="0" smtClean="0"/>
              <a:t>for HAI surveillance in Kenya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0823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34007" y="205979"/>
            <a:ext cx="8907517" cy="857250"/>
          </a:xfrm>
        </p:spPr>
        <p:txBody>
          <a:bodyPr/>
          <a:lstStyle/>
          <a:p>
            <a:r>
              <a:rPr lang="en-US" dirty="0" smtClean="0"/>
              <a:t>NHSN reporting </a:t>
            </a:r>
            <a:r>
              <a:rPr lang="en-US" dirty="0"/>
              <a:t>o</a:t>
            </a:r>
            <a:r>
              <a:rPr lang="en-US" dirty="0" smtClean="0"/>
              <a:t>ptions for hospitals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304800" y="1339926"/>
            <a:ext cx="3870960" cy="3555287"/>
          </a:xfrm>
        </p:spPr>
        <p:txBody>
          <a:bodyPr/>
          <a:lstStyle/>
          <a:p>
            <a:r>
              <a:rPr lang="en-US" dirty="0" smtClean="0"/>
              <a:t>Infections:</a:t>
            </a:r>
          </a:p>
          <a:p>
            <a:pPr lvl="1"/>
            <a:r>
              <a:rPr lang="en-US" dirty="0" smtClean="0"/>
              <a:t>Central-line associated BSI</a:t>
            </a:r>
          </a:p>
          <a:p>
            <a:pPr lvl="1"/>
            <a:r>
              <a:rPr lang="en-US" dirty="0" smtClean="0"/>
              <a:t>Catheter-associated UTI</a:t>
            </a:r>
          </a:p>
          <a:p>
            <a:pPr lvl="1"/>
            <a:r>
              <a:rPr lang="en-US" dirty="0" smtClean="0"/>
              <a:t>Ventilator-associated events</a:t>
            </a:r>
          </a:p>
          <a:p>
            <a:pPr lvl="1"/>
            <a:r>
              <a:rPr lang="en-US" dirty="0" smtClean="0"/>
              <a:t>Surgical site infections</a:t>
            </a:r>
          </a:p>
          <a:p>
            <a:pPr lvl="1"/>
            <a:r>
              <a:rPr lang="en-US" dirty="0" smtClean="0"/>
              <a:t>Laboratory-confirmed MRSA, CRE, and </a:t>
            </a:r>
            <a:r>
              <a:rPr lang="en-US" i="1" dirty="0" smtClean="0"/>
              <a:t>C. difficile</a:t>
            </a:r>
          </a:p>
          <a:p>
            <a:endParaRPr lang="en-US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495799" y="1339926"/>
            <a:ext cx="4320134" cy="362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542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B00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A7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Other :</a:t>
            </a:r>
          </a:p>
          <a:p>
            <a:pPr lvl="1"/>
            <a:r>
              <a:rPr lang="en-US" dirty="0" smtClean="0"/>
              <a:t>Central line insertion practices</a:t>
            </a:r>
          </a:p>
          <a:p>
            <a:pPr lvl="1"/>
            <a:r>
              <a:rPr lang="en-US" dirty="0" smtClean="0"/>
              <a:t>Antimicrobial use </a:t>
            </a:r>
          </a:p>
          <a:p>
            <a:pPr lvl="1"/>
            <a:r>
              <a:rPr lang="en-US" dirty="0" smtClean="0"/>
              <a:t>Healthcare worker influenza vaccination</a:t>
            </a:r>
          </a:p>
          <a:p>
            <a:pPr lvl="1"/>
            <a:r>
              <a:rPr lang="en-US" dirty="0" smtClean="0"/>
              <a:t>Adverse reactions to blood and blood products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987" y="416877"/>
            <a:ext cx="1940608" cy="74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012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34007" y="205979"/>
            <a:ext cx="8907517" cy="857250"/>
          </a:xfrm>
        </p:spPr>
        <p:txBody>
          <a:bodyPr/>
          <a:lstStyle/>
          <a:p>
            <a:r>
              <a:rPr lang="en-US" dirty="0" smtClean="0"/>
              <a:t>NHSN hospital enrollment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1906115"/>
              </p:ext>
            </p:extLst>
          </p:nvPr>
        </p:nvGraphicFramePr>
        <p:xfrm>
          <a:off x="923730" y="1284124"/>
          <a:ext cx="6578081" cy="3381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987" y="416877"/>
            <a:ext cx="1940608" cy="74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852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34007" y="205979"/>
            <a:ext cx="8907517" cy="857250"/>
          </a:xfrm>
        </p:spPr>
        <p:txBody>
          <a:bodyPr/>
          <a:lstStyle/>
          <a:p>
            <a:r>
              <a:rPr lang="en-US" dirty="0" smtClean="0"/>
              <a:t>NHSN progress reports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281940" y="1160461"/>
            <a:ext cx="7223760" cy="3621086"/>
          </a:xfrm>
        </p:spPr>
        <p:txBody>
          <a:bodyPr/>
          <a:lstStyle/>
          <a:p>
            <a:r>
              <a:rPr lang="en-US" dirty="0" smtClean="0"/>
              <a:t>National and state level data from hospitals </a:t>
            </a:r>
          </a:p>
          <a:p>
            <a:pPr lvl="1"/>
            <a:r>
              <a:rPr lang="en-US" dirty="0" smtClean="0"/>
              <a:t>Central line-associated BSI </a:t>
            </a:r>
          </a:p>
          <a:p>
            <a:pPr lvl="1"/>
            <a:r>
              <a:rPr lang="en-US" dirty="0" smtClean="0"/>
              <a:t>Catheter-associated UTI </a:t>
            </a:r>
          </a:p>
          <a:p>
            <a:pPr lvl="1"/>
            <a:r>
              <a:rPr lang="en-US" dirty="0" smtClean="0"/>
              <a:t>Surgical site infections </a:t>
            </a:r>
          </a:p>
          <a:p>
            <a:pPr lvl="1"/>
            <a:r>
              <a:rPr lang="en-US" i="1" dirty="0" smtClean="0"/>
              <a:t>Clostridium difficile</a:t>
            </a:r>
            <a:r>
              <a:rPr lang="en-US" dirty="0" smtClean="0"/>
              <a:t> infection </a:t>
            </a:r>
          </a:p>
          <a:p>
            <a:pPr lvl="1"/>
            <a:r>
              <a:rPr lang="en-US" dirty="0" smtClean="0"/>
              <a:t>MRSA bacteremia </a:t>
            </a:r>
          </a:p>
          <a:p>
            <a:r>
              <a:rPr lang="en-US" dirty="0" smtClean="0"/>
              <a:t>Allows facilities to compare themselves to national data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987" y="416877"/>
            <a:ext cx="1940608" cy="741997"/>
          </a:xfrm>
          <a:prstGeom prst="rect">
            <a:avLst/>
          </a:prstGeom>
        </p:spPr>
      </p:pic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193250" y="4754344"/>
            <a:ext cx="8229600" cy="248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542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B00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A7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dirty="0" smtClean="0"/>
              <a:t>https://www.cdc.gov/hai/surveillance/progress-report/index.html</a:t>
            </a:r>
            <a:endParaRPr lang="en-US" sz="1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81916" t="37309" r="7354" b="32239"/>
          <a:stretch/>
        </p:blipFill>
        <p:spPr>
          <a:xfrm>
            <a:off x="6575559" y="1232675"/>
            <a:ext cx="2545574" cy="2257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5559" y="2918895"/>
            <a:ext cx="2545574" cy="211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079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34007" y="205979"/>
            <a:ext cx="8907517" cy="647461"/>
          </a:xfrm>
        </p:spPr>
        <p:txBody>
          <a:bodyPr/>
          <a:lstStyle/>
          <a:p>
            <a:r>
              <a:rPr lang="en-US" dirty="0" smtClean="0"/>
              <a:t>NHSN data posted on a public website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4007" y="4745268"/>
            <a:ext cx="316545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accent4">
                    <a:lumMod val="50000"/>
                  </a:schemeClr>
                </a:solidFill>
              </a:rPr>
              <a:t>https://www.medicare.gov/hospitalcompare/search.html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6733" y="1024332"/>
            <a:ext cx="5364512" cy="35500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987" y="416877"/>
            <a:ext cx="1940608" cy="74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148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HAI Surveillance Network (HAI-Net)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European network for HAI surveillance and coordinated by ECDC</a:t>
            </a:r>
          </a:p>
          <a:p>
            <a:pPr lvl="1"/>
            <a:r>
              <a:rPr lang="en-US" dirty="0" smtClean="0"/>
              <a:t>Point prevalence survey </a:t>
            </a:r>
          </a:p>
          <a:p>
            <a:pPr lvl="1"/>
            <a:r>
              <a:rPr lang="en-US" dirty="0" smtClean="0"/>
              <a:t>Surveillance of Surgical site infections </a:t>
            </a:r>
          </a:p>
          <a:p>
            <a:pPr lvl="1"/>
            <a:r>
              <a:rPr lang="en-US" dirty="0" smtClean="0"/>
              <a:t>Surveillance of HAI in ICUs</a:t>
            </a:r>
          </a:p>
          <a:p>
            <a:pPr lvl="1"/>
            <a:r>
              <a:rPr lang="en-US" dirty="0" smtClean="0"/>
              <a:t>Data reported to </a:t>
            </a:r>
            <a:r>
              <a:rPr lang="en-US" dirty="0" err="1" smtClean="0"/>
              <a:t>TESSy</a:t>
            </a:r>
            <a:r>
              <a:rPr lang="en-US" dirty="0" smtClean="0"/>
              <a:t> </a:t>
            </a:r>
            <a:r>
              <a:rPr lang="en-US" dirty="0" smtClean="0"/>
              <a:t>and </a:t>
            </a:r>
            <a:r>
              <a:rPr lang="en-US" b="1" dirty="0" err="1" smtClean="0">
                <a:hlinkClick r:id="rId3" action="ppaction://hlinkfile"/>
              </a:rPr>
              <a:t>HelicsWin.Net</a:t>
            </a:r>
            <a:r>
              <a:rPr lang="en-US" b="1" dirty="0" smtClean="0"/>
              <a:t> </a:t>
            </a:r>
            <a:r>
              <a:rPr lang="en-US" dirty="0" smtClean="0"/>
              <a:t>free software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333" t="5650" r="67627" b="65321"/>
          <a:stretch/>
        </p:blipFill>
        <p:spPr>
          <a:xfrm>
            <a:off x="2268415" y="3140739"/>
            <a:ext cx="4607169" cy="18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4023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HAI-Net annual reports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520" y="2095934"/>
            <a:ext cx="1920240" cy="2688104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760" y="1158875"/>
            <a:ext cx="1920240" cy="2709221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Surveillance of Surgical Site Infections </a:t>
            </a:r>
          </a:p>
          <a:p>
            <a:pPr lvl="1"/>
            <a:r>
              <a:rPr lang="en-US" dirty="0"/>
              <a:t>16 </a:t>
            </a:r>
            <a:r>
              <a:rPr lang="en-US" dirty="0" smtClean="0"/>
              <a:t>countries in </a:t>
            </a:r>
            <a:r>
              <a:rPr lang="en-US" dirty="0" smtClean="0"/>
              <a:t>2013–2014; </a:t>
            </a:r>
            <a:endParaRPr lang="en-US" dirty="0" smtClean="0"/>
          </a:p>
          <a:p>
            <a:pPr lvl="1"/>
            <a:r>
              <a:rPr lang="en-US" dirty="0" smtClean="0"/>
              <a:t>7 </a:t>
            </a:r>
            <a:r>
              <a:rPr lang="en-US" dirty="0"/>
              <a:t>types of surgical </a:t>
            </a:r>
            <a:r>
              <a:rPr lang="en-US" dirty="0" smtClean="0"/>
              <a:t>procedures 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Surveillance of HAI in ICUs</a:t>
            </a:r>
          </a:p>
          <a:p>
            <a:pPr lvl="1"/>
            <a:r>
              <a:rPr lang="en-US" dirty="0" smtClean="0"/>
              <a:t>754 hospitals in 13 </a:t>
            </a:r>
            <a:r>
              <a:rPr lang="en-US" dirty="0"/>
              <a:t>countries </a:t>
            </a:r>
            <a:r>
              <a:rPr lang="en-US" dirty="0" smtClean="0"/>
              <a:t>in 2007</a:t>
            </a:r>
          </a:p>
          <a:p>
            <a:pPr lvl="1"/>
            <a:r>
              <a:rPr lang="en-US" dirty="0" smtClean="0"/>
              <a:t>Types: pneumonia, BSI, UTI, central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venous catheter-related infections)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807" y="4784038"/>
            <a:ext cx="90283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http://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ecdc.europa.eu/en/healthtopics/Healthcare-associated_infections/surgical-site-infections/Pages/Annual-epidemiological-report-2016.aspx</a:t>
            </a:r>
          </a:p>
        </p:txBody>
      </p:sp>
    </p:spTree>
    <p:extLst>
      <p:ext uri="{BB962C8B-B14F-4D97-AF65-F5344CB8AC3E}">
        <p14:creationId xmlns:p14="http://schemas.microsoft.com/office/powerpoint/2010/main" val="31723269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 Nosocomial Infection Control Consortium (INICC)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2,000 healthcare facilities in 66 countries from 4 continents in 2015   </a:t>
            </a:r>
          </a:p>
          <a:p>
            <a:pPr lvl="1"/>
            <a:r>
              <a:rPr lang="en-US" dirty="0" smtClean="0"/>
              <a:t>Argentina, Brazil, Mexico, Colombia, India etc.</a:t>
            </a:r>
          </a:p>
          <a:p>
            <a:pPr lvl="1"/>
            <a:r>
              <a:rPr lang="en-US" dirty="0" smtClean="0"/>
              <a:t>1 hospital from Nairobi </a:t>
            </a:r>
          </a:p>
          <a:p>
            <a:r>
              <a:rPr lang="en-US" dirty="0" smtClean="0"/>
              <a:t>Uses US CDC definitions for HAI</a:t>
            </a:r>
          </a:p>
          <a:p>
            <a:r>
              <a:rPr lang="en-US" dirty="0" smtClean="0"/>
              <a:t>Data collected to “INICC Online </a:t>
            </a:r>
            <a:r>
              <a:rPr lang="en-US" dirty="0"/>
              <a:t>S</a:t>
            </a:r>
            <a:r>
              <a:rPr lang="en-US" dirty="0" smtClean="0"/>
              <a:t>ystem”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622" t="-1972" r="54180" b="1972"/>
          <a:stretch/>
        </p:blipFill>
        <p:spPr>
          <a:xfrm>
            <a:off x="5574910" y="2339014"/>
            <a:ext cx="3420500" cy="2594609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457200" y="4802818"/>
            <a:ext cx="14462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</a:rPr>
              <a:t>http://www.inicc.org/</a:t>
            </a:r>
          </a:p>
        </p:txBody>
      </p:sp>
    </p:spTree>
    <p:extLst>
      <p:ext uri="{BB962C8B-B14F-4D97-AF65-F5344CB8AC3E}">
        <p14:creationId xmlns:p14="http://schemas.microsoft.com/office/powerpoint/2010/main" val="6643042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INICC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Detailed report </a:t>
            </a:r>
            <a:r>
              <a:rPr lang="en-US" dirty="0" smtClean="0"/>
              <a:t>with tables and graphs generated </a:t>
            </a:r>
          </a:p>
          <a:p>
            <a:pPr lvl="1"/>
            <a:r>
              <a:rPr lang="en-US" dirty="0" smtClean="0"/>
              <a:t>Global HAI rate (%, 1,000 bed-days)</a:t>
            </a:r>
          </a:p>
          <a:p>
            <a:pPr lvl="1"/>
            <a:r>
              <a:rPr lang="en-US" dirty="0" smtClean="0"/>
              <a:t>Specific </a:t>
            </a:r>
            <a:r>
              <a:rPr lang="en-US" dirty="0"/>
              <a:t>HAI rates per </a:t>
            </a:r>
            <a:r>
              <a:rPr lang="en-US" dirty="0" smtClean="0"/>
              <a:t>1,000 device-days</a:t>
            </a:r>
            <a:endParaRPr lang="en-US" dirty="0"/>
          </a:p>
          <a:p>
            <a:pPr lvl="1"/>
            <a:r>
              <a:rPr lang="en-US" dirty="0"/>
              <a:t>Microbiological profile and resistance </a:t>
            </a:r>
            <a:endParaRPr lang="en-US" dirty="0" smtClean="0"/>
          </a:p>
          <a:p>
            <a:pPr lvl="1"/>
            <a:r>
              <a:rPr lang="en-US" dirty="0" smtClean="0"/>
              <a:t>Extra mortality and extra length of stay etc</a:t>
            </a:r>
            <a:r>
              <a:rPr lang="en-US" dirty="0"/>
              <a:t>.</a:t>
            </a:r>
          </a:p>
          <a:p>
            <a:r>
              <a:rPr lang="en-US" dirty="0"/>
              <a:t>&gt;</a:t>
            </a:r>
            <a:r>
              <a:rPr lang="en-US" dirty="0" smtClean="0"/>
              <a:t>300 scientific papers published and presented</a:t>
            </a:r>
          </a:p>
          <a:p>
            <a:r>
              <a:rPr lang="en-US" dirty="0" smtClean="0"/>
              <a:t>Publications available online 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622" t="-1972" r="65929" b="44424"/>
          <a:stretch/>
        </p:blipFill>
        <p:spPr>
          <a:xfrm>
            <a:off x="5920740" y="2988943"/>
            <a:ext cx="3097530" cy="189166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4" name="Oval 3"/>
          <p:cNvSpPr/>
          <p:nvPr/>
        </p:nvSpPr>
        <p:spPr>
          <a:xfrm>
            <a:off x="7475220" y="3860483"/>
            <a:ext cx="925830" cy="640080"/>
          </a:xfrm>
          <a:prstGeom prst="ellipse">
            <a:avLst/>
          </a:prstGeom>
          <a:solidFill>
            <a:srgbClr val="C00000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7200" y="4802818"/>
            <a:ext cx="14462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</a:rPr>
              <a:t>http://www.inicc.org/</a:t>
            </a:r>
          </a:p>
        </p:txBody>
      </p:sp>
    </p:spTree>
    <p:extLst>
      <p:ext uri="{BB962C8B-B14F-4D97-AF65-F5344CB8AC3E}">
        <p14:creationId xmlns:p14="http://schemas.microsoft.com/office/powerpoint/2010/main" val="27048606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Thoughts for HAI surveillance in Kenya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5179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Constraints when conducting HAI surveillance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1230618"/>
            <a:ext cx="8229600" cy="384906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Case definitions 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Complex (time consuming)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Laboratory </a:t>
            </a:r>
          </a:p>
          <a:p>
            <a:pPr lvl="1">
              <a:spcBef>
                <a:spcPts val="0"/>
              </a:spcBef>
            </a:pPr>
            <a:r>
              <a:rPr lang="en-US" dirty="0">
                <a:cs typeface="Arial" charset="0"/>
              </a:rPr>
              <a:t>Limited laboratory </a:t>
            </a:r>
            <a:r>
              <a:rPr lang="en-US" dirty="0" smtClean="0">
                <a:cs typeface="Arial" charset="0"/>
              </a:rPr>
              <a:t>capacity (equipment, technical staff, logistics etc.)</a:t>
            </a: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Information </a:t>
            </a:r>
          </a:p>
          <a:p>
            <a:pPr lvl="1">
              <a:spcBef>
                <a:spcPts val="0"/>
              </a:spcBef>
            </a:pPr>
            <a:r>
              <a:rPr lang="en-US" dirty="0">
                <a:cs typeface="Arial" charset="0"/>
              </a:rPr>
              <a:t>Medical Records not well maintained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Human resources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Labor intensive, hospital epidemiologist needed, staff not motivated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 smtClean="0"/>
              <a:t>Politics 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Confidentiality of data, commitment of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4760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Burden of HAI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875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Thoughts for HAI surveillance in Kenya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Improve reporting of information in clinical records </a:t>
            </a:r>
          </a:p>
          <a:p>
            <a:r>
              <a:rPr lang="en-US" dirty="0" smtClean="0"/>
              <a:t>Improve capacity building for microbiological laboratories</a:t>
            </a:r>
          </a:p>
          <a:p>
            <a:r>
              <a:rPr lang="en-US" dirty="0"/>
              <a:t>Adapt and validate definitions of HAI and protocol</a:t>
            </a:r>
          </a:p>
          <a:p>
            <a:r>
              <a:rPr lang="en-US" dirty="0" smtClean="0"/>
              <a:t>Ensure core components of infection control are in place </a:t>
            </a:r>
          </a:p>
          <a:p>
            <a:r>
              <a:rPr lang="en-US" dirty="0" smtClean="0"/>
              <a:t>Promote staff education on infection control and surveillance of HAI</a:t>
            </a:r>
          </a:p>
          <a:p>
            <a:r>
              <a:rPr lang="en-US" dirty="0" smtClean="0"/>
              <a:t>Use a </a:t>
            </a:r>
            <a:r>
              <a:rPr lang="en-US" dirty="0"/>
              <a:t>phased approach to implementing </a:t>
            </a:r>
            <a:r>
              <a:rPr lang="en-US" dirty="0" smtClean="0"/>
              <a:t>surveillance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199" y="4790485"/>
            <a:ext cx="85191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Allegranzi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B. et al. Burden of endemic Health-care-associated infection in developing countries: systematic review and meta-analysis. Lancet, 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2011</a:t>
            </a:r>
            <a:endParaRPr lang="en-US" sz="11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1523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606" y="195893"/>
            <a:ext cx="4271208" cy="34454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81188" y="978697"/>
            <a:ext cx="24287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E25423"/>
                </a:solidFill>
                <a:latin typeface="Calibri" panose="020F0502020204030204" pitchFamily="34" charset="0"/>
              </a:rPr>
              <a:t>Thank you! </a:t>
            </a:r>
          </a:p>
        </p:txBody>
      </p:sp>
      <p:sp>
        <p:nvSpPr>
          <p:cNvPr id="4" name="Rectangle 3"/>
          <p:cNvSpPr/>
          <p:nvPr/>
        </p:nvSpPr>
        <p:spPr>
          <a:xfrm>
            <a:off x="4683606" y="3421764"/>
            <a:ext cx="383102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https://www.123rf.com/photo_24143216_is-it-contagious.html</a:t>
            </a:r>
          </a:p>
        </p:txBody>
      </p:sp>
    </p:spTree>
    <p:extLst>
      <p:ext uri="{BB962C8B-B14F-4D97-AF65-F5344CB8AC3E}">
        <p14:creationId xmlns:p14="http://schemas.microsoft.com/office/powerpoint/2010/main" val="32788728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Surveillance evaluation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Quality of a surveillance system and data it generates is defined by below attributes</a:t>
            </a:r>
          </a:p>
          <a:p>
            <a:pPr lvl="1"/>
            <a:r>
              <a:rPr lang="en-US" dirty="0" smtClean="0"/>
              <a:t>Usefulness </a:t>
            </a:r>
          </a:p>
          <a:p>
            <a:pPr lvl="1"/>
            <a:r>
              <a:rPr lang="en-US" dirty="0" smtClean="0"/>
              <a:t>Simplicity </a:t>
            </a:r>
          </a:p>
          <a:p>
            <a:pPr lvl="1"/>
            <a:r>
              <a:rPr lang="en-US" dirty="0" smtClean="0"/>
              <a:t>Flexibility </a:t>
            </a:r>
          </a:p>
          <a:p>
            <a:pPr lvl="1"/>
            <a:r>
              <a:rPr lang="en-US" dirty="0" smtClean="0"/>
              <a:t>Acceptability </a:t>
            </a:r>
          </a:p>
          <a:p>
            <a:pPr lvl="1"/>
            <a:r>
              <a:rPr lang="en-US" dirty="0" smtClean="0"/>
              <a:t>Sensitivity </a:t>
            </a:r>
          </a:p>
          <a:p>
            <a:pPr lvl="1"/>
            <a:r>
              <a:rPr lang="en-US" dirty="0" smtClean="0"/>
              <a:t>Specificity </a:t>
            </a:r>
          </a:p>
          <a:p>
            <a:pPr lvl="1"/>
            <a:r>
              <a:rPr lang="en-US" dirty="0" smtClean="0"/>
              <a:t>Representativeness </a:t>
            </a:r>
          </a:p>
          <a:p>
            <a:pPr lvl="1"/>
            <a:r>
              <a:rPr lang="en-US" dirty="0" smtClean="0"/>
              <a:t>Timeliness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4837245"/>
            <a:ext cx="64252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CDC. MMWR. Surveillance system evaluation</a:t>
            </a:r>
          </a:p>
        </p:txBody>
      </p:sp>
    </p:spTree>
    <p:extLst>
      <p:ext uri="{BB962C8B-B14F-4D97-AF65-F5344CB8AC3E}">
        <p14:creationId xmlns:p14="http://schemas.microsoft.com/office/powerpoint/2010/main" val="1363440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HAI?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Healthcare-associated infections </a:t>
            </a:r>
            <a:r>
              <a:rPr lang="en-US" dirty="0"/>
              <a:t>(</a:t>
            </a:r>
            <a:r>
              <a:rPr lang="en-US" dirty="0" smtClean="0"/>
              <a:t>HAIs)–infections that patients acquire during the course of receiving treatment for other conditions or that </a:t>
            </a:r>
            <a:r>
              <a:rPr lang="en-US" dirty="0"/>
              <a:t>h</a:t>
            </a:r>
            <a:r>
              <a:rPr lang="en-US" dirty="0" smtClean="0"/>
              <a:t>ealthcare workers acquire while performing their duties within a healthcare setting. </a:t>
            </a:r>
          </a:p>
          <a:p>
            <a:endParaRPr lang="en-US" altLang="en-US" b="1" dirty="0" smtClean="0"/>
          </a:p>
          <a:p>
            <a:r>
              <a:rPr lang="en-US" altLang="en-US" b="1" dirty="0" smtClean="0"/>
              <a:t>Synonyms:</a:t>
            </a:r>
          </a:p>
          <a:p>
            <a:pPr lvl="1"/>
            <a:r>
              <a:rPr lang="en-US" altLang="en-US" dirty="0" smtClean="0"/>
              <a:t>Hospital-associated </a:t>
            </a:r>
            <a:r>
              <a:rPr lang="en-US" altLang="en-US" dirty="0"/>
              <a:t>i</a:t>
            </a:r>
            <a:r>
              <a:rPr lang="en-US" altLang="en-US" dirty="0" smtClean="0"/>
              <a:t>nfections</a:t>
            </a:r>
          </a:p>
          <a:p>
            <a:pPr lvl="1"/>
            <a:r>
              <a:rPr lang="en-US" altLang="en-US" dirty="0" smtClean="0"/>
              <a:t>Hospital-acquired infections</a:t>
            </a:r>
          </a:p>
          <a:p>
            <a:pPr lvl="1"/>
            <a:r>
              <a:rPr lang="en-US" altLang="en-US" dirty="0" smtClean="0"/>
              <a:t>Nosocomial </a:t>
            </a:r>
            <a:r>
              <a:rPr lang="en-US" altLang="en-US" dirty="0"/>
              <a:t>i</a:t>
            </a:r>
            <a:r>
              <a:rPr lang="en-US" altLang="en-US" dirty="0" smtClean="0"/>
              <a:t>nfections </a:t>
            </a:r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4769945"/>
            <a:ext cx="806500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latin typeface="Calibri" panose="020F0502020204030204" pitchFamily="34" charset="0"/>
                <a:hlinkClick r:id="rId3"/>
              </a:rPr>
              <a:t>https</a:t>
            </a:r>
            <a:r>
              <a:rPr lang="en-US" sz="1100" dirty="0">
                <a:latin typeface="Calibri" panose="020F0502020204030204" pitchFamily="34" charset="0"/>
                <a:hlinkClick r:id="rId3"/>
              </a:rPr>
              <a:t>://</a:t>
            </a:r>
            <a:r>
              <a:rPr lang="en-US" sz="1100" dirty="0" smtClean="0">
                <a:latin typeface="Calibri" panose="020F0502020204030204" pitchFamily="34" charset="0"/>
                <a:hlinkClick r:id="rId3"/>
              </a:rPr>
              <a:t>www.cdc.gov/hai/surveillance/index.html</a:t>
            </a:r>
            <a:endParaRPr lang="en-US" sz="11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4609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Prevalence of HAI in high-income countries, </a:t>
            </a:r>
            <a:br>
              <a:rPr lang="en-US" dirty="0" smtClean="0"/>
            </a:br>
            <a:r>
              <a:rPr lang="en-US" dirty="0" smtClean="0"/>
              <a:t>1995–2010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58875"/>
            <a:ext cx="6156098" cy="35247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4761749"/>
            <a:ext cx="85191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WHO. 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Report on the Burden of Endemic HAI worldwide</a:t>
            </a:r>
            <a:r>
              <a:rPr lang="en-US" sz="11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2011. 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  <a:hlinkClick r:id="rId4"/>
              </a:rPr>
              <a:t>http</a:t>
            </a:r>
            <a:r>
              <a:rPr lang="en-US" sz="11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  <a:hlinkClick r:id="rId4"/>
              </a:rPr>
              <a:t>://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  <a:hlinkClick r:id="rId4"/>
              </a:rPr>
              <a:t>apps.who.int/iris/bitstream/10665/80135/1/9789241501507_eng.pdf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13298" y="1158875"/>
            <a:ext cx="2468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7.6% </a:t>
            </a:r>
          </a:p>
          <a:p>
            <a:endPara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3464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Prevalence of HAI in low- and middle-income countries, 1995–2010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58875"/>
            <a:ext cx="5934456" cy="33978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4761749"/>
            <a:ext cx="85191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WHO. 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Report on the Burden of Endemic HAI worldwide</a:t>
            </a:r>
            <a:r>
              <a:rPr lang="en-US" sz="11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2011. 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  <a:hlinkClick r:id="rId4"/>
              </a:rPr>
              <a:t>http</a:t>
            </a:r>
            <a:r>
              <a:rPr lang="en-US" sz="11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  <a:hlinkClick r:id="rId4"/>
              </a:rPr>
              <a:t>://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  <a:hlinkClick r:id="rId4"/>
              </a:rPr>
              <a:t>apps.who.int/iris/bitstream/10665/80135/1/9789241501507_eng.pdf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 Placeholder 6"/>
          <p:cNvSpPr txBox="1">
            <a:spLocks noGrp="1"/>
          </p:cNvSpPr>
          <p:nvPr>
            <p:ph type="body" sz="quarter" idx="10"/>
          </p:nvPr>
        </p:nvSpPr>
        <p:spPr>
          <a:xfrm>
            <a:off x="6391656" y="1158875"/>
            <a:ext cx="2752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b="1" dirty="0" smtClean="0">
                <a:cs typeface="Arial" panose="020B0604020202020204" pitchFamily="34" charset="0"/>
              </a:rPr>
              <a:t>15.5%</a:t>
            </a:r>
          </a:p>
        </p:txBody>
      </p:sp>
    </p:spTree>
    <p:extLst>
      <p:ext uri="{BB962C8B-B14F-4D97-AF65-F5344CB8AC3E}">
        <p14:creationId xmlns:p14="http://schemas.microsoft.com/office/powerpoint/2010/main" val="9687648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71" y="1076579"/>
            <a:ext cx="7930855" cy="3341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device-associated infection densities in adult ICUs, 1995–2008 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199" y="1042528"/>
            <a:ext cx="8229600" cy="33416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199" y="4790485"/>
            <a:ext cx="85191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Allegranzi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B. et al. Burden of endemic Health-care-associated infection in developing countries: systematic review and meta-analysis. Lancet, 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2011</a:t>
            </a:r>
            <a:endParaRPr lang="en-US" sz="11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16826" y="1976283"/>
            <a:ext cx="894735" cy="1563329"/>
          </a:xfrm>
          <a:prstGeom prst="roundRect">
            <a:avLst/>
          </a:prstGeom>
          <a:solidFill>
            <a:schemeClr val="accent1">
              <a:alpha val="0"/>
            </a:schemeClr>
          </a:solidFill>
          <a:ln w="50800">
            <a:solidFill>
              <a:srgbClr val="E25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8785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procedure-associated HAIs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958179" y="1268666"/>
            <a:ext cx="4059936" cy="3341688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 smtClean="0"/>
              <a:t>Low/middle-income countries </a:t>
            </a:r>
            <a:endParaRPr lang="en-US" b="1" u="sng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1.2-23.6 per 100 </a:t>
            </a:r>
            <a:r>
              <a:rPr lang="en-US" dirty="0" smtClean="0"/>
              <a:t>procedures</a:t>
            </a:r>
            <a:endParaRPr lang="en-US" dirty="0" smtClean="0"/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457200" y="1268666"/>
            <a:ext cx="4322064" cy="334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2542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B00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A7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u="sng" dirty="0" smtClean="0"/>
              <a:t>High-income countries</a:t>
            </a:r>
            <a:endParaRPr lang="en-US" b="1" u="sng" dirty="0"/>
          </a:p>
          <a:p>
            <a:r>
              <a:rPr lang="en-US" dirty="0"/>
              <a:t>Cumulative incidence of SSI </a:t>
            </a:r>
          </a:p>
          <a:p>
            <a:pPr lvl="1"/>
            <a:r>
              <a:rPr lang="en-US" dirty="0" smtClean="0"/>
              <a:t>2.9 per 100 procedures </a:t>
            </a:r>
            <a:r>
              <a:rPr lang="en-US" dirty="0"/>
              <a:t>(</a:t>
            </a:r>
            <a:r>
              <a:rPr lang="en-US" dirty="0" smtClean="0"/>
              <a:t>Europe</a:t>
            </a:r>
            <a:r>
              <a:rPr lang="en-US" dirty="0" smtClean="0"/>
              <a:t>) </a:t>
            </a:r>
            <a:endParaRPr lang="en-US" dirty="0"/>
          </a:p>
          <a:p>
            <a:pPr lvl="1"/>
            <a:endParaRPr lang="en-US" i="1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3166" y="4794852"/>
            <a:ext cx="8546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Allegranzi</a:t>
            </a:r>
            <a:r>
              <a:rPr lang="en-US" sz="11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B. et al. Burden of endemic Health-care-associated infection in developing countries: systematic review and meta-analysis. Lancet, 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2011</a:t>
            </a:r>
            <a:endParaRPr lang="en-US" sz="11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407" y="3100556"/>
            <a:ext cx="6137551" cy="1352148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197724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HAI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Prolonged hospital stay</a:t>
            </a:r>
          </a:p>
          <a:p>
            <a:pPr lvl="1"/>
            <a:r>
              <a:rPr lang="en-US" dirty="0"/>
              <a:t>16 million extra-days (Europe)</a:t>
            </a:r>
          </a:p>
          <a:p>
            <a:r>
              <a:rPr lang="en-US" dirty="0" smtClean="0"/>
              <a:t>Excess mortality </a:t>
            </a:r>
          </a:p>
          <a:p>
            <a:pPr lvl="1"/>
            <a:r>
              <a:rPr lang="en-US" dirty="0" smtClean="0"/>
              <a:t>37,000 deaths attributable deaths (EU)</a:t>
            </a:r>
          </a:p>
          <a:p>
            <a:r>
              <a:rPr lang="en-US" dirty="0" smtClean="0"/>
              <a:t>Excess costs</a:t>
            </a:r>
          </a:p>
          <a:p>
            <a:pPr lvl="1"/>
            <a:r>
              <a:rPr lang="en-US" dirty="0" smtClean="0"/>
              <a:t>US$9.8 </a:t>
            </a:r>
            <a:r>
              <a:rPr lang="en-US" dirty="0" smtClean="0"/>
              <a:t>billion per year (US)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4602213"/>
            <a:ext cx="84293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WHO</a:t>
            </a:r>
            <a:r>
              <a:rPr lang="en-US" sz="11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. Report on the Burden of Endemic HAI worldwide. 2011. </a:t>
            </a:r>
            <a:r>
              <a:rPr lang="en-US" sz="11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  <a:hlinkClick r:id="rId3"/>
              </a:rPr>
              <a:t>http://apps.who.int/iris/bitstream/10665/80135/1/9789241501507_eng.pdf</a:t>
            </a:r>
            <a:r>
              <a:rPr lang="en-US" sz="11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1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Zimlichman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E. et al. A </a:t>
            </a:r>
            <a:r>
              <a:rPr lang="en-US" sz="11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Meta-analysis of Costs and Financial Impact on the US Health Care 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System. </a:t>
            </a:r>
            <a:r>
              <a:rPr lang="sv-SE" sz="11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JAMA </a:t>
            </a:r>
            <a:r>
              <a:rPr lang="sv-SE" sz="11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Intern Med. </a:t>
            </a:r>
            <a:r>
              <a:rPr lang="sv-SE" sz="11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2013</a:t>
            </a:r>
            <a:endParaRPr lang="en-US" sz="1100" dirty="0" smtClean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7430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CEH_ATSDR_combined">
  <a:themeElements>
    <a:clrScheme name="Custom 10">
      <a:dk1>
        <a:srgbClr val="0F56DC"/>
      </a:dk1>
      <a:lt1>
        <a:srgbClr val="FFC000"/>
      </a:lt1>
      <a:dk2>
        <a:srgbClr val="FFFFFF"/>
      </a:dk2>
      <a:lt2>
        <a:srgbClr val="FFFFFF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0F56DC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1_NCEZID_PPT_dark([1]">
  <a:themeElements>
    <a:clrScheme name="NCEZID Dark PPT Colors">
      <a:dk1>
        <a:srgbClr val="FFC000"/>
      </a:dk1>
      <a:lt1>
        <a:srgbClr val="0F56DC"/>
      </a:lt1>
      <a:dk2>
        <a:srgbClr val="FFFFFF"/>
      </a:dk2>
      <a:lt2>
        <a:srgbClr val="FFFFFF"/>
      </a:lt2>
      <a:accent1>
        <a:srgbClr val="BD3632"/>
      </a:accent1>
      <a:accent2>
        <a:srgbClr val="782327"/>
      </a:accent2>
      <a:accent3>
        <a:srgbClr val="7D7A00"/>
      </a:accent3>
      <a:accent4>
        <a:srgbClr val="156570"/>
      </a:accent4>
      <a:accent5>
        <a:srgbClr val="6E267B"/>
      </a:accent5>
      <a:accent6>
        <a:srgbClr val="002060"/>
      </a:accent6>
      <a:hlink>
        <a:srgbClr val="FFC000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DHQPMaster">
  <a:themeElements>
    <a:clrScheme name="DHQPMaster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777777"/>
      </a:accent1>
      <a:accent2>
        <a:srgbClr val="0033CC"/>
      </a:accent2>
      <a:accent3>
        <a:srgbClr val="AAAAAA"/>
      </a:accent3>
      <a:accent4>
        <a:srgbClr val="DADADA"/>
      </a:accent4>
      <a:accent5>
        <a:srgbClr val="BDBDBD"/>
      </a:accent5>
      <a:accent6>
        <a:srgbClr val="002DB9"/>
      </a:accent6>
      <a:hlink>
        <a:srgbClr val="800000"/>
      </a:hlink>
      <a:folHlink>
        <a:srgbClr val="660066"/>
      </a:folHlink>
    </a:clrScheme>
    <a:fontScheme name="DHQPMaster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HQPMaster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HQPMaster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HQPMaster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NCHHSTP_PPT_dark(">
  <a:themeElements>
    <a:clrScheme name="NCEZID Dark PPT Colors">
      <a:dk1>
        <a:srgbClr val="FFC000"/>
      </a:dk1>
      <a:lt1>
        <a:srgbClr val="0F56DC"/>
      </a:lt1>
      <a:dk2>
        <a:srgbClr val="FFFFFF"/>
      </a:dk2>
      <a:lt2>
        <a:srgbClr val="FFFFFF"/>
      </a:lt2>
      <a:accent1>
        <a:srgbClr val="BD3632"/>
      </a:accent1>
      <a:accent2>
        <a:srgbClr val="782327"/>
      </a:accent2>
      <a:accent3>
        <a:srgbClr val="7D7A00"/>
      </a:accent3>
      <a:accent4>
        <a:srgbClr val="156570"/>
      </a:accent4>
      <a:accent5>
        <a:srgbClr val="6E267B"/>
      </a:accent5>
      <a:accent6>
        <a:srgbClr val="002060"/>
      </a:accent6>
      <a:hlink>
        <a:srgbClr val="FFC000"/>
      </a:hlink>
      <a:folHlink>
        <a:srgbClr val="3077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CEZID_PPT_dark([1]">
  <a:themeElements>
    <a:clrScheme name="NCEZID Dark PPT Colors">
      <a:dk1>
        <a:srgbClr val="FFC000"/>
      </a:dk1>
      <a:lt1>
        <a:srgbClr val="0F56DC"/>
      </a:lt1>
      <a:dk2>
        <a:srgbClr val="FFFFFF"/>
      </a:dk2>
      <a:lt2>
        <a:srgbClr val="FFFFFF"/>
      </a:lt2>
      <a:accent1>
        <a:srgbClr val="BD3632"/>
      </a:accent1>
      <a:accent2>
        <a:srgbClr val="782327"/>
      </a:accent2>
      <a:accent3>
        <a:srgbClr val="7D7A00"/>
      </a:accent3>
      <a:accent4>
        <a:srgbClr val="156570"/>
      </a:accent4>
      <a:accent5>
        <a:srgbClr val="6E267B"/>
      </a:accent5>
      <a:accent6>
        <a:srgbClr val="002060"/>
      </a:accent6>
      <a:hlink>
        <a:srgbClr val="FFC000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AAA_New CDC template - DB 0119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NCEZID_PPT_dark(">
  <a:themeElements>
    <a:clrScheme name="NCEZID Dark PPT Colors">
      <a:dk1>
        <a:srgbClr val="FFC000"/>
      </a:dk1>
      <a:lt1>
        <a:srgbClr val="0F56DC"/>
      </a:lt1>
      <a:dk2>
        <a:srgbClr val="FFFFFF"/>
      </a:dk2>
      <a:lt2>
        <a:srgbClr val="FFFFFF"/>
      </a:lt2>
      <a:accent1>
        <a:srgbClr val="BD3632"/>
      </a:accent1>
      <a:accent2>
        <a:srgbClr val="782327"/>
      </a:accent2>
      <a:accent3>
        <a:srgbClr val="7D7A00"/>
      </a:accent3>
      <a:accent4>
        <a:srgbClr val="156570"/>
      </a:accent4>
      <a:accent5>
        <a:srgbClr val="6E267B"/>
      </a:accent5>
      <a:accent6>
        <a:srgbClr val="002060"/>
      </a:accent6>
      <a:hlink>
        <a:srgbClr val="FFC000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NCEZID_PPT_dark(">
  <a:themeElements>
    <a:clrScheme name="NCEZID Dark PPT Colors">
      <a:dk1>
        <a:srgbClr val="FFC000"/>
      </a:dk1>
      <a:lt1>
        <a:srgbClr val="0F56DC"/>
      </a:lt1>
      <a:dk2>
        <a:srgbClr val="FFFFFF"/>
      </a:dk2>
      <a:lt2>
        <a:srgbClr val="FFFFFF"/>
      </a:lt2>
      <a:accent1>
        <a:srgbClr val="BD3632"/>
      </a:accent1>
      <a:accent2>
        <a:srgbClr val="782327"/>
      </a:accent2>
      <a:accent3>
        <a:srgbClr val="7D7A00"/>
      </a:accent3>
      <a:accent4>
        <a:srgbClr val="156570"/>
      </a:accent4>
      <a:accent5>
        <a:srgbClr val="6E267B"/>
      </a:accent5>
      <a:accent6>
        <a:srgbClr val="002060"/>
      </a:accent6>
      <a:hlink>
        <a:srgbClr val="FFC000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NCHHSTP_PPT_dark(">
  <a:themeElements>
    <a:clrScheme name="NCEZID Dark PPT Colors">
      <a:dk1>
        <a:srgbClr val="FFC000"/>
      </a:dk1>
      <a:lt1>
        <a:srgbClr val="0F56DC"/>
      </a:lt1>
      <a:dk2>
        <a:srgbClr val="FFFFFF"/>
      </a:dk2>
      <a:lt2>
        <a:srgbClr val="FFFFFF"/>
      </a:lt2>
      <a:accent1>
        <a:srgbClr val="BD3632"/>
      </a:accent1>
      <a:accent2>
        <a:srgbClr val="782327"/>
      </a:accent2>
      <a:accent3>
        <a:srgbClr val="7D7A00"/>
      </a:accent3>
      <a:accent4>
        <a:srgbClr val="156570"/>
      </a:accent4>
      <a:accent5>
        <a:srgbClr val="6E267B"/>
      </a:accent5>
      <a:accent6>
        <a:srgbClr val="002060"/>
      </a:accent6>
      <a:hlink>
        <a:srgbClr val="FFC000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NCHHSTP_PPT_dark(">
  <a:themeElements>
    <a:clrScheme name="NCEZID Dark PPT Colors">
      <a:dk1>
        <a:srgbClr val="FFC000"/>
      </a:dk1>
      <a:lt1>
        <a:srgbClr val="0F56DC"/>
      </a:lt1>
      <a:dk2>
        <a:srgbClr val="FFFFFF"/>
      </a:dk2>
      <a:lt2>
        <a:srgbClr val="FFFFFF"/>
      </a:lt2>
      <a:accent1>
        <a:srgbClr val="BD3632"/>
      </a:accent1>
      <a:accent2>
        <a:srgbClr val="782327"/>
      </a:accent2>
      <a:accent3>
        <a:srgbClr val="7D7A00"/>
      </a:accent3>
      <a:accent4>
        <a:srgbClr val="156570"/>
      </a:accent4>
      <a:accent5>
        <a:srgbClr val="6E267B"/>
      </a:accent5>
      <a:accent6>
        <a:srgbClr val="002060"/>
      </a:accent6>
      <a:hlink>
        <a:srgbClr val="FFC000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NCHHSTP_PPT_dark(">
  <a:themeElements>
    <a:clrScheme name="NCEZID Dark PPT Colors">
      <a:dk1>
        <a:srgbClr val="FFC000"/>
      </a:dk1>
      <a:lt1>
        <a:srgbClr val="0F56DC"/>
      </a:lt1>
      <a:dk2>
        <a:srgbClr val="FFFFFF"/>
      </a:dk2>
      <a:lt2>
        <a:srgbClr val="FFFFFF"/>
      </a:lt2>
      <a:accent1>
        <a:srgbClr val="BD3632"/>
      </a:accent1>
      <a:accent2>
        <a:srgbClr val="782327"/>
      </a:accent2>
      <a:accent3>
        <a:srgbClr val="7D7A00"/>
      </a:accent3>
      <a:accent4>
        <a:srgbClr val="156570"/>
      </a:accent4>
      <a:accent5>
        <a:srgbClr val="6E267B"/>
      </a:accent5>
      <a:accent6>
        <a:srgbClr val="002060"/>
      </a:accent6>
      <a:hlink>
        <a:srgbClr val="FFC000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7429</TotalTime>
  <Words>1170</Words>
  <Application>Microsoft Office PowerPoint</Application>
  <PresentationFormat>On-screen Show (16:9)</PresentationFormat>
  <Paragraphs>224</Paragraphs>
  <Slides>32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32</vt:i4>
      </vt:variant>
    </vt:vector>
  </HeadingPairs>
  <TitlesOfParts>
    <vt:vector size="51" baseType="lpstr">
      <vt:lpstr>Times New Roman</vt:lpstr>
      <vt:lpstr>Arial</vt:lpstr>
      <vt:lpstr>Arial Narrow</vt:lpstr>
      <vt:lpstr>Wingdings</vt:lpstr>
      <vt:lpstr>Myriad Web Pro</vt:lpstr>
      <vt:lpstr>Courier New</vt:lpstr>
      <vt:lpstr>Calibri</vt:lpstr>
      <vt:lpstr>ＭＳ Ｐゴシック</vt:lpstr>
      <vt:lpstr>NCEH_ATSDR_combined</vt:lpstr>
      <vt:lpstr>1_NCHHSTP_PPT_dark(</vt:lpstr>
      <vt:lpstr>NCEZID_PPT_dark([1]</vt:lpstr>
      <vt:lpstr>1_AAA_New CDC template - DB 011911</vt:lpstr>
      <vt:lpstr>NCEZID_PPT_dark(</vt:lpstr>
      <vt:lpstr>1_NCEZID_PPT_dark(</vt:lpstr>
      <vt:lpstr>NCHHSTP_PPT_dark(</vt:lpstr>
      <vt:lpstr>2_NCHHSTP_PPT_dark(</vt:lpstr>
      <vt:lpstr>3_NCHHSTP_PPT_dark(</vt:lpstr>
      <vt:lpstr>1_NCEZID_PPT_dark([1]</vt:lpstr>
      <vt:lpstr>DHQPMaster</vt:lpstr>
      <vt:lpstr>Surveillance of Healthcare-Associated Infections Global Perspective</vt:lpstr>
      <vt:lpstr>Outline</vt:lpstr>
      <vt:lpstr>Burden of HAI</vt:lpstr>
      <vt:lpstr>What is HAI?</vt:lpstr>
      <vt:lpstr>Prevalence of HAI in high-income countries,  1995–2010 </vt:lpstr>
      <vt:lpstr>Prevalence of HAI in low- and middle-income countries, 1995–2010</vt:lpstr>
      <vt:lpstr>Comparison of device-associated infection densities in adult ICUs, 1995–2008  </vt:lpstr>
      <vt:lpstr>Comparison of procedure-associated HAIs</vt:lpstr>
      <vt:lpstr>Impact of HAI </vt:lpstr>
      <vt:lpstr>HAI data source</vt:lpstr>
      <vt:lpstr>HAI surveillance </vt:lpstr>
      <vt:lpstr>What is surveillance?</vt:lpstr>
      <vt:lpstr>HAI surveillance history</vt:lpstr>
      <vt:lpstr>HAI surveillance history</vt:lpstr>
      <vt:lpstr>HAI surveillance elements</vt:lpstr>
      <vt:lpstr>HAI surveillance purposes</vt:lpstr>
      <vt:lpstr>Recommended practices for surveillance</vt:lpstr>
      <vt:lpstr>Examples of HAI surveillance systems National Healthcare Safety Network- NHSN HAI Surveillance Network-HAI-Net International Nosocomial Infection Control Consortium-INICC</vt:lpstr>
      <vt:lpstr>NHSN overview</vt:lpstr>
      <vt:lpstr>NHSN reporting options for hospitals</vt:lpstr>
      <vt:lpstr>NHSN hospital enrollment</vt:lpstr>
      <vt:lpstr>NHSN progress reports</vt:lpstr>
      <vt:lpstr>NHSN data posted on a public website</vt:lpstr>
      <vt:lpstr>HAI Surveillance Network (HAI-Net)</vt:lpstr>
      <vt:lpstr>HAI-Net annual reports</vt:lpstr>
      <vt:lpstr>International Nosocomial Infection Control Consortium (INICC)</vt:lpstr>
      <vt:lpstr>INICC</vt:lpstr>
      <vt:lpstr>Thoughts for HAI surveillance in Kenya </vt:lpstr>
      <vt:lpstr>Constraints when conducting HAI surveillance </vt:lpstr>
      <vt:lpstr>Thoughts for HAI surveillance in Kenya </vt:lpstr>
      <vt:lpstr>PowerPoint Presentation</vt:lpstr>
      <vt:lpstr>Surveillance evaluation</vt:lpstr>
    </vt:vector>
  </TitlesOfParts>
  <Company>CDC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CDC Presentation</dc:title>
  <dc:creator>Centers for Disease Control and Prevention</dc:creator>
  <cp:lastModifiedBy>Luvsansharav, Ulzii Orshikh (CDC/OID/NCEZID)</cp:lastModifiedBy>
  <cp:revision>401</cp:revision>
  <dcterms:created xsi:type="dcterms:W3CDTF">2011-03-17T17:43:16Z</dcterms:created>
  <dcterms:modified xsi:type="dcterms:W3CDTF">2016-11-16T01:17:49Z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</Properties>
</file>