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90" r:id="rId3"/>
  </p:sldMasterIdLst>
  <p:notesMasterIdLst>
    <p:notesMasterId r:id="rId38"/>
  </p:notesMasterIdLst>
  <p:sldIdLst>
    <p:sldId id="258" r:id="rId4"/>
    <p:sldId id="290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92" r:id="rId14"/>
    <p:sldId id="267" r:id="rId15"/>
    <p:sldId id="268" r:id="rId16"/>
    <p:sldId id="269" r:id="rId17"/>
    <p:sldId id="291" r:id="rId18"/>
    <p:sldId id="275" r:id="rId19"/>
    <p:sldId id="270" r:id="rId20"/>
    <p:sldId id="271" r:id="rId21"/>
    <p:sldId id="272" r:id="rId22"/>
    <p:sldId id="274" r:id="rId23"/>
    <p:sldId id="276" r:id="rId24"/>
    <p:sldId id="277" r:id="rId25"/>
    <p:sldId id="284" r:id="rId26"/>
    <p:sldId id="278" r:id="rId27"/>
    <p:sldId id="279" r:id="rId28"/>
    <p:sldId id="280" r:id="rId29"/>
    <p:sldId id="281" r:id="rId30"/>
    <p:sldId id="282" r:id="rId31"/>
    <p:sldId id="283" r:id="rId32"/>
    <p:sldId id="285" r:id="rId33"/>
    <p:sldId id="286" r:id="rId34"/>
    <p:sldId id="287" r:id="rId35"/>
    <p:sldId id="288" r:id="rId36"/>
    <p:sldId id="289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50946-70C7-4748-A58D-8FADFFD62E4A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F3280-EDCA-4D1B-BAC2-FF71DCAF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67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2A1B0A6-B07C-4233-919A-9D4C5F2444F8}" type="slidenum">
              <a:rPr lang="en-US" altLang="en-US" smtClean="0"/>
              <a:pPr eaLnBrk="1" hangingPunct="1"/>
              <a:t>13</a:t>
            </a:fld>
            <a:endParaRPr lang="en-US" alt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ECF79C4-948C-47EA-9C3E-DFDF0FA219B9}" type="slidenum">
              <a:rPr lang="en-US" altLang="en-US" sz="1200"/>
              <a:pPr eaLnBrk="1" hangingPunct="1"/>
              <a:t>21</a:t>
            </a:fld>
            <a:endParaRPr lang="en-US" altLang="en-US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AF906-CBF6-4CD9-BEF8-AA594B2C5E3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52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1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6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73014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0834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21369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13558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5 w 21600"/>
                <a:gd name="T3" fmla="*/ 1 h 21600"/>
                <a:gd name="T4" fmla="*/ 0 w 21600"/>
                <a:gd name="T5" fmla="*/ 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" name="Picture 12" descr="kenya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613" y="0"/>
            <a:ext cx="10668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ct 13"/>
          <p:cNvGraphicFramePr>
            <a:graphicFrameLocks noChangeAspect="1"/>
          </p:cNvGraphicFramePr>
          <p:nvPr/>
        </p:nvGraphicFramePr>
        <p:xfrm>
          <a:off x="0" y="0"/>
          <a:ext cx="9144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itmap Image" r:id="rId4" imgW="533474" imgH="523810" progId="Paint.Picture">
                  <p:embed/>
                </p:oleObj>
              </mc:Choice>
              <mc:Fallback>
                <p:oleObj name="Bitmap Image" r:id="rId4" imgW="533474" imgH="52381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14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6 w 21600"/>
                <a:gd name="T1" fmla="*/ 0 h 21231"/>
                <a:gd name="T2" fmla="*/ 32 w 21600"/>
                <a:gd name="T3" fmla="*/ 13 h 21231"/>
                <a:gd name="T4" fmla="*/ 0 w 21600"/>
                <a:gd name="T5" fmla="*/ 13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0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7721C-4FA7-4C01-8184-2AE61EDEE3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253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24D93-6B98-453E-974A-34A02D7F6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001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BAA3B-5F14-4B5A-A541-2CC01EC13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944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07C54-A25C-45F1-9058-D0E13FCB4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59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26C82-498C-4DC3-BC11-DFBE23D0E8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98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B68D2-4528-4850-913D-44996DBC73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26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1967"/>
      </p:ext>
    </p:extLst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D827E-6C8F-4230-A68E-D3D97563B8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97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59D7E-1202-4842-9AFA-5D43C2F5EE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63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8866A-C456-429F-8B8B-8C377D0338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07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94E3E-D0BA-4D2E-A671-B8630D6F7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17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D2CAB-F795-48EE-A297-88A053C0F9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935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CF5BC-0005-41C4-BB57-41136E5F1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61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946DF-8552-42AF-8F30-2C05EE25E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542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9B977-926D-4BCF-B257-81D85CEE87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61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7E4C7-7775-4455-8CF6-D2228515A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286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6 w 21600"/>
                <a:gd name="T1" fmla="*/ 0 h 21231"/>
                <a:gd name="T2" fmla="*/ 32 w 21600"/>
                <a:gd name="T3" fmla="*/ 13 h 21231"/>
                <a:gd name="T4" fmla="*/ 0 w 21600"/>
                <a:gd name="T5" fmla="*/ 13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0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3D3FE-BB87-42A4-BC76-F0E35C9DFBC6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34B4C-8E29-4EB8-8C94-12664FA821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2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747142"/>
      </p:ext>
    </p:extLst>
  </p:cSld>
  <p:clrMapOvr>
    <a:masterClrMapping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0F14E-15E3-459C-A725-C87F364CB540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D2611-2665-4A36-8C33-1D6820013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47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4FD44-A17F-4987-8501-BBCA835E1054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B3E63-F643-44DD-8F13-05CE2FB7B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9737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879FC-DA9A-456B-9202-E2D8E1EA744F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6008F-A73F-42C5-B9D1-C49EFC6E02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120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16C9F-32B2-4DEF-9C8B-24D809DC1D97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B5910-FA31-4283-AE29-5C15308E8F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145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88A96-1400-4D30-A552-4DA61FE3DF6D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70C45-F883-4059-BF51-AD8CC1DFC9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712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F5E9F-0275-4AF0-88E5-9590AD1F0C88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E3E44-833F-49CA-8BF6-E84E1A28F1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752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90DAB-9BB9-42BE-874B-ACFF04454FDF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2F8C9-14F6-4FBD-8565-47DE3855CA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731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51108-978A-40BC-858B-A84AEFA6D27C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2937A-A93A-44F4-B6B2-294820249F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075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401DB-AB91-4926-B2B9-8ED366FF8DA1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5BCC4-B48B-4406-80E9-64BF834718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5225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2587A-9C30-4B18-9889-02B165AF70F0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DDD68-D387-4989-AE9B-01CCC39A8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05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25486"/>
      </p:ext>
    </p:extLst>
  </p:cSld>
  <p:clrMapOvr>
    <a:masterClrMapping/>
  </p:clrMapOvr>
  <p:transition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EE1D5-610E-4141-8384-B70A7B024648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07DAF-8E72-4B4F-A44D-3F7CFDC28B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8338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CAAEE-B2AB-4C66-A350-4E6D0EEC29D8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49D19-0ADB-4ADE-8D6F-A4168326D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173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9C678-7970-4670-A9A9-7C6252548162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6CF6A-4EF5-4589-A73D-D84BF4EE6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3397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958CA-8382-4D88-B993-0C161433BCFF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C0CA4-36CD-4D55-9941-ECE4919777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29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51395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63111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25665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1348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15029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14339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3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5 w 21600"/>
                <a:gd name="T3" fmla="*/ 1 h 21600"/>
                <a:gd name="T4" fmla="*/ 0 w 21600"/>
                <a:gd name="T5" fmla="*/ 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A9D22E1-8BBA-487C-B1A2-D4EA589B81F8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EBDC91C-5779-4841-BBB5-0652ED3A620A}" type="slidenum">
              <a:rPr lang="en-US" smtClean="0"/>
              <a:t>‹#›</a:t>
            </a:fld>
            <a:endParaRPr lang="en-US"/>
          </a:p>
        </p:txBody>
      </p:sp>
      <p:sp>
        <p:nvSpPr>
          <p:cNvPr id="307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pic>
        <p:nvPicPr>
          <p:cNvPr id="3080" name="Picture 12" descr="kenyaC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613" y="0"/>
            <a:ext cx="10668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81" name="Object 13"/>
          <p:cNvGraphicFramePr>
            <a:graphicFrameLocks noChangeAspect="1"/>
          </p:cNvGraphicFramePr>
          <p:nvPr/>
        </p:nvGraphicFramePr>
        <p:xfrm>
          <a:off x="0" y="0"/>
          <a:ext cx="9144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17" imgW="533474" imgH="523810" progId="Paint.Picture">
                  <p:embed/>
                </p:oleObj>
              </mc:Choice>
              <mc:Fallback>
                <p:oleObj name="Bitmap Image" r:id="rId17" imgW="533474" imgH="52381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wipe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4579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33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78 w 21600"/>
                <a:gd name="T3" fmla="*/ 34 h 21600"/>
                <a:gd name="T4" fmla="*/ 0 w 21600"/>
                <a:gd name="T5" fmla="*/ 34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8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7B883979-C78F-49EA-AFEF-E47EFC5F83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4579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57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78 w 21600"/>
                <a:gd name="T3" fmla="*/ 34 h 21600"/>
                <a:gd name="T4" fmla="*/ 0 w 21600"/>
                <a:gd name="T5" fmla="*/ 34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8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C0F39203-B367-4406-84F2-3BC1DDEFB29C}" type="datetimeFigureOut">
              <a:rPr lang="en-US"/>
              <a:pPr>
                <a:defRPr/>
              </a:pPr>
              <a:t>11/16/2016</a:t>
            </a:fld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7FEE9BFD-1446-4355-BA96-E0C585887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5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mad-id.circamarketing.com/wp-content/uploads/2012/01/mad_id_featured_9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oosingwisely.org.au/recommendations/asid#1342" TargetMode="External"/><Relationship Id="rId2" Type="http://schemas.openxmlformats.org/officeDocument/2006/relationships/hyperlink" Target="http://www.choosingwisely.org.au/recommendations/asid#1341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hoosingwisely.org.au/recommendations/asid#1343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oosingwisely.org.au/recommendations/shpa#1351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oosingwisely.org.au/recommendations/anzsgm#1535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oosingwisely.org.au/recommendations/anzics#1466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152400"/>
            <a:ext cx="8915400" cy="6629400"/>
          </a:xfrm>
        </p:spPr>
        <p:txBody>
          <a:bodyPr>
            <a:noAutofit/>
          </a:bodyPr>
          <a:lstStyle/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sz="4400" b="1" dirty="0" smtClean="0">
                <a:solidFill>
                  <a:schemeClr val="tx1"/>
                </a:solidFill>
              </a:rPr>
              <a:t>AMS Round Table </a:t>
            </a:r>
            <a:endParaRPr lang="en-US" sz="4400" b="1" dirty="0" smtClean="0">
              <a:solidFill>
                <a:schemeClr val="tx1"/>
              </a:solidFill>
            </a:endParaRPr>
          </a:p>
          <a:p>
            <a:pPr marL="457200" lvl="1" indent="0" algn="ctr">
              <a:buNone/>
            </a:pPr>
            <a:endParaRPr lang="en-US" sz="3600" b="1" dirty="0" smtClean="0">
              <a:solidFill>
                <a:schemeClr val="tx1"/>
              </a:solidFill>
            </a:endParaRPr>
          </a:p>
          <a:p>
            <a:pPr marL="457200" lvl="1" indent="0" algn="ctr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Prof</a:t>
            </a:r>
            <a:r>
              <a:rPr lang="en-US" sz="3600" b="1" dirty="0" smtClean="0">
                <a:solidFill>
                  <a:schemeClr val="tx1"/>
                </a:solidFill>
              </a:rPr>
              <a:t>. Gunturu Revathi</a:t>
            </a:r>
          </a:p>
          <a:p>
            <a:pPr marL="457200" lvl="1" indent="0" algn="ctr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Consultant Microbiologist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The Aga Khan University Hospital, Nairobi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IPNET  Conference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16-11-2011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Gelian Hotel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Machakos</a:t>
            </a:r>
          </a:p>
        </p:txBody>
      </p:sp>
    </p:spTree>
    <p:extLst>
      <p:ext uri="{BB962C8B-B14F-4D97-AF65-F5344CB8AC3E}">
        <p14:creationId xmlns:p14="http://schemas.microsoft.com/office/powerpoint/2010/main" val="26982312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57200" y="990600"/>
            <a:ext cx="7772400" cy="1905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rgbClr val="FF0000"/>
                </a:solidFill>
              </a:rPr>
              <a:t>Blood culturing most important and life saving Investigation</a:t>
            </a:r>
            <a:endParaRPr lang="en-IN" sz="4800" b="1" dirty="0" smtClean="0">
              <a:solidFill>
                <a:srgbClr val="FF0000"/>
              </a:solidFill>
            </a:endParaRP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Needs optimal Methods for Diagnosis of Blood Borne Pathogens</a:t>
            </a:r>
            <a:endParaRPr lang="en-IN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38200"/>
            <a:ext cx="8991600" cy="601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338602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04800"/>
            <a:ext cx="61722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ID surprises in Kenya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sz="3600" dirty="0" smtClean="0"/>
              <a:t>MRSA is minimal </a:t>
            </a:r>
          </a:p>
          <a:p>
            <a:r>
              <a:rPr lang="en-US" sz="3600" dirty="0" smtClean="0"/>
              <a:t>No C. diff</a:t>
            </a:r>
          </a:p>
          <a:p>
            <a:r>
              <a:rPr lang="en-US" sz="3600" dirty="0" smtClean="0"/>
              <a:t>No VRE</a:t>
            </a:r>
          </a:p>
          <a:p>
            <a:r>
              <a:rPr lang="en-US" sz="3600" dirty="0" smtClean="0"/>
              <a:t>No Legionella</a:t>
            </a:r>
          </a:p>
          <a:p>
            <a:r>
              <a:rPr lang="en-US" sz="3600" dirty="0" smtClean="0"/>
              <a:t>No listeria spp. extremely rare.</a:t>
            </a:r>
          </a:p>
          <a:p>
            <a:r>
              <a:rPr lang="en-US" sz="3600" dirty="0" smtClean="0"/>
              <a:t>Minimal GBS in neonatal sepsis</a:t>
            </a:r>
          </a:p>
          <a:p>
            <a:r>
              <a:rPr lang="en-US" sz="3600" dirty="0" smtClean="0"/>
              <a:t>&lt; 3% PRP</a:t>
            </a:r>
          </a:p>
          <a:p>
            <a:r>
              <a:rPr lang="en-US" sz="3600" dirty="0" smtClean="0"/>
              <a:t>Enterobacter spp. not prominent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5612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304800" y="5638800"/>
            <a:ext cx="8531225" cy="639763"/>
          </a:xfrm>
          <a:prstGeom prst="rect">
            <a:avLst/>
          </a:prstGeom>
          <a:solidFill>
            <a:schemeClr val="bg1">
              <a:alpha val="3803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Figure 43-2 Organizational structure of a comprehensive antimicrobial management program. (Adapted from John JF Jr, Fishman NO. Programmatic role of the infectious diseases physician in controlling antimicrobial costs in the hospitals. Clin Infect Dis. 1997;24:471.)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3886199" y="6278563"/>
            <a:ext cx="4949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1400" i="1" dirty="0"/>
              <a:t>Downloaded from: Principles and Practice of Infectious Diseases (on 21 May 2007 03:18 AM)</a:t>
            </a: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3657600" y="6278563"/>
            <a:ext cx="533400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700" i="1" dirty="0"/>
              <a:t>© 2007 Elsevier 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0" y="0"/>
          <a:ext cx="9144000" cy="559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Bitmap Image" r:id="rId4" imgW="4210638" imgH="2933333" progId="Paint.Picture">
                  <p:embed/>
                </p:oleObj>
              </mc:Choice>
              <mc:Fallback>
                <p:oleObj name="Bitmap Image" r:id="rId4" imgW="4210638" imgH="29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59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768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2400" b="1" dirty="0" smtClean="0"/>
              <a:t>HEAVY MIXED GROWTH OF THREE TYPES OF COLONIES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99" y="895350"/>
            <a:ext cx="7645401" cy="573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48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04" y="381000"/>
            <a:ext cx="8909786" cy="6172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82240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745807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3157"/>
            <a:ext cx="74580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1338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444430"/>
            <a:ext cx="8889999" cy="6108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53178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8600"/>
            <a:ext cx="8610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PHOTOS TAKEN between 3 &amp; 4 months after the operation, over three weeks, during a 5th antibiotic treatment for wound infection</a:t>
            </a:r>
            <a:r>
              <a:rPr lang="en-US" dirty="0" smtClean="0"/>
              <a:t>.</a:t>
            </a:r>
            <a:r>
              <a:rPr lang="en-US" dirty="0"/>
              <a:t> This was a 3rd caesarean during a 3rd pregnancy carried out in </a:t>
            </a:r>
            <a:r>
              <a:rPr lang="en-US" dirty="0" smtClean="0"/>
              <a:t>UK.MOTHER </a:t>
            </a:r>
            <a:r>
              <a:rPr lang="en-US" dirty="0"/>
              <a:t>AGED 38 </a:t>
            </a:r>
            <a:r>
              <a:rPr lang="en-US" dirty="0" err="1" smtClean="0"/>
              <a:t>yearsHEIGHT</a:t>
            </a:r>
            <a:r>
              <a:rPr lang="en-US" dirty="0" smtClean="0"/>
              <a:t> </a:t>
            </a:r>
            <a:r>
              <a:rPr lang="en-US" dirty="0"/>
              <a:t>5 </a:t>
            </a:r>
            <a:r>
              <a:rPr lang="en-US" dirty="0" err="1"/>
              <a:t>ft</a:t>
            </a:r>
            <a:r>
              <a:rPr lang="en-US" dirty="0"/>
              <a:t> 3 in / 159 cm tall</a:t>
            </a:r>
          </a:p>
          <a:p>
            <a:r>
              <a:rPr lang="en-US" dirty="0" smtClean="0"/>
              <a:t>  WEIGHT </a:t>
            </a:r>
            <a:r>
              <a:rPr lang="en-US" dirty="0"/>
              <a:t>216 </a:t>
            </a:r>
            <a:r>
              <a:rPr lang="en-US" dirty="0" err="1"/>
              <a:t>lbs</a:t>
            </a:r>
            <a:r>
              <a:rPr lang="en-US" dirty="0"/>
              <a:t> / 15 stone 6 </a:t>
            </a:r>
            <a:r>
              <a:rPr lang="en-US" dirty="0" err="1"/>
              <a:t>lbs</a:t>
            </a:r>
            <a:r>
              <a:rPr lang="en-US" dirty="0"/>
              <a:t> / 98 kg</a:t>
            </a:r>
          </a:p>
          <a:p>
            <a:endParaRPr lang="en-US" dirty="0"/>
          </a:p>
        </p:txBody>
      </p:sp>
      <p:pic>
        <p:nvPicPr>
          <p:cNvPr id="5122" name="Picture 2" descr="pictures/small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5" y="1828800"/>
            <a:ext cx="4158761" cy="22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s/small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23" y="1824990"/>
            <a:ext cx="4247535" cy="225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s/small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6" y="4343400"/>
            <a:ext cx="4270576" cy="23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ictures/small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782" y="4343400"/>
            <a:ext cx="4270576" cy="23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49381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mad-id.circamarketing.com/wp-content/uploads/2012/01/mad_id_featured_9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534400" cy="441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6648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00FFFF"/>
                </a:solidFill>
              </a:rPr>
              <a:t>Should restrict and rationalize  antibiotic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458200" cy="4495799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dirty="0" smtClean="0"/>
              <a:t>               </a:t>
            </a:r>
            <a:r>
              <a:rPr lang="en-US" sz="3600" dirty="0" smtClean="0">
                <a:solidFill>
                  <a:srgbClr val="FFFF00"/>
                </a:solidFill>
              </a:rPr>
              <a:t>Antimicrobial stewardship</a:t>
            </a:r>
          </a:p>
          <a:p>
            <a:pPr eaLnBrk="1" hangingPunct="1">
              <a:buFontTx/>
              <a:buNone/>
            </a:pPr>
            <a:r>
              <a:rPr lang="en-US" sz="3600" dirty="0" smtClean="0"/>
              <a:t>                                    +</a:t>
            </a:r>
          </a:p>
          <a:p>
            <a:pPr eaLnBrk="1" hangingPunct="1">
              <a:buFontTx/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             Infection control program</a:t>
            </a:r>
          </a:p>
          <a:p>
            <a:pPr eaLnBrk="1" hangingPunct="1">
              <a:buFontTx/>
              <a:buNone/>
            </a:pPr>
            <a:r>
              <a:rPr lang="en-US" sz="3600" dirty="0" smtClean="0"/>
              <a:t>  </a:t>
            </a:r>
          </a:p>
          <a:p>
            <a:pPr algn="ctr" eaLnBrk="1" hangingPunct="1">
              <a:buFontTx/>
              <a:buNone/>
            </a:pPr>
            <a:r>
              <a:rPr lang="en-US" sz="3600" dirty="0" smtClean="0"/>
              <a:t>       </a:t>
            </a:r>
            <a:r>
              <a:rPr lang="en-US" sz="3200" dirty="0" smtClean="0">
                <a:solidFill>
                  <a:srgbClr val="CCFFFF"/>
                </a:solidFill>
              </a:rPr>
              <a:t>Can limit the emergence and transmission  of antimicrobial-resistant  bacteria</a:t>
            </a:r>
          </a:p>
          <a:p>
            <a:pPr eaLnBrk="1" hangingPunct="1"/>
            <a:endParaRPr lang="en-US" sz="3600" dirty="0" smtClean="0"/>
          </a:p>
        </p:txBody>
      </p:sp>
      <p:sp>
        <p:nvSpPr>
          <p:cNvPr id="5" name="Down Arrow 4"/>
          <p:cNvSpPr/>
          <p:nvPr/>
        </p:nvSpPr>
        <p:spPr>
          <a:xfrm>
            <a:off x="3671455" y="3870613"/>
            <a:ext cx="914400" cy="520700"/>
          </a:xfrm>
          <a:prstGeom prst="downArrow">
            <a:avLst>
              <a:gd name="adj1" fmla="val 50000"/>
              <a:gd name="adj2" fmla="val 449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1300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1"/>
            <a:ext cx="87630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87584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3800" smtClean="0"/>
              <a:t>Pressures on the primary care physician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162050" y="1438275"/>
            <a:ext cx="7175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Peer groups</a:t>
            </a:r>
            <a:r>
              <a:rPr lang="en-GB" altLang="en-US">
                <a:solidFill>
                  <a:srgbClr val="00FFFF"/>
                </a:solidFill>
                <a:latin typeface="Arial Narrow" pitchFamily="34" charset="0"/>
              </a:rPr>
              <a:t> / prescribing and pharmacy advisors</a:t>
            </a:r>
            <a:endParaRPr lang="en-US" altLang="en-US">
              <a:solidFill>
                <a:srgbClr val="00FFFF"/>
              </a:solidFill>
              <a:latin typeface="Arial Narrow" pitchFamily="34" charset="0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930275" y="5873750"/>
            <a:ext cx="769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00FFFF"/>
                </a:solidFill>
                <a:latin typeface="Arial Narrow" pitchFamily="34" charset="0"/>
              </a:rPr>
              <a:t>Hospital experts, </a:t>
            </a: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formularies and guidelines</a:t>
            </a:r>
            <a:endParaRPr lang="en-US" altLang="en-US" b="1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47675" y="2333625"/>
            <a:ext cx="26162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Pharmaceutical representatives</a:t>
            </a:r>
          </a:p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(Industry spends 35% of profits on marketing)</a:t>
            </a:r>
          </a:p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0FFFF"/>
                </a:solidFill>
                <a:latin typeface="Arial Narrow" pitchFamily="34" charset="0"/>
              </a:rPr>
              <a:t>Regulatory control mechanisms</a:t>
            </a:r>
            <a:endParaRPr lang="en-US" altLang="en-US" b="1">
              <a:solidFill>
                <a:srgbClr val="00FFFF"/>
              </a:solidFill>
              <a:latin typeface="Arial Narrow" pitchFamily="34" charset="0"/>
            </a:endParaRP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6337300" y="2705100"/>
            <a:ext cx="17399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Patients’ demands</a:t>
            </a:r>
          </a:p>
          <a:p>
            <a:pPr algn="r">
              <a:spcBef>
                <a:spcPct val="50000"/>
              </a:spcBef>
            </a:pPr>
            <a:r>
              <a:rPr lang="en-GB" altLang="en-US">
                <a:solidFill>
                  <a:srgbClr val="00FFFF"/>
                </a:solidFill>
                <a:latin typeface="Arial Narrow" pitchFamily="34" charset="0"/>
              </a:rPr>
              <a:t> and</a:t>
            </a:r>
          </a:p>
          <a:p>
            <a:pPr algn="r">
              <a:spcBef>
                <a:spcPct val="50000"/>
              </a:spcBef>
            </a:pPr>
            <a:r>
              <a:rPr lang="en-GB" altLang="en-US">
                <a:solidFill>
                  <a:srgbClr val="00FFFF"/>
                </a:solidFill>
                <a:latin typeface="Arial Narrow" pitchFamily="34" charset="0"/>
              </a:rPr>
              <a:t> physician aspirations</a:t>
            </a:r>
            <a:endParaRPr lang="en-US" altLang="en-US">
              <a:solidFill>
                <a:srgbClr val="00FFFF"/>
              </a:solidFill>
              <a:latin typeface="Arial Narrow" pitchFamily="34" charset="0"/>
            </a:endParaRPr>
          </a:p>
        </p:txBody>
      </p:sp>
      <p:sp>
        <p:nvSpPr>
          <p:cNvPr id="47111" name="AutoShape 7"/>
          <p:cNvSpPr>
            <a:spLocks noChangeArrowheads="1"/>
          </p:cNvSpPr>
          <p:nvPr/>
        </p:nvSpPr>
        <p:spPr bwMode="auto">
          <a:xfrm>
            <a:off x="2733675" y="3378200"/>
            <a:ext cx="1028700" cy="901700"/>
          </a:xfrm>
          <a:prstGeom prst="rightArrow">
            <a:avLst>
              <a:gd name="adj1" fmla="val 50000"/>
              <a:gd name="adj2" fmla="val 28521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12" name="AutoShape 8"/>
          <p:cNvSpPr>
            <a:spLocks noChangeArrowheads="1"/>
          </p:cNvSpPr>
          <p:nvPr/>
        </p:nvSpPr>
        <p:spPr bwMode="auto">
          <a:xfrm>
            <a:off x="5743575" y="3403600"/>
            <a:ext cx="1003300" cy="876300"/>
          </a:xfrm>
          <a:prstGeom prst="leftArrow">
            <a:avLst>
              <a:gd name="adj1" fmla="val 50000"/>
              <a:gd name="adj2" fmla="val 28623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13" name="AutoShape 9"/>
          <p:cNvSpPr>
            <a:spLocks noChangeArrowheads="1"/>
          </p:cNvSpPr>
          <p:nvPr/>
        </p:nvSpPr>
        <p:spPr bwMode="auto">
          <a:xfrm>
            <a:off x="4181475" y="5168900"/>
            <a:ext cx="1143000" cy="6477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14" name="AutoShape 10"/>
          <p:cNvSpPr>
            <a:spLocks noChangeArrowheads="1"/>
          </p:cNvSpPr>
          <p:nvPr/>
        </p:nvSpPr>
        <p:spPr bwMode="auto">
          <a:xfrm>
            <a:off x="4257675" y="1968500"/>
            <a:ext cx="977900" cy="711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7115" name="Group 11"/>
          <p:cNvGrpSpPr>
            <a:grpSpLocks/>
          </p:cNvGrpSpPr>
          <p:nvPr/>
        </p:nvGrpSpPr>
        <p:grpSpPr bwMode="auto">
          <a:xfrm>
            <a:off x="3956050" y="2751138"/>
            <a:ext cx="1616075" cy="2341562"/>
            <a:chOff x="2492" y="1733"/>
            <a:chExt cx="1018" cy="1475"/>
          </a:xfrm>
        </p:grpSpPr>
        <p:sp>
          <p:nvSpPr>
            <p:cNvPr id="47116" name="Oval 12"/>
            <p:cNvSpPr>
              <a:spLocks noChangeArrowheads="1"/>
            </p:cNvSpPr>
            <p:nvPr/>
          </p:nvSpPr>
          <p:spPr bwMode="auto">
            <a:xfrm>
              <a:off x="2674" y="1968"/>
              <a:ext cx="408" cy="43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47117" name="Picture 1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2" y="1733"/>
              <a:ext cx="1018" cy="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360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7481"/>
            <a:ext cx="4953000" cy="658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99750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entreinfection.s3.amazonaws.com/wp/sites/2/2015/11/30153313/AMRprescription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6639"/>
            <a:ext cx="6324600" cy="646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28272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219200"/>
            <a:ext cx="8799129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83347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02" y="533400"/>
            <a:ext cx="8106997" cy="576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5991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914400"/>
            <a:ext cx="7620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hlinkClick r:id="rId2"/>
              </a:rPr>
              <a:t>Do not use antibiotics in asymptomatic bacteriuria</a:t>
            </a:r>
            <a:endParaRPr lang="en-US" sz="3200" b="1" dirty="0"/>
          </a:p>
          <a:p>
            <a:r>
              <a:rPr lang="en-US" sz="3200" b="1" dirty="0">
                <a:hlinkClick r:id="rId3"/>
              </a:rPr>
              <a:t>Do not take a swab or use antibiotics for the management of a leg ulcer without clinical infection</a:t>
            </a:r>
            <a:endParaRPr lang="en-US" sz="3200" b="1" dirty="0"/>
          </a:p>
          <a:p>
            <a:r>
              <a:rPr lang="en-US" sz="3200" b="1" dirty="0">
                <a:hlinkClick r:id="rId4"/>
              </a:rPr>
              <a:t>Avoid prescribing antibiotics for upper respiratory tract infection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7732548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5914" y="2438400"/>
            <a:ext cx="7239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hlinkClick r:id="rId2"/>
              </a:rPr>
              <a:t>Don’t initiate an antibiotic without an identified indication and a predetermined length of treatment or review date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2085776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676400"/>
            <a:ext cx="7848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hlinkClick r:id="rId2"/>
              </a:rPr>
              <a:t>Do not use antimicrobials to treat bacteriuria in older adults where specific urinary tract symptoms are not present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4906012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2819400"/>
            <a:ext cx="6671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hlinkClick r:id="rId2"/>
              </a:rPr>
              <a:t>Consider antibiotic de-escalation daily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3726464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4648200" cy="7620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Antibiotic Guidelines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2500" r="14063" b="8333"/>
          <a:stretch>
            <a:fillRect/>
          </a:stretch>
        </p:blipFill>
        <p:spPr bwMode="auto">
          <a:xfrm>
            <a:off x="5791200" y="3434556"/>
            <a:ext cx="3352800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25000" r="20313" b="18750"/>
          <a:stretch>
            <a:fillRect/>
          </a:stretch>
        </p:blipFill>
        <p:spPr bwMode="auto">
          <a:xfrm>
            <a:off x="152400" y="3581400"/>
            <a:ext cx="3516086" cy="266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4" t="31250" r="14844" b="11458"/>
          <a:stretch>
            <a:fillRect/>
          </a:stretch>
        </p:blipFill>
        <p:spPr bwMode="auto">
          <a:xfrm>
            <a:off x="2207391" y="631371"/>
            <a:ext cx="4345809" cy="265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44792" r="82813" b="25000"/>
          <a:stretch>
            <a:fillRect/>
          </a:stretch>
        </p:blipFill>
        <p:spPr bwMode="auto">
          <a:xfrm>
            <a:off x="3810001" y="3581400"/>
            <a:ext cx="1836682" cy="2959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17231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1824038"/>
            <a:ext cx="89630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667227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90424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74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806" y="71711"/>
            <a:ext cx="6826394" cy="474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4" y="4819651"/>
            <a:ext cx="8992256" cy="176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37527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rss.hku.hk/sras/images/com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9154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71292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9" y="76200"/>
            <a:ext cx="9029323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7700" y="79215"/>
            <a:ext cx="7848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Bookman Old Style" pitchFamily="18" charset="0"/>
              </a:rPr>
              <a:t>Thank you for your attention !!!</a:t>
            </a:r>
            <a:endParaRPr lang="en-US" sz="66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70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4"/>
          <p:cNvSpPr txBox="1">
            <a:spLocks noChangeArrowheads="1"/>
          </p:cNvSpPr>
          <p:nvPr/>
        </p:nvSpPr>
        <p:spPr bwMode="auto">
          <a:xfrm>
            <a:off x="152400" y="0"/>
            <a:ext cx="88392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2400" b="1" dirty="0" smtClean="0"/>
              <a:t>ZERO </a:t>
            </a:r>
            <a:r>
              <a:rPr lang="en-US" sz="3200" b="1" dirty="0" smtClean="0"/>
              <a:t>tolerance </a:t>
            </a:r>
            <a:endParaRPr lang="en-US" sz="3200" b="1" dirty="0"/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3200" b="1" dirty="0" smtClean="0"/>
              <a:t>Preventable Healthcare </a:t>
            </a:r>
            <a:r>
              <a:rPr lang="en-US" sz="3200" b="1" dirty="0"/>
              <a:t>associated Infections</a:t>
            </a: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/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IS </a:t>
            </a:r>
            <a:r>
              <a:rPr lang="en-US" sz="2400" b="1" dirty="0" smtClean="0">
                <a:solidFill>
                  <a:schemeClr val="tx1"/>
                </a:solidFill>
              </a:rPr>
              <a:t>THIS TARGET POSSIBLE WITHOUT MICROBIOLOGY LAB?</a:t>
            </a: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2400" b="1" dirty="0" smtClean="0"/>
              <a:t>IS SURVEILNACE OF AMR POSSSIBLE?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246787" name="Picture 4" descr="MMj01726400000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2368" y="1524000"/>
            <a:ext cx="5146712" cy="42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166414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1828801"/>
            <a:ext cx="9033164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69303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358775"/>
            <a:ext cx="82296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Situations where antimicrobials are used </a:t>
            </a:r>
          </a:p>
          <a:p>
            <a:pPr algn="ctr"/>
            <a:r>
              <a:rPr lang="en-US" sz="3200" dirty="0" smtClean="0">
                <a:solidFill>
                  <a:schemeClr val="tx2"/>
                </a:solidFill>
              </a:rPr>
              <a:t>excessively</a:t>
            </a:r>
            <a:endParaRPr lang="en-US" sz="3200" dirty="0">
              <a:solidFill>
                <a:schemeClr val="tx2"/>
              </a:solidFill>
            </a:endParaRPr>
          </a:p>
          <a:p>
            <a:pPr algn="ctr"/>
            <a:endParaRPr lang="en-US" sz="3200" dirty="0">
              <a:solidFill>
                <a:schemeClr val="tx2"/>
              </a:solidFill>
            </a:endParaRPr>
          </a:p>
          <a:p>
            <a:pPr>
              <a:buFontTx/>
              <a:buChar char="•"/>
            </a:pPr>
            <a:r>
              <a:rPr lang="en-US" sz="3200" dirty="0"/>
              <a:t>Acute Upper respiratory tract infections. </a:t>
            </a:r>
          </a:p>
          <a:p>
            <a:pPr>
              <a:buFontTx/>
              <a:buChar char="•"/>
            </a:pPr>
            <a:r>
              <a:rPr lang="en-US" sz="3200" dirty="0"/>
              <a:t>Acute gastroenteritis. </a:t>
            </a:r>
          </a:p>
          <a:p>
            <a:pPr>
              <a:buFontTx/>
              <a:buChar char="•"/>
            </a:pPr>
            <a:r>
              <a:rPr lang="en-US" sz="3200" dirty="0"/>
              <a:t>Acute urinary tract infection. </a:t>
            </a:r>
          </a:p>
          <a:p>
            <a:pPr>
              <a:buFontTx/>
              <a:buChar char="•"/>
            </a:pPr>
            <a:r>
              <a:rPr lang="en-US" sz="3200" dirty="0"/>
              <a:t>Surgical prophylaxis. </a:t>
            </a:r>
          </a:p>
          <a:p>
            <a:pPr>
              <a:buFontTx/>
              <a:buChar char="•"/>
            </a:pPr>
            <a:r>
              <a:rPr lang="en-US" sz="3200" dirty="0" smtClean="0"/>
              <a:t>Pyrexia </a:t>
            </a:r>
            <a:r>
              <a:rPr lang="en-US" sz="3200" dirty="0"/>
              <a:t>of unknown origin. </a:t>
            </a:r>
          </a:p>
          <a:p>
            <a:pPr>
              <a:buFontTx/>
              <a:buChar char="•"/>
            </a:pPr>
            <a:r>
              <a:rPr lang="en-US" sz="3200" dirty="0"/>
              <a:t>Undiagnosed fever in the immune-suppressed. </a:t>
            </a:r>
          </a:p>
        </p:txBody>
      </p:sp>
      <p:pic>
        <p:nvPicPr>
          <p:cNvPr id="15363" name="Picture 3" descr="New Image High resolution AKU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93336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Dr.T.V.Rao 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1D02-9575-4B3B-9380-777B2605B2D1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89106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Definitions (cont’d)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85800" y="2133600"/>
            <a:ext cx="3803904" cy="398373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600" b="1" dirty="0" smtClean="0">
                <a:solidFill>
                  <a:srgbClr val="FF0000"/>
                </a:solidFill>
                <a:latin typeface="Calisto MT" pitchFamily="18" charset="0"/>
              </a:rPr>
              <a:t>Primary Bacteremia – </a:t>
            </a:r>
            <a:r>
              <a:rPr lang="en-US" sz="2600" dirty="0" smtClean="0">
                <a:latin typeface="Calisto MT" pitchFamily="18" charset="0"/>
              </a:rPr>
              <a:t>blood stream bacterial invasion with no preceding or simultaneous site of infection with the same microorganism </a:t>
            </a:r>
          </a:p>
          <a:p>
            <a:pPr eaLnBrk="1" hangingPunct="1"/>
            <a:r>
              <a:rPr lang="en-US" sz="2600" b="1" dirty="0" smtClean="0">
                <a:solidFill>
                  <a:srgbClr val="FF0000"/>
                </a:solidFill>
                <a:latin typeface="Calisto MT" pitchFamily="18" charset="0"/>
              </a:rPr>
              <a:t>Secondary Bacteremia – </a:t>
            </a:r>
            <a:r>
              <a:rPr lang="en-US" sz="2600" dirty="0" smtClean="0">
                <a:latin typeface="Calisto MT" pitchFamily="18" charset="0"/>
              </a:rPr>
              <a:t>isolation of a microorganism from blood as well as other site(s</a:t>
            </a:r>
            <a:r>
              <a:rPr lang="en-US" dirty="0" smtClean="0">
                <a:latin typeface="Calisto MT" pitchFamily="18" charset="0"/>
              </a:rPr>
              <a:t>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4645151" y="2240280"/>
            <a:ext cx="3803904" cy="387705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1D02-9575-4B3B-9380-777B2605B2D1}" type="slidenum">
              <a:rPr lang="en-US" smtClean="0"/>
              <a:t>8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256" y="1905000"/>
            <a:ext cx="4056744" cy="4343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29848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BrowalliaUPC" pitchFamily="34" charset="-34"/>
                <a:cs typeface="BrowalliaUPC" pitchFamily="34" charset="-34"/>
              </a:rPr>
              <a:t>Bacteremia and Fungemia Episodes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81000" y="1524000"/>
            <a:ext cx="3803904" cy="387705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Transient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Comes and goes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Usually occurs after a procedural manipulation (ex. Dental procedures)</a:t>
            </a:r>
          </a:p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Intermittent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Can occur from abscesses at some body site that is “seeding” the blood</a:t>
            </a:r>
          </a:p>
          <a:p>
            <a:pPr eaLnBrk="1" hangingPunct="1"/>
            <a:r>
              <a:rPr lang="en-US" sz="2600" b="1" dirty="0" smtClean="0">
                <a:solidFill>
                  <a:srgbClr val="FF0000"/>
                </a:solidFill>
                <a:latin typeface="Comic Sans MS" pitchFamily="66" charset="0"/>
              </a:rPr>
              <a:t>Continuous Bacteremia</a:t>
            </a: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1D02-9575-4B3B-9380-777B2605B2D1}" type="slidenum">
              <a:rPr lang="en-US" smtClean="0"/>
              <a:t>9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40386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75758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27-2-2016 Addis EIF</Template>
  <TotalTime>17</TotalTime>
  <Words>492</Words>
  <Application>Microsoft Office PowerPoint</Application>
  <PresentationFormat>On-screen Show (4:3)</PresentationFormat>
  <Paragraphs>95</Paragraphs>
  <Slides>34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2_Soaring</vt:lpstr>
      <vt:lpstr>1_Soaring</vt:lpstr>
      <vt:lpstr>Soaring</vt:lpstr>
      <vt:lpstr>Bitmap Image</vt:lpstr>
      <vt:lpstr>PowerPoint Presentation</vt:lpstr>
      <vt:lpstr>Should restrict and rationalize  antibiotic use</vt:lpstr>
      <vt:lpstr>Antibiotic Guidelines</vt:lpstr>
      <vt:lpstr>PowerPoint Presentation</vt:lpstr>
      <vt:lpstr>PowerPoint Presentation</vt:lpstr>
      <vt:lpstr>PowerPoint Presentation</vt:lpstr>
      <vt:lpstr>PowerPoint Presentation</vt:lpstr>
      <vt:lpstr>Definitions (cont’d)</vt:lpstr>
      <vt:lpstr>Bacteremia and Fungemia Episodes</vt:lpstr>
      <vt:lpstr>Blood culturing most important and life saving Investigation</vt:lpstr>
      <vt:lpstr>PowerPoint Presentation</vt:lpstr>
      <vt:lpstr>ID surprises in Kenya</vt:lpstr>
      <vt:lpstr>PowerPoint Presentation</vt:lpstr>
      <vt:lpstr>HEAVY MIXED GROWTH OF THREE TYPES OF COLONIES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Pressures on the primary care physician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2016-11-16T13:33:59Z</dcterms:created>
  <dcterms:modified xsi:type="dcterms:W3CDTF">2016-11-16T13:51:37Z</dcterms:modified>
</cp:coreProperties>
</file>