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140" autoAdjust="0"/>
  </p:normalViewPr>
  <p:slideViewPr>
    <p:cSldViewPr>
      <p:cViewPr>
        <p:scale>
          <a:sx n="82" d="100"/>
          <a:sy n="82" d="100"/>
        </p:scale>
        <p:origin x="-1026" y="2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3"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1048704"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5A572-1CB7-4786-A553-463556C1E07C}" type="datetimeFigureOut">
              <a:rPr lang="en-GB" smtClean="0"/>
              <a:t>04/05/2023</a:t>
            </a:fld>
            <a:endParaRPr lang="en-GB"/>
          </a:p>
        </p:txBody>
      </p:sp>
      <p:sp>
        <p:nvSpPr>
          <p:cNvPr id="1048705"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1048706"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70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1048708"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87043-CB09-46BA-AD25-7A16DEB5B1C9}" type="slidenum">
              <a:rPr lang="en-GB" smtClean="0"/>
              <a:t>‹#›</a:t>
            </a:fld>
            <a:endParaRPr lang="en-GB"/>
          </a:p>
        </p:txBody>
      </p:sp>
    </p:spTree>
    <p:extLst>
      <p:ext uri="{BB962C8B-B14F-4D97-AF65-F5344CB8AC3E}">
        <p14:creationId xmlns:p14="http://schemas.microsoft.com/office/powerpoint/2010/main" val="377883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Slide Image Placeholder 1"/>
          <p:cNvSpPr>
            <a:spLocks noGrp="1" noRot="1" noChangeAspect="1"/>
          </p:cNvSpPr>
          <p:nvPr>
            <p:ph type="sldImg"/>
          </p:nvPr>
        </p:nvSpPr>
        <p:spPr/>
      </p:sp>
      <p:sp>
        <p:nvSpPr>
          <p:cNvPr id="1048596" name="Notes Placeholder 2"/>
          <p:cNvSpPr>
            <a:spLocks noGrp="1"/>
          </p:cNvSpPr>
          <p:nvPr>
            <p:ph type="body" idx="1"/>
          </p:nvPr>
        </p:nvSpPr>
        <p:spPr/>
        <p:txBody>
          <a:bodyPr/>
          <a:lstStyle/>
          <a:p>
            <a:r>
              <a:rPr lang="en-GB" dirty="0"/>
              <a:t>Antimicrobials includes antibiotics, antifungals, </a:t>
            </a:r>
            <a:r>
              <a:rPr lang="en-GB" dirty="0" err="1"/>
              <a:t>antiparasites</a:t>
            </a:r>
            <a:r>
              <a:rPr lang="en-GB" dirty="0"/>
              <a:t> and antiviral</a:t>
            </a:r>
          </a:p>
        </p:txBody>
      </p:sp>
      <p:sp>
        <p:nvSpPr>
          <p:cNvPr id="1048597" name="Slide Number Placeholder 3"/>
          <p:cNvSpPr>
            <a:spLocks noGrp="1"/>
          </p:cNvSpPr>
          <p:nvPr>
            <p:ph type="sldNum" sz="quarter" idx="10"/>
          </p:nvPr>
        </p:nvSpPr>
        <p:spPr/>
        <p:txBody>
          <a:bodyPr/>
          <a:lstStyle/>
          <a:p>
            <a:fld id="{7C787043-CB09-46BA-AD25-7A16DEB5B1C9}" type="slidenum">
              <a:rPr lang="en-GB" smtClean="0"/>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lide Image Placeholder 1"/>
          <p:cNvSpPr>
            <a:spLocks noGrp="1" noRot="1" noChangeAspect="1"/>
          </p:cNvSpPr>
          <p:nvPr>
            <p:ph type="sldImg"/>
          </p:nvPr>
        </p:nvSpPr>
        <p:spPr/>
      </p:sp>
      <p:sp>
        <p:nvSpPr>
          <p:cNvPr id="1048603" name="Notes Placeholder 2"/>
          <p:cNvSpPr>
            <a:spLocks noGrp="1"/>
          </p:cNvSpPr>
          <p:nvPr>
            <p:ph type="body" idx="1"/>
          </p:nvPr>
        </p:nvSpPr>
        <p:spPr/>
        <p:txBody>
          <a:bodyPr/>
          <a:lstStyle/>
          <a:p>
            <a:r>
              <a:rPr lang="en-GB" dirty="0"/>
              <a:t>Situational analysis was done at KCRH to asses the perceptions</a:t>
            </a:r>
            <a:r>
              <a:rPr lang="en-GB" baseline="0" dirty="0"/>
              <a:t> of HCWs</a:t>
            </a:r>
            <a:endParaRPr lang="en-GB" dirty="0"/>
          </a:p>
        </p:txBody>
      </p:sp>
      <p:sp>
        <p:nvSpPr>
          <p:cNvPr id="1048604" name="Slide Number Placeholder 3"/>
          <p:cNvSpPr>
            <a:spLocks noGrp="1"/>
          </p:cNvSpPr>
          <p:nvPr>
            <p:ph type="sldNum" sz="quarter" idx="10"/>
          </p:nvPr>
        </p:nvSpPr>
        <p:spPr/>
        <p:txBody>
          <a:bodyPr/>
          <a:lstStyle/>
          <a:p>
            <a:fld id="{7C787043-CB09-46BA-AD25-7A16DEB5B1C9}" type="slidenum">
              <a:rPr lang="en-GB" smtClean="0"/>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Slide Image Placeholder 1"/>
          <p:cNvSpPr>
            <a:spLocks noGrp="1" noRot="1" noChangeAspect="1"/>
          </p:cNvSpPr>
          <p:nvPr>
            <p:ph type="sldImg"/>
          </p:nvPr>
        </p:nvSpPr>
        <p:spPr/>
      </p:sp>
      <p:sp>
        <p:nvSpPr>
          <p:cNvPr id="1048614" name="Notes Placeholder 2"/>
          <p:cNvSpPr>
            <a:spLocks noGrp="1"/>
          </p:cNvSpPr>
          <p:nvPr>
            <p:ph type="body" idx="1"/>
          </p:nvPr>
        </p:nvSpPr>
        <p:spPr/>
        <p:txBody>
          <a:bodyPr/>
          <a:lstStyle/>
          <a:p>
            <a:r>
              <a:rPr lang="en-GB" sz="1400" dirty="0">
                <a:latin typeface="Times New Roman" pitchFamily="18" charset="0"/>
                <a:cs typeface="Times New Roman" pitchFamily="18" charset="0"/>
              </a:rPr>
              <a:t>Several questions were asked</a:t>
            </a:r>
            <a:r>
              <a:rPr lang="en-GB" sz="1400" baseline="0" dirty="0">
                <a:latin typeface="Times New Roman" pitchFamily="18" charset="0"/>
                <a:cs typeface="Times New Roman" pitchFamily="18" charset="0"/>
              </a:rPr>
              <a:t> and some  which stand up which includes….</a:t>
            </a:r>
          </a:p>
          <a:p>
            <a:pPr marL="0" marR="0" indent="0" algn="l" defTabSz="914400" rtl="0" eaLnBrk="1" fontAlgn="auto" latinLnBrk="0" hangingPunct="1">
              <a:lnSpc>
                <a:spcPct val="100000"/>
              </a:lnSpc>
              <a:spcBef>
                <a:spcPts val="0"/>
              </a:spcBef>
              <a:spcAft>
                <a:spcPts val="0"/>
              </a:spcAft>
              <a:buClrTx/>
              <a:buSzTx/>
              <a:buFontTx/>
              <a:buNone/>
            </a:pPr>
            <a:r>
              <a:rPr lang="en-GB" sz="1400" dirty="0">
                <a:latin typeface="Times New Roman" pitchFamily="18" charset="0"/>
                <a:cs typeface="Times New Roman" pitchFamily="18" charset="0"/>
              </a:rPr>
              <a:t>Antibiotics are used to treat infections caused by only </a:t>
            </a:r>
            <a:r>
              <a:rPr lang="en-GB" sz="1400" b="1" dirty="0">
                <a:latin typeface="Times New Roman" pitchFamily="18" charset="0"/>
                <a:cs typeface="Times New Roman" pitchFamily="18" charset="0"/>
              </a:rPr>
              <a:t>Bacteria</a:t>
            </a:r>
            <a:r>
              <a:rPr lang="en-GB" sz="1400" dirty="0">
                <a:latin typeface="Times New Roman" pitchFamily="18" charset="0"/>
                <a:cs typeface="Times New Roman" pitchFamily="18" charset="0"/>
              </a:rPr>
              <a:t> and not any micro organisms</a:t>
            </a:r>
          </a:p>
          <a:p>
            <a:r>
              <a:rPr lang="en-GB" sz="1400" dirty="0">
                <a:latin typeface="Times New Roman" pitchFamily="18" charset="0"/>
                <a:cs typeface="Times New Roman" pitchFamily="18" charset="0"/>
              </a:rPr>
              <a:t>However antibiotics</a:t>
            </a:r>
            <a:r>
              <a:rPr lang="en-GB" sz="1400" baseline="0" dirty="0">
                <a:latin typeface="Times New Roman" pitchFamily="18" charset="0"/>
                <a:cs typeface="Times New Roman" pitchFamily="18" charset="0"/>
              </a:rPr>
              <a:t> can also kill beneficial bacteria </a:t>
            </a:r>
            <a:r>
              <a:rPr lang="en-GB" sz="1400" baseline="0" dirty="0" err="1">
                <a:latin typeface="Times New Roman" pitchFamily="18" charset="0"/>
                <a:cs typeface="Times New Roman" pitchFamily="18" charset="0"/>
              </a:rPr>
              <a:t>i.e</a:t>
            </a:r>
            <a:r>
              <a:rPr lang="en-GB" sz="1400" baseline="0" dirty="0">
                <a:latin typeface="Times New Roman" pitchFamily="18" charset="0"/>
                <a:cs typeface="Times New Roman" pitchFamily="18" charset="0"/>
              </a:rPr>
              <a:t> normal flora that reside in the human body, leading to disruption of normal microbial communities &amp; potentially causing adverse health effects</a:t>
            </a:r>
            <a:endParaRPr lang="en-GB" sz="1400" dirty="0">
              <a:latin typeface="Times New Roman" pitchFamily="18" charset="0"/>
              <a:cs typeface="Times New Roman" pitchFamily="18" charset="0"/>
            </a:endParaRPr>
          </a:p>
        </p:txBody>
      </p:sp>
      <p:sp>
        <p:nvSpPr>
          <p:cNvPr id="1048615" name="Slide Number Placeholder 3"/>
          <p:cNvSpPr>
            <a:spLocks noGrp="1"/>
          </p:cNvSpPr>
          <p:nvPr>
            <p:ph type="sldNum" sz="quarter" idx="10"/>
          </p:nvPr>
        </p:nvSpPr>
        <p:spPr/>
        <p:txBody>
          <a:bodyPr/>
          <a:lstStyle/>
          <a:p>
            <a:fld id="{7C787043-CB09-46BA-AD25-7A16DEB5B1C9}" type="slidenum">
              <a:rPr lang="en-GB" smtClean="0"/>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Slide Image Placeholder 1"/>
          <p:cNvSpPr>
            <a:spLocks noGrp="1" noRot="1" noChangeAspect="1"/>
          </p:cNvSpPr>
          <p:nvPr>
            <p:ph type="sldImg"/>
          </p:nvPr>
        </p:nvSpPr>
        <p:spPr/>
      </p:sp>
      <p:sp>
        <p:nvSpPr>
          <p:cNvPr id="1048624" name="Notes Placeholder 2"/>
          <p:cNvSpPr>
            <a:spLocks noGrp="1"/>
          </p:cNvSpPr>
          <p:nvPr>
            <p:ph type="body" idx="1"/>
          </p:nvPr>
        </p:nvSpPr>
        <p:spPr/>
        <p:txBody>
          <a:bodyPr/>
          <a:lstStyle/>
          <a:p>
            <a:r>
              <a:rPr lang="en-GB" dirty="0"/>
              <a:t>5.4% lack of new drugs</a:t>
            </a:r>
          </a:p>
          <a:p>
            <a:r>
              <a:rPr lang="en-GB" dirty="0"/>
              <a:t>2.7%</a:t>
            </a:r>
            <a:r>
              <a:rPr lang="en-GB" baseline="0" dirty="0"/>
              <a:t> over us antimicrobial in livestock and fish farming</a:t>
            </a:r>
            <a:endParaRPr lang="en-GB" dirty="0"/>
          </a:p>
          <a:p>
            <a:endParaRPr lang="en-GB" dirty="0"/>
          </a:p>
        </p:txBody>
      </p:sp>
      <p:sp>
        <p:nvSpPr>
          <p:cNvPr id="1048625" name="Slide Number Placeholder 3"/>
          <p:cNvSpPr>
            <a:spLocks noGrp="1"/>
          </p:cNvSpPr>
          <p:nvPr>
            <p:ph type="sldNum" sz="quarter" idx="10"/>
          </p:nvPr>
        </p:nvSpPr>
        <p:spPr/>
        <p:txBody>
          <a:bodyPr/>
          <a:lstStyle/>
          <a:p>
            <a:fld id="{7C787043-CB09-46BA-AD25-7A16DEB5B1C9}" type="slidenum">
              <a:rPr lang="en-GB" smtClean="0"/>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Slide Image Placeholder 1"/>
          <p:cNvSpPr>
            <a:spLocks noGrp="1" noRot="1" noChangeAspect="1"/>
          </p:cNvSpPr>
          <p:nvPr>
            <p:ph type="sldImg"/>
          </p:nvPr>
        </p:nvSpPr>
        <p:spPr/>
      </p:sp>
      <p:sp>
        <p:nvSpPr>
          <p:cNvPr id="1048630" name="Notes Placeholder 2"/>
          <p:cNvSpPr>
            <a:spLocks noGrp="1"/>
          </p:cNvSpPr>
          <p:nvPr>
            <p:ph type="body" idx="1"/>
          </p:nvPr>
        </p:nvSpPr>
        <p:spPr/>
        <p:txBody>
          <a:bodyPr/>
          <a:lstStyle/>
          <a:p>
            <a:r>
              <a:rPr lang="en-GB" dirty="0"/>
              <a:t>Good</a:t>
            </a:r>
            <a:r>
              <a:rPr lang="en-GB" baseline="0" dirty="0"/>
              <a:t> hygiene prevents antimicrobial resistant infection from spreading</a:t>
            </a:r>
            <a:endParaRPr lang="en-GB" dirty="0"/>
          </a:p>
          <a:p>
            <a:r>
              <a:rPr lang="en-GB" dirty="0"/>
              <a:t>Practising good hygiene is the first</a:t>
            </a:r>
            <a:r>
              <a:rPr lang="en-GB" baseline="0" dirty="0"/>
              <a:t> most way of preventing AMR..</a:t>
            </a:r>
            <a:r>
              <a:rPr lang="en-GB" baseline="0" dirty="0" err="1"/>
              <a:t>I.e</a:t>
            </a:r>
            <a:r>
              <a:rPr lang="en-GB" baseline="0" dirty="0"/>
              <a:t>. hand washing  prevents spread of germs </a:t>
            </a:r>
          </a:p>
          <a:p>
            <a:r>
              <a:rPr lang="en-GB" baseline="0" dirty="0"/>
              <a:t>Vaccination is also a way of preventing AMR </a:t>
            </a:r>
            <a:endParaRPr lang="en-GB" dirty="0"/>
          </a:p>
        </p:txBody>
      </p:sp>
      <p:sp>
        <p:nvSpPr>
          <p:cNvPr id="1048631" name="Slide Number Placeholder 3"/>
          <p:cNvSpPr>
            <a:spLocks noGrp="1"/>
          </p:cNvSpPr>
          <p:nvPr>
            <p:ph type="sldNum" sz="quarter" idx="10"/>
          </p:nvPr>
        </p:nvSpPr>
        <p:spPr/>
        <p:txBody>
          <a:bodyPr/>
          <a:lstStyle/>
          <a:p>
            <a:fld id="{7C787043-CB09-46BA-AD25-7A16DEB5B1C9}" type="slidenum">
              <a:rPr lang="en-GB" smtClean="0"/>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Slide Image Placeholder 1"/>
          <p:cNvSpPr>
            <a:spLocks noGrp="1" noRot="1" noChangeAspect="1"/>
          </p:cNvSpPr>
          <p:nvPr>
            <p:ph type="sldImg"/>
          </p:nvPr>
        </p:nvSpPr>
        <p:spPr/>
      </p:sp>
      <p:sp>
        <p:nvSpPr>
          <p:cNvPr id="1048640"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overusing antibiotics makes the</a:t>
            </a:r>
            <a:r>
              <a:rPr lang="en-US" baseline="0" dirty="0"/>
              <a:t> </a:t>
            </a:r>
            <a:r>
              <a:rPr lang="en-US" b="1" baseline="0" dirty="0"/>
              <a:t>bacteria</a:t>
            </a:r>
            <a:r>
              <a:rPr lang="en-US" baseline="0" dirty="0"/>
              <a:t> </a:t>
            </a:r>
            <a:r>
              <a:rPr lang="en-US" dirty="0"/>
              <a:t>resistant</a:t>
            </a:r>
            <a:r>
              <a:rPr lang="en-US" baseline="0" dirty="0"/>
              <a:t> and not humans</a:t>
            </a:r>
            <a:endParaRPr lang="en-GB" dirty="0"/>
          </a:p>
          <a:p>
            <a:endParaRPr lang="en-GB" dirty="0"/>
          </a:p>
        </p:txBody>
      </p:sp>
      <p:sp>
        <p:nvSpPr>
          <p:cNvPr id="1048641" name="Slide Number Placeholder 3"/>
          <p:cNvSpPr>
            <a:spLocks noGrp="1"/>
          </p:cNvSpPr>
          <p:nvPr>
            <p:ph type="sldNum" sz="quarter" idx="10"/>
          </p:nvPr>
        </p:nvSpPr>
        <p:spPr/>
        <p:txBody>
          <a:bodyPr/>
          <a:lstStyle/>
          <a:p>
            <a:fld id="{7C787043-CB09-46BA-AD25-7A16DEB5B1C9}" type="slidenum">
              <a:rPr lang="en-GB" smtClean="0"/>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Slide Image Placeholder 1"/>
          <p:cNvSpPr>
            <a:spLocks noGrp="1" noRot="1" noChangeAspect="1"/>
          </p:cNvSpPr>
          <p:nvPr>
            <p:ph type="sldImg"/>
          </p:nvPr>
        </p:nvSpPr>
        <p:spPr/>
      </p:sp>
      <p:sp>
        <p:nvSpPr>
          <p:cNvPr id="1048645" name="Notes Placeholder 2"/>
          <p:cNvSpPr>
            <a:spLocks noGrp="1"/>
          </p:cNvSpPr>
          <p:nvPr>
            <p:ph type="body" idx="1"/>
          </p:nvPr>
        </p:nvSpPr>
        <p:spPr/>
        <p:txBody>
          <a:bodyPr/>
          <a:lstStyle/>
          <a:p>
            <a:endParaRPr lang="en-GB" dirty="0"/>
          </a:p>
        </p:txBody>
      </p:sp>
      <p:sp>
        <p:nvSpPr>
          <p:cNvPr id="1048646" name="Slide Number Placeholder 3"/>
          <p:cNvSpPr>
            <a:spLocks noGrp="1"/>
          </p:cNvSpPr>
          <p:nvPr>
            <p:ph type="sldNum" sz="quarter" idx="10"/>
          </p:nvPr>
        </p:nvSpPr>
        <p:spPr/>
        <p:txBody>
          <a:bodyPr/>
          <a:lstStyle/>
          <a:p>
            <a:fld id="{7C787043-CB09-46BA-AD25-7A16DEB5B1C9}" type="slidenum">
              <a:rPr lang="en-GB" smtClean="0"/>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Slide Image Placeholder 1"/>
          <p:cNvSpPr>
            <a:spLocks noGrp="1" noRot="1" noChangeAspect="1"/>
          </p:cNvSpPr>
          <p:nvPr>
            <p:ph type="sldImg"/>
          </p:nvPr>
        </p:nvSpPr>
        <p:spPr/>
      </p:sp>
      <p:sp>
        <p:nvSpPr>
          <p:cNvPr id="1048650" name="Notes Placeholder 2"/>
          <p:cNvSpPr>
            <a:spLocks noGrp="1"/>
          </p:cNvSpPr>
          <p:nvPr>
            <p:ph type="body" idx="1"/>
          </p:nvPr>
        </p:nvSpPr>
        <p:spPr/>
        <p:txBody>
          <a:bodyPr/>
          <a:lstStyle/>
          <a:p>
            <a:endParaRPr lang="en-GB" dirty="0"/>
          </a:p>
        </p:txBody>
      </p:sp>
      <p:sp>
        <p:nvSpPr>
          <p:cNvPr id="1048651" name="Slide Number Placeholder 3"/>
          <p:cNvSpPr>
            <a:spLocks noGrp="1"/>
          </p:cNvSpPr>
          <p:nvPr>
            <p:ph type="sldNum" sz="quarter" idx="10"/>
          </p:nvPr>
        </p:nvSpPr>
        <p:spPr/>
        <p:txBody>
          <a:bodyPr/>
          <a:lstStyle/>
          <a:p>
            <a:fld id="{7C787043-CB09-46BA-AD25-7A16DEB5B1C9}" type="slidenum">
              <a:rPr lang="en-GB" smtClean="0"/>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Slide Image Placeholder 1"/>
          <p:cNvSpPr>
            <a:spLocks noGrp="1" noRot="1" noChangeAspect="1"/>
          </p:cNvSpPr>
          <p:nvPr>
            <p:ph type="sldImg"/>
          </p:nvPr>
        </p:nvSpPr>
        <p:spPr/>
      </p:sp>
      <p:sp>
        <p:nvSpPr>
          <p:cNvPr id="1048655" name="Notes Placeholder 2"/>
          <p:cNvSpPr>
            <a:spLocks noGrp="1"/>
          </p:cNvSpPr>
          <p:nvPr>
            <p:ph type="body" idx="1"/>
          </p:nvPr>
        </p:nvSpPr>
        <p:spPr/>
        <p:txBody>
          <a:bodyPr/>
          <a:lstStyle/>
          <a:p>
            <a:endParaRPr lang="en-GB" baseline="0" dirty="0"/>
          </a:p>
          <a:p>
            <a:endParaRPr lang="en-GB" dirty="0"/>
          </a:p>
        </p:txBody>
      </p:sp>
      <p:sp>
        <p:nvSpPr>
          <p:cNvPr id="1048656" name="Slide Number Placeholder 3"/>
          <p:cNvSpPr>
            <a:spLocks noGrp="1"/>
          </p:cNvSpPr>
          <p:nvPr>
            <p:ph type="sldNum" sz="quarter" idx="10"/>
          </p:nvPr>
        </p:nvSpPr>
        <p:spPr/>
        <p:txBody>
          <a:bodyPr/>
          <a:lstStyle/>
          <a:p>
            <a:fld id="{7C787043-CB09-46BA-AD25-7A16DEB5B1C9}" type="slidenum">
              <a:rPr lang="en-GB" smtClean="0"/>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48583" name="Date Placeholder 3"/>
          <p:cNvSpPr>
            <a:spLocks noGrp="1"/>
          </p:cNvSpPr>
          <p:nvPr>
            <p:ph type="dt" sz="half" idx="10"/>
          </p:nvPr>
        </p:nvSpPr>
        <p:spPr/>
        <p:txBody>
          <a:bodyPr/>
          <a:lstStyle/>
          <a:p>
            <a:fld id="{ABFA82B0-6901-4527-A130-A12C6B39BDC9}" type="datetimeFigureOut">
              <a:rPr lang="en-GB" smtClean="0"/>
              <a:t>04/05/2023</a:t>
            </a:fld>
            <a:endParaRPr lang="en-GB"/>
          </a:p>
        </p:txBody>
      </p:sp>
      <p:sp>
        <p:nvSpPr>
          <p:cNvPr id="1048584" name="Footer Placeholder 4"/>
          <p:cNvSpPr>
            <a:spLocks noGrp="1"/>
          </p:cNvSpPr>
          <p:nvPr>
            <p:ph type="ftr" sz="quarter" idx="11"/>
          </p:nvPr>
        </p:nvSpPr>
        <p:spPr/>
        <p:txBody>
          <a:bodyPr/>
          <a:lstStyle/>
          <a:p>
            <a:endParaRPr lang="en-GB"/>
          </a:p>
        </p:txBody>
      </p:sp>
      <p:sp>
        <p:nvSpPr>
          <p:cNvPr id="1048585" name="Slide Number Placeholder 5"/>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3" name="Title 1"/>
          <p:cNvSpPr>
            <a:spLocks noGrp="1"/>
          </p:cNvSpPr>
          <p:nvPr>
            <p:ph type="title"/>
          </p:nvPr>
        </p:nvSpPr>
        <p:spPr/>
        <p:txBody>
          <a:bodyPr/>
          <a:lstStyle/>
          <a:p>
            <a:r>
              <a:rPr lang="en-US"/>
              <a:t>Click to edit Master title style</a:t>
            </a:r>
            <a:endParaRPr lang="en-GB"/>
          </a:p>
        </p:txBody>
      </p:sp>
      <p:sp>
        <p:nvSpPr>
          <p:cNvPr id="104867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75" name="Date Placeholder 3"/>
          <p:cNvSpPr>
            <a:spLocks noGrp="1"/>
          </p:cNvSpPr>
          <p:nvPr>
            <p:ph type="dt" sz="half" idx="10"/>
          </p:nvPr>
        </p:nvSpPr>
        <p:spPr/>
        <p:txBody>
          <a:bodyPr/>
          <a:lstStyle/>
          <a:p>
            <a:fld id="{ABFA82B0-6901-4527-A130-A12C6B39BDC9}" type="datetimeFigureOut">
              <a:rPr lang="en-GB" smtClean="0"/>
              <a:t>04/05/2023</a:t>
            </a:fld>
            <a:endParaRPr lang="en-GB"/>
          </a:p>
        </p:txBody>
      </p:sp>
      <p:sp>
        <p:nvSpPr>
          <p:cNvPr id="1048676" name="Footer Placeholder 4"/>
          <p:cNvSpPr>
            <a:spLocks noGrp="1"/>
          </p:cNvSpPr>
          <p:nvPr>
            <p:ph type="ftr" sz="quarter" idx="11"/>
          </p:nvPr>
        </p:nvSpPr>
        <p:spPr/>
        <p:txBody>
          <a:bodyPr/>
          <a:lstStyle/>
          <a:p>
            <a:endParaRPr lang="en-GB"/>
          </a:p>
        </p:txBody>
      </p:sp>
      <p:sp>
        <p:nvSpPr>
          <p:cNvPr id="1048677" name="Slide Number Placeholder 5"/>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104866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64" name="Date Placeholder 3"/>
          <p:cNvSpPr>
            <a:spLocks noGrp="1"/>
          </p:cNvSpPr>
          <p:nvPr>
            <p:ph type="dt" sz="half" idx="10"/>
          </p:nvPr>
        </p:nvSpPr>
        <p:spPr/>
        <p:txBody>
          <a:bodyPr/>
          <a:lstStyle/>
          <a:p>
            <a:fld id="{ABFA82B0-6901-4527-A130-A12C6B39BDC9}" type="datetimeFigureOut">
              <a:rPr lang="en-GB" smtClean="0"/>
              <a:t>04/05/2023</a:t>
            </a:fld>
            <a:endParaRPr lang="en-GB"/>
          </a:p>
        </p:txBody>
      </p:sp>
      <p:sp>
        <p:nvSpPr>
          <p:cNvPr id="1048665" name="Footer Placeholder 4"/>
          <p:cNvSpPr>
            <a:spLocks noGrp="1"/>
          </p:cNvSpPr>
          <p:nvPr>
            <p:ph type="ftr" sz="quarter" idx="11"/>
          </p:nvPr>
        </p:nvSpPr>
        <p:spPr/>
        <p:txBody>
          <a:bodyPr/>
          <a:lstStyle/>
          <a:p>
            <a:endParaRPr lang="en-GB"/>
          </a:p>
        </p:txBody>
      </p:sp>
      <p:sp>
        <p:nvSpPr>
          <p:cNvPr id="1048666" name="Slide Number Placeholder 5"/>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endParaRPr lang="en-GB"/>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90" name="Date Placeholder 3"/>
          <p:cNvSpPr>
            <a:spLocks noGrp="1"/>
          </p:cNvSpPr>
          <p:nvPr>
            <p:ph type="dt" sz="half" idx="10"/>
          </p:nvPr>
        </p:nvSpPr>
        <p:spPr/>
        <p:txBody>
          <a:bodyPr/>
          <a:lstStyle/>
          <a:p>
            <a:fld id="{ABFA82B0-6901-4527-A130-A12C6B39BDC9}" type="datetimeFigureOut">
              <a:rPr lang="en-GB" smtClean="0"/>
              <a:t>04/05/2023</a:t>
            </a:fld>
            <a:endParaRPr lang="en-GB"/>
          </a:p>
        </p:txBody>
      </p:sp>
      <p:sp>
        <p:nvSpPr>
          <p:cNvPr id="1048591" name="Footer Placeholder 4"/>
          <p:cNvSpPr>
            <a:spLocks noGrp="1"/>
          </p:cNvSpPr>
          <p:nvPr>
            <p:ph type="ftr" sz="quarter" idx="11"/>
          </p:nvPr>
        </p:nvSpPr>
        <p:spPr/>
        <p:txBody>
          <a:bodyPr/>
          <a:lstStyle/>
          <a:p>
            <a:endParaRPr lang="en-GB"/>
          </a:p>
        </p:txBody>
      </p:sp>
      <p:sp>
        <p:nvSpPr>
          <p:cNvPr id="1048592" name="Slide Number Placeholder 5"/>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8"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1048679"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80" name="Date Placeholder 3"/>
          <p:cNvSpPr>
            <a:spLocks noGrp="1"/>
          </p:cNvSpPr>
          <p:nvPr>
            <p:ph type="dt" sz="half" idx="10"/>
          </p:nvPr>
        </p:nvSpPr>
        <p:spPr/>
        <p:txBody>
          <a:bodyPr/>
          <a:lstStyle/>
          <a:p>
            <a:fld id="{ABFA82B0-6901-4527-A130-A12C6B39BDC9}" type="datetimeFigureOut">
              <a:rPr lang="en-GB" smtClean="0"/>
              <a:t>04/05/2023</a:t>
            </a:fld>
            <a:endParaRPr lang="en-GB"/>
          </a:p>
        </p:txBody>
      </p:sp>
      <p:sp>
        <p:nvSpPr>
          <p:cNvPr id="1048681" name="Footer Placeholder 4"/>
          <p:cNvSpPr>
            <a:spLocks noGrp="1"/>
          </p:cNvSpPr>
          <p:nvPr>
            <p:ph type="ftr" sz="quarter" idx="11"/>
          </p:nvPr>
        </p:nvSpPr>
        <p:spPr/>
        <p:txBody>
          <a:bodyPr/>
          <a:lstStyle/>
          <a:p>
            <a:endParaRPr lang="en-GB"/>
          </a:p>
        </p:txBody>
      </p:sp>
      <p:sp>
        <p:nvSpPr>
          <p:cNvPr id="1048682" name="Slide Number Placeholder 5"/>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83" name="Title 1"/>
          <p:cNvSpPr>
            <a:spLocks noGrp="1"/>
          </p:cNvSpPr>
          <p:nvPr>
            <p:ph type="title"/>
          </p:nvPr>
        </p:nvSpPr>
        <p:spPr/>
        <p:txBody>
          <a:bodyPr/>
          <a:lstStyle/>
          <a:p>
            <a:r>
              <a:rPr lang="en-US"/>
              <a:t>Click to edit Master title style</a:t>
            </a:r>
            <a:endParaRPr lang="en-GB"/>
          </a:p>
        </p:txBody>
      </p:sp>
      <p:sp>
        <p:nvSpPr>
          <p:cNvPr id="1048684"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85"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86" name="Date Placeholder 4"/>
          <p:cNvSpPr>
            <a:spLocks noGrp="1"/>
          </p:cNvSpPr>
          <p:nvPr>
            <p:ph type="dt" sz="half" idx="10"/>
          </p:nvPr>
        </p:nvSpPr>
        <p:spPr/>
        <p:txBody>
          <a:bodyPr/>
          <a:lstStyle/>
          <a:p>
            <a:fld id="{ABFA82B0-6901-4527-A130-A12C6B39BDC9}" type="datetimeFigureOut">
              <a:rPr lang="en-GB" smtClean="0"/>
              <a:t>04/05/2023</a:t>
            </a:fld>
            <a:endParaRPr lang="en-GB"/>
          </a:p>
        </p:txBody>
      </p:sp>
      <p:sp>
        <p:nvSpPr>
          <p:cNvPr id="1048687" name="Footer Placeholder 5"/>
          <p:cNvSpPr>
            <a:spLocks noGrp="1"/>
          </p:cNvSpPr>
          <p:nvPr>
            <p:ph type="ftr" sz="quarter" idx="11"/>
          </p:nvPr>
        </p:nvSpPr>
        <p:spPr/>
        <p:txBody>
          <a:bodyPr/>
          <a:lstStyle/>
          <a:p>
            <a:endParaRPr lang="en-GB"/>
          </a:p>
        </p:txBody>
      </p:sp>
      <p:sp>
        <p:nvSpPr>
          <p:cNvPr id="1048688" name="Slide Number Placeholder 6"/>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a:t>Click to edit Master title style</a:t>
            </a:r>
            <a:endParaRPr lang="en-GB"/>
          </a:p>
        </p:txBody>
      </p:sp>
      <p:sp>
        <p:nvSpPr>
          <p:cNvPr id="1048690"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1"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92"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3"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94" name="Date Placeholder 6"/>
          <p:cNvSpPr>
            <a:spLocks noGrp="1"/>
          </p:cNvSpPr>
          <p:nvPr>
            <p:ph type="dt" sz="half" idx="10"/>
          </p:nvPr>
        </p:nvSpPr>
        <p:spPr/>
        <p:txBody>
          <a:bodyPr/>
          <a:lstStyle/>
          <a:p>
            <a:fld id="{ABFA82B0-6901-4527-A130-A12C6B39BDC9}" type="datetimeFigureOut">
              <a:rPr lang="en-GB" smtClean="0"/>
              <a:t>04/05/2023</a:t>
            </a:fld>
            <a:endParaRPr lang="en-GB"/>
          </a:p>
        </p:txBody>
      </p:sp>
      <p:sp>
        <p:nvSpPr>
          <p:cNvPr id="1048695" name="Footer Placeholder 7"/>
          <p:cNvSpPr>
            <a:spLocks noGrp="1"/>
          </p:cNvSpPr>
          <p:nvPr>
            <p:ph type="ftr" sz="quarter" idx="11"/>
          </p:nvPr>
        </p:nvSpPr>
        <p:spPr/>
        <p:txBody>
          <a:bodyPr/>
          <a:lstStyle/>
          <a:p>
            <a:endParaRPr lang="en-GB"/>
          </a:p>
        </p:txBody>
      </p:sp>
      <p:sp>
        <p:nvSpPr>
          <p:cNvPr id="1048696" name="Slide Number Placeholder 8"/>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en-US"/>
              <a:t>Click to edit Master title style</a:t>
            </a:r>
            <a:endParaRPr lang="en-GB"/>
          </a:p>
        </p:txBody>
      </p:sp>
      <p:sp>
        <p:nvSpPr>
          <p:cNvPr id="1048606" name="Date Placeholder 2"/>
          <p:cNvSpPr>
            <a:spLocks noGrp="1"/>
          </p:cNvSpPr>
          <p:nvPr>
            <p:ph type="dt" sz="half" idx="10"/>
          </p:nvPr>
        </p:nvSpPr>
        <p:spPr/>
        <p:txBody>
          <a:bodyPr/>
          <a:lstStyle/>
          <a:p>
            <a:fld id="{ABFA82B0-6901-4527-A130-A12C6B39BDC9}" type="datetimeFigureOut">
              <a:rPr lang="en-GB" smtClean="0"/>
              <a:t>04/05/2023</a:t>
            </a:fld>
            <a:endParaRPr lang="en-GB"/>
          </a:p>
        </p:txBody>
      </p:sp>
      <p:sp>
        <p:nvSpPr>
          <p:cNvPr id="1048607" name="Footer Placeholder 3"/>
          <p:cNvSpPr>
            <a:spLocks noGrp="1"/>
          </p:cNvSpPr>
          <p:nvPr>
            <p:ph type="ftr" sz="quarter" idx="11"/>
          </p:nvPr>
        </p:nvSpPr>
        <p:spPr/>
        <p:txBody>
          <a:bodyPr/>
          <a:lstStyle/>
          <a:p>
            <a:endParaRPr lang="en-GB"/>
          </a:p>
        </p:txBody>
      </p:sp>
      <p:sp>
        <p:nvSpPr>
          <p:cNvPr id="1048608" name="Slide Number Placeholder 4"/>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6" name="Date Placeholder 1"/>
          <p:cNvSpPr>
            <a:spLocks noGrp="1"/>
          </p:cNvSpPr>
          <p:nvPr>
            <p:ph type="dt" sz="half" idx="10"/>
          </p:nvPr>
        </p:nvSpPr>
        <p:spPr/>
        <p:txBody>
          <a:bodyPr/>
          <a:lstStyle/>
          <a:p>
            <a:fld id="{ABFA82B0-6901-4527-A130-A12C6B39BDC9}" type="datetimeFigureOut">
              <a:rPr lang="en-GB" smtClean="0"/>
              <a:t>04/05/2023</a:t>
            </a:fld>
            <a:endParaRPr lang="en-GB"/>
          </a:p>
        </p:txBody>
      </p:sp>
      <p:sp>
        <p:nvSpPr>
          <p:cNvPr id="1048617" name="Footer Placeholder 2"/>
          <p:cNvSpPr>
            <a:spLocks noGrp="1"/>
          </p:cNvSpPr>
          <p:nvPr>
            <p:ph type="ftr" sz="quarter" idx="11"/>
          </p:nvPr>
        </p:nvSpPr>
        <p:spPr/>
        <p:txBody>
          <a:bodyPr/>
          <a:lstStyle/>
          <a:p>
            <a:endParaRPr lang="en-GB"/>
          </a:p>
        </p:txBody>
      </p:sp>
      <p:sp>
        <p:nvSpPr>
          <p:cNvPr id="1048618" name="Slide Number Placeholder 3"/>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97"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1048698"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699"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00" name="Date Placeholder 4"/>
          <p:cNvSpPr>
            <a:spLocks noGrp="1"/>
          </p:cNvSpPr>
          <p:nvPr>
            <p:ph type="dt" sz="half" idx="10"/>
          </p:nvPr>
        </p:nvSpPr>
        <p:spPr/>
        <p:txBody>
          <a:bodyPr/>
          <a:lstStyle/>
          <a:p>
            <a:fld id="{ABFA82B0-6901-4527-A130-A12C6B39BDC9}" type="datetimeFigureOut">
              <a:rPr lang="en-GB" smtClean="0"/>
              <a:t>04/05/2023</a:t>
            </a:fld>
            <a:endParaRPr lang="en-GB"/>
          </a:p>
        </p:txBody>
      </p:sp>
      <p:sp>
        <p:nvSpPr>
          <p:cNvPr id="1048701" name="Footer Placeholder 5"/>
          <p:cNvSpPr>
            <a:spLocks noGrp="1"/>
          </p:cNvSpPr>
          <p:nvPr>
            <p:ph type="ftr" sz="quarter" idx="11"/>
          </p:nvPr>
        </p:nvSpPr>
        <p:spPr/>
        <p:txBody>
          <a:bodyPr/>
          <a:lstStyle/>
          <a:p>
            <a:endParaRPr lang="en-GB"/>
          </a:p>
        </p:txBody>
      </p:sp>
      <p:sp>
        <p:nvSpPr>
          <p:cNvPr id="1048702" name="Slide Number Placeholder 6"/>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67"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1048668"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48669"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0" name="Date Placeholder 4"/>
          <p:cNvSpPr>
            <a:spLocks noGrp="1"/>
          </p:cNvSpPr>
          <p:nvPr>
            <p:ph type="dt" sz="half" idx="10"/>
          </p:nvPr>
        </p:nvSpPr>
        <p:spPr/>
        <p:txBody>
          <a:bodyPr/>
          <a:lstStyle/>
          <a:p>
            <a:fld id="{ABFA82B0-6901-4527-A130-A12C6B39BDC9}" type="datetimeFigureOut">
              <a:rPr lang="en-GB" smtClean="0"/>
              <a:t>04/05/2023</a:t>
            </a:fld>
            <a:endParaRPr lang="en-GB"/>
          </a:p>
        </p:txBody>
      </p:sp>
      <p:sp>
        <p:nvSpPr>
          <p:cNvPr id="1048671" name="Footer Placeholder 5"/>
          <p:cNvSpPr>
            <a:spLocks noGrp="1"/>
          </p:cNvSpPr>
          <p:nvPr>
            <p:ph type="ftr" sz="quarter" idx="11"/>
          </p:nvPr>
        </p:nvSpPr>
        <p:spPr/>
        <p:txBody>
          <a:bodyPr/>
          <a:lstStyle/>
          <a:p>
            <a:endParaRPr lang="en-GB"/>
          </a:p>
        </p:txBody>
      </p:sp>
      <p:sp>
        <p:nvSpPr>
          <p:cNvPr id="1048672" name="Slide Number Placeholder 6"/>
          <p:cNvSpPr>
            <a:spLocks noGrp="1"/>
          </p:cNvSpPr>
          <p:nvPr>
            <p:ph type="sldNum" sz="quarter" idx="12"/>
          </p:nvPr>
        </p:nvSpPr>
        <p:spPr/>
        <p:txBody>
          <a:bodyPr/>
          <a:lstStyle/>
          <a:p>
            <a:fld id="{5BFAFBAE-0A70-40DC-84DC-0C5368FC7EC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A82B0-6901-4527-A130-A12C6B39BDC9}" type="datetimeFigureOut">
              <a:rPr lang="en-GB" smtClean="0"/>
              <a:t>04/05/2023</a:t>
            </a:fld>
            <a:endParaRPr lang="en-GB"/>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AFBAE-0A70-40DC-84DC-0C5368FC7EC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685800" y="838200"/>
            <a:ext cx="7772400" cy="2384425"/>
          </a:xfrm>
        </p:spPr>
        <p:txBody>
          <a:bodyPr>
            <a:noAutofit/>
          </a:bodyPr>
          <a:lstStyle/>
          <a:p>
            <a:r>
              <a:rPr lang="en-GB" sz="2800" b="1" cap="all" dirty="0">
                <a:latin typeface="Times New Roman" pitchFamily="18" charset="0"/>
                <a:cs typeface="Times New Roman" pitchFamily="18" charset="0"/>
              </a:rPr>
              <a:t/>
            </a:r>
            <a:br>
              <a:rPr lang="en-GB" sz="2800" b="1" cap="all" dirty="0">
                <a:latin typeface="Times New Roman" pitchFamily="18" charset="0"/>
                <a:cs typeface="Times New Roman" pitchFamily="18" charset="0"/>
              </a:rPr>
            </a:br>
            <a:r>
              <a:rPr lang="en-GB" sz="2800" b="1" cap="all" dirty="0">
                <a:latin typeface="Times New Roman" pitchFamily="18" charset="0"/>
                <a:cs typeface="Times New Roman" pitchFamily="18" charset="0"/>
              </a:rPr>
              <a:t/>
            </a:r>
            <a:br>
              <a:rPr lang="en-GB" sz="2800" b="1" cap="all" dirty="0">
                <a:latin typeface="Times New Roman" pitchFamily="18" charset="0"/>
                <a:cs typeface="Times New Roman" pitchFamily="18" charset="0"/>
              </a:rPr>
            </a:br>
            <a:r>
              <a:rPr lang="en-US" sz="2800" b="1" cap="all" dirty="0">
                <a:latin typeface="Times New Roman" pitchFamily="18" charset="0"/>
                <a:cs typeface="Times New Roman" pitchFamily="18" charset="0"/>
              </a:rPr>
              <a:t>perceptions of</a:t>
            </a:r>
            <a:r>
              <a:rPr lang="en-GB" sz="2800" b="1" cap="all" dirty="0">
                <a:latin typeface="Times New Roman" pitchFamily="18" charset="0"/>
                <a:cs typeface="Times New Roman" pitchFamily="18" charset="0"/>
              </a:rPr>
              <a:t> HEALTHCARE WORKERS </a:t>
            </a:r>
            <a:r>
              <a:rPr lang="en-US" sz="2800" b="1" cap="all" dirty="0">
                <a:latin typeface="Times New Roman" pitchFamily="18" charset="0"/>
                <a:cs typeface="Times New Roman" pitchFamily="18" charset="0"/>
              </a:rPr>
              <a:t>towards Antimicrobial stewardship </a:t>
            </a:r>
            <a:r>
              <a:rPr lang="en-GB" sz="2800" b="1" cap="all" dirty="0">
                <a:latin typeface="Times New Roman" pitchFamily="18" charset="0"/>
                <a:cs typeface="Times New Roman" pitchFamily="18" charset="0"/>
              </a:rPr>
              <a:t>AT KILIFI COUNTY REFFERAL HOSPITAL.</a:t>
            </a:r>
            <a:br>
              <a:rPr lang="en-GB" sz="2800" b="1" cap="all" dirty="0">
                <a:latin typeface="Times New Roman" pitchFamily="18" charset="0"/>
                <a:cs typeface="Times New Roman" pitchFamily="18" charset="0"/>
              </a:rPr>
            </a:br>
            <a:r>
              <a:rPr lang="en-GB" sz="2800" b="1" cap="all" dirty="0">
                <a:latin typeface="Times New Roman" pitchFamily="18" charset="0"/>
                <a:cs typeface="Times New Roman" pitchFamily="18" charset="0"/>
              </a:rPr>
              <a:t/>
            </a:r>
            <a:br>
              <a:rPr lang="en-GB" sz="2800" b="1" cap="all" dirty="0">
                <a:latin typeface="Times New Roman" pitchFamily="18" charset="0"/>
                <a:cs typeface="Times New Roman" pitchFamily="18" charset="0"/>
              </a:rPr>
            </a:br>
            <a:r>
              <a:rPr lang="en-GB" sz="2800" b="1" cap="all" dirty="0">
                <a:latin typeface="Times New Roman" pitchFamily="18" charset="0"/>
                <a:cs typeface="Times New Roman" pitchFamily="18" charset="0"/>
              </a:rPr>
              <a:t/>
            </a:r>
            <a:br>
              <a:rPr lang="en-GB" sz="2800" b="1" cap="all" dirty="0">
                <a:latin typeface="Times New Roman" pitchFamily="18" charset="0"/>
                <a:cs typeface="Times New Roman" pitchFamily="18" charset="0"/>
              </a:rPr>
            </a:br>
            <a:endParaRPr lang="en-GB" sz="2800" b="1" dirty="0">
              <a:latin typeface="Times New Roman" pitchFamily="18" charset="0"/>
              <a:cs typeface="Times New Roman" pitchFamily="18" charset="0"/>
            </a:endParaRPr>
          </a:p>
        </p:txBody>
      </p:sp>
      <p:sp>
        <p:nvSpPr>
          <p:cNvPr id="1048587" name="Subtitle 2"/>
          <p:cNvSpPr>
            <a:spLocks noGrp="1"/>
          </p:cNvSpPr>
          <p:nvPr>
            <p:ph type="subTitle" idx="1"/>
          </p:nvPr>
        </p:nvSpPr>
        <p:spPr>
          <a:xfrm>
            <a:off x="1524000" y="4572000"/>
            <a:ext cx="6400800" cy="1447800"/>
          </a:xfrm>
        </p:spPr>
        <p:txBody>
          <a:bodyPr>
            <a:noAutofit/>
          </a:bodyPr>
          <a:lstStyle/>
          <a:p>
            <a:r>
              <a:rPr lang="en-GB" sz="2400" b="1" dirty="0">
                <a:solidFill>
                  <a:schemeClr val="tx1"/>
                </a:solidFill>
                <a:latin typeface="Times New Roman" pitchFamily="18" charset="0"/>
                <a:cs typeface="Times New Roman" pitchFamily="18" charset="0"/>
              </a:rPr>
              <a:t>Dr.Warda Nassir</a:t>
            </a:r>
            <a:br>
              <a:rPr lang="en-GB" sz="2400" b="1" dirty="0">
                <a:solidFill>
                  <a:schemeClr val="tx1"/>
                </a:solidFill>
                <a:latin typeface="Times New Roman" pitchFamily="18" charset="0"/>
                <a:cs typeface="Times New Roman" pitchFamily="18" charset="0"/>
              </a:rPr>
            </a:br>
            <a:r>
              <a:rPr lang="en-GB" sz="2400" b="1" dirty="0">
                <a:solidFill>
                  <a:schemeClr val="tx1"/>
                </a:solidFill>
                <a:latin typeface="Times New Roman" pitchFamily="18" charset="0"/>
                <a:cs typeface="Times New Roman" pitchFamily="18" charset="0"/>
              </a:rPr>
              <a:t>Pharmacist</a:t>
            </a:r>
            <a:br>
              <a:rPr lang="en-GB" sz="2400" b="1" dirty="0">
                <a:solidFill>
                  <a:schemeClr val="tx1"/>
                </a:solidFill>
                <a:latin typeface="Times New Roman" pitchFamily="18" charset="0"/>
                <a:cs typeface="Times New Roman" pitchFamily="18" charset="0"/>
              </a:rPr>
            </a:br>
            <a:r>
              <a:rPr lang="en-GB" sz="2400" b="1" dirty="0">
                <a:solidFill>
                  <a:schemeClr val="tx1"/>
                </a:solidFill>
                <a:latin typeface="Times New Roman" pitchFamily="18" charset="0"/>
                <a:cs typeface="Times New Roman" pitchFamily="18" charset="0"/>
              </a:rPr>
              <a:t>Kilifi County Referral Hospital</a:t>
            </a:r>
            <a:r>
              <a:rPr lang="en-GB" sz="2400" b="1" cap="all" dirty="0">
                <a:solidFill>
                  <a:schemeClr val="tx1"/>
                </a:solidFill>
                <a:latin typeface="Times New Roman" pitchFamily="18" charset="0"/>
                <a:cs typeface="Times New Roman" pitchFamily="18" charset="0"/>
              </a:rPr>
              <a:t/>
            </a:r>
            <a:br>
              <a:rPr lang="en-GB" sz="2400" b="1" cap="all" dirty="0">
                <a:solidFill>
                  <a:schemeClr val="tx1"/>
                </a:solidFill>
                <a:latin typeface="Times New Roman" pitchFamily="18" charset="0"/>
                <a:cs typeface="Times New Roman" pitchFamily="18" charset="0"/>
              </a:rPr>
            </a:br>
            <a:r>
              <a:rPr lang="en-GB" sz="2400" b="1" cap="all" dirty="0">
                <a:solidFill>
                  <a:schemeClr val="tx1"/>
                </a:solidFill>
                <a:latin typeface="Times New Roman" pitchFamily="18" charset="0"/>
                <a:cs typeface="Times New Roman" pitchFamily="18" charset="0"/>
              </a:rPr>
              <a:t> </a:t>
            </a:r>
            <a:r>
              <a:rPr lang="en-GB" sz="2400" b="1" dirty="0">
                <a:solidFill>
                  <a:schemeClr val="tx1"/>
                </a:solidFill>
                <a:latin typeface="Times New Roman" pitchFamily="18" charset="0"/>
                <a:cs typeface="Times New Roman" pitchFamily="18" charset="0"/>
              </a:rPr>
              <a:t/>
            </a:r>
            <a:br>
              <a:rPr lang="en-GB" sz="2400" b="1" dirty="0">
                <a:solidFill>
                  <a:schemeClr val="tx1"/>
                </a:solidFill>
                <a:latin typeface="Times New Roman" pitchFamily="18" charset="0"/>
                <a:cs typeface="Times New Roman" pitchFamily="18" charset="0"/>
              </a:rPr>
            </a:br>
            <a:endParaRPr lang="en-GB" sz="2400" b="1" dirty="0">
              <a:solidFill>
                <a:schemeClr val="tx1"/>
              </a:solidFill>
            </a:endParaRPr>
          </a:p>
        </p:txBody>
      </p:sp>
      <p:pic>
        <p:nvPicPr>
          <p:cNvPr id="2097152" name="Google Shape;222;p10"/>
          <p:cNvPicPr preferRelativeResize="0">
            <a:picLocks/>
          </p:cNvPicPr>
          <p:nvPr/>
        </p:nvPicPr>
        <p:blipFill>
          <a:blip r:embed="rId2">
            <a:alphaModFix/>
          </a:blip>
          <a:stretch>
            <a:fillRect/>
          </a:stretch>
        </p:blipFill>
        <p:spPr>
          <a:xfrm>
            <a:off x="270769" y="6209437"/>
            <a:ext cx="8602462" cy="696897"/>
          </a:xfrm>
          <a:prstGeom prst="rect">
            <a:avLst/>
          </a:prstGeom>
          <a:noFill/>
          <a:ln>
            <a:noFill/>
          </a:ln>
        </p:spPr>
      </p:pic>
      <p:pic>
        <p:nvPicPr>
          <p:cNvPr id="2097153" name="Picture 4"/>
          <p:cNvPicPr>
            <a:picLocks noChangeAspect="1" noChangeArrowheads="1"/>
          </p:cNvPicPr>
          <p:nvPr/>
        </p:nvPicPr>
        <p:blipFill>
          <a:blip r:embed="rId3" cstate="print"/>
          <a:srcRect/>
          <a:stretch>
            <a:fillRect/>
          </a:stretch>
        </p:blipFill>
        <p:spPr bwMode="auto">
          <a:xfrm>
            <a:off x="1" y="-45753"/>
            <a:ext cx="1198892" cy="8264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image1.png" descr="Forms response chart. Question title: Buying antibiotics in other countries won’t affect antibiotic resistance in Kenya  . Number of responses: 37 responses."/>
          <p:cNvPicPr>
            <a:picLocks/>
          </p:cNvPicPr>
          <p:nvPr/>
        </p:nvPicPr>
        <p:blipFill>
          <a:blip r:embed="rId2"/>
          <a:srcRect/>
          <a:stretch>
            <a:fillRect/>
          </a:stretch>
        </p:blipFill>
        <p:spPr>
          <a:xfrm>
            <a:off x="1066800" y="705465"/>
            <a:ext cx="7010400" cy="3886200"/>
          </a:xfrm>
          <a:prstGeom prst="rect">
            <a:avLst/>
          </a:prstGeom>
        </p:spPr>
      </p:pic>
      <p:sp>
        <p:nvSpPr>
          <p:cNvPr id="1048635" name="TextBox 2"/>
          <p:cNvSpPr txBox="1"/>
          <p:nvPr/>
        </p:nvSpPr>
        <p:spPr>
          <a:xfrm>
            <a:off x="838200" y="4572000"/>
            <a:ext cx="7620000" cy="646331"/>
          </a:xfrm>
          <a:prstGeom prst="rect">
            <a:avLst/>
          </a:prstGeom>
          <a:noFill/>
        </p:spPr>
        <p:txBody>
          <a:bodyPr wrap="square" rtlCol="0">
            <a:spAutoFit/>
          </a:bodyPr>
          <a:lstStyle/>
          <a:p>
            <a:r>
              <a:rPr lang="en-GB" dirty="0">
                <a:latin typeface="Times New Roman" pitchFamily="18" charset="0"/>
                <a:cs typeface="Times New Roman" pitchFamily="18" charset="0"/>
              </a:rPr>
              <a:t>73% agreed that irrespective  of which country one buys the antibiotics they can still cause AMR in Kenya, while 27% disagreed.</a:t>
            </a:r>
          </a:p>
        </p:txBody>
      </p:sp>
      <p:pic>
        <p:nvPicPr>
          <p:cNvPr id="2097175" name="Picture 3"/>
          <p:cNvPicPr>
            <a:picLocks noChangeAspect="1" noChangeArrowheads="1"/>
          </p:cNvPicPr>
          <p:nvPr/>
        </p:nvPicPr>
        <p:blipFill>
          <a:blip r:embed="rId3" cstate="print"/>
          <a:srcRect/>
          <a:stretch>
            <a:fillRect/>
          </a:stretch>
        </p:blipFill>
        <p:spPr bwMode="auto">
          <a:xfrm>
            <a:off x="1" y="-45753"/>
            <a:ext cx="1198892" cy="826458"/>
          </a:xfrm>
          <a:prstGeom prst="rect">
            <a:avLst/>
          </a:prstGeom>
          <a:noFill/>
          <a:ln>
            <a:noFill/>
          </a:ln>
        </p:spPr>
      </p:pic>
      <p:pic>
        <p:nvPicPr>
          <p:cNvPr id="2097176" name="Google Shape;222;p10"/>
          <p:cNvPicPr preferRelativeResize="0">
            <a:picLocks/>
          </p:cNvPicPr>
          <p:nvPr/>
        </p:nvPicPr>
        <p:blipFill>
          <a:blip r:embed="rId4">
            <a:alphaModFix/>
          </a:blip>
          <a:stretch>
            <a:fillRect/>
          </a:stretch>
        </p:blipFill>
        <p:spPr>
          <a:xfrm>
            <a:off x="270769" y="6209437"/>
            <a:ext cx="8602462" cy="696897"/>
          </a:xfrm>
          <a:prstGeom prst="rect">
            <a:avLst/>
          </a:prstGeom>
          <a:noFill/>
          <a:ln>
            <a:noFill/>
          </a:ln>
        </p:spPr>
      </p:pic>
      <p:sp>
        <p:nvSpPr>
          <p:cNvPr id="1048636" name="Title 1"/>
          <p:cNvSpPr txBox="1"/>
          <p:nvPr/>
        </p:nvSpPr>
        <p:spPr>
          <a:xfrm>
            <a:off x="533400" y="152400"/>
            <a:ext cx="8229600" cy="737419"/>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itchFamily="18" charset="0"/>
                <a:cs typeface="Times New Roman" pitchFamily="18" charset="0"/>
              </a:rPr>
              <a:t>RESULTS (cont.)</a:t>
            </a:r>
            <a:endParaRPr lang="en-GB"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image1.png" descr="Forms response chart. Question title: All the following are false except?  . Number of responses: 37 responses."/>
          <p:cNvPicPr>
            <a:picLocks/>
          </p:cNvPicPr>
          <p:nvPr/>
        </p:nvPicPr>
        <p:blipFill>
          <a:blip r:embed="rId3"/>
          <a:srcRect/>
          <a:stretch>
            <a:fillRect/>
          </a:stretch>
        </p:blipFill>
        <p:spPr>
          <a:xfrm>
            <a:off x="845695" y="685800"/>
            <a:ext cx="7848600" cy="3810000"/>
          </a:xfrm>
          <a:prstGeom prst="rect">
            <a:avLst/>
          </a:prstGeom>
        </p:spPr>
      </p:pic>
      <p:sp>
        <p:nvSpPr>
          <p:cNvPr id="1048637" name="TextBox 2"/>
          <p:cNvSpPr txBox="1"/>
          <p:nvPr/>
        </p:nvSpPr>
        <p:spPr>
          <a:xfrm>
            <a:off x="457200" y="4495800"/>
            <a:ext cx="8001000" cy="142494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itchFamily="18" charset="0"/>
                <a:cs typeface="Times New Roman" pitchFamily="18" charset="0"/>
              </a:rPr>
              <a:t>5.4% believed that antibiotics are effective against cold and flu, </a:t>
            </a:r>
          </a:p>
          <a:p>
            <a:pPr marL="285750" indent="-285750">
              <a:buFont typeface="Arial" panose="020B0604020202020204" pitchFamily="34" charset="0"/>
              <a:buChar char="•"/>
            </a:pPr>
            <a:r>
              <a:rPr lang="en-US" dirty="0">
                <a:latin typeface="Times New Roman" pitchFamily="18" charset="0"/>
                <a:cs typeface="Times New Roman" pitchFamily="18" charset="0"/>
              </a:rPr>
              <a:t>While majority (59.5%) assumed that overusing antibiotics make humans resistant. </a:t>
            </a:r>
          </a:p>
          <a:p>
            <a:pPr marL="285750" indent="-285750">
              <a:buFont typeface="Arial" panose="020B0604020202020204" pitchFamily="34" charset="0"/>
              <a:buChar char="•"/>
            </a:pPr>
            <a:r>
              <a:rPr lang="en-US" dirty="0">
                <a:solidFill>
                  <a:srgbClr val="000000"/>
                </a:solidFill>
                <a:latin typeface="Times New Roman" pitchFamily="18" charset="0"/>
                <a:cs typeface="Times New Roman" pitchFamily="18" charset="0"/>
              </a:rPr>
              <a:t>Only 32.4% correctly responded that taking antibiotics can cause side effects such as diarrhea </a:t>
            </a:r>
            <a:endParaRPr lang="en-GB" dirty="0">
              <a:solidFill>
                <a:srgbClr val="000000"/>
              </a:solidFill>
              <a:latin typeface="Times New Roman" pitchFamily="18" charset="0"/>
              <a:cs typeface="Times New Roman" pitchFamily="18" charset="0"/>
            </a:endParaRPr>
          </a:p>
        </p:txBody>
      </p:sp>
      <p:pic>
        <p:nvPicPr>
          <p:cNvPr id="2097178" name="Google Shape;222;p10"/>
          <p:cNvPicPr preferRelativeResize="0">
            <a:picLocks/>
          </p:cNvPicPr>
          <p:nvPr/>
        </p:nvPicPr>
        <p:blipFill>
          <a:blip r:embed="rId4">
            <a:alphaModFix/>
          </a:blip>
          <a:stretch>
            <a:fillRect/>
          </a:stretch>
        </p:blipFill>
        <p:spPr>
          <a:xfrm>
            <a:off x="270769" y="6209437"/>
            <a:ext cx="8602462" cy="696897"/>
          </a:xfrm>
          <a:prstGeom prst="rect">
            <a:avLst/>
          </a:prstGeom>
          <a:noFill/>
          <a:ln>
            <a:noFill/>
          </a:ln>
        </p:spPr>
      </p:pic>
      <p:pic>
        <p:nvPicPr>
          <p:cNvPr id="2097179" name="Picture 4"/>
          <p:cNvPicPr>
            <a:picLocks noChangeAspect="1" noChangeArrowheads="1"/>
          </p:cNvPicPr>
          <p:nvPr/>
        </p:nvPicPr>
        <p:blipFill>
          <a:blip r:embed="rId5" cstate="print"/>
          <a:srcRect/>
          <a:stretch>
            <a:fillRect/>
          </a:stretch>
        </p:blipFill>
        <p:spPr bwMode="auto">
          <a:xfrm>
            <a:off x="1" y="-45753"/>
            <a:ext cx="1198892" cy="826458"/>
          </a:xfrm>
          <a:prstGeom prst="rect">
            <a:avLst/>
          </a:prstGeom>
          <a:noFill/>
          <a:ln>
            <a:noFill/>
          </a:ln>
        </p:spPr>
      </p:pic>
      <p:sp>
        <p:nvSpPr>
          <p:cNvPr id="1048638" name="Title 1"/>
          <p:cNvSpPr txBox="1"/>
          <p:nvPr/>
        </p:nvSpPr>
        <p:spPr>
          <a:xfrm>
            <a:off x="533400" y="152400"/>
            <a:ext cx="8229600" cy="737419"/>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itchFamily="18" charset="0"/>
                <a:cs typeface="Times New Roman" pitchFamily="18" charset="0"/>
              </a:rPr>
              <a:t>RESULTS (cont.)</a:t>
            </a:r>
            <a:endParaRPr lang="en-GB"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image1.png" descr="Forms response chart. Question title: A patient who is allergic to amoxicillin develops tonsillitis which drug would you recommend? . Number of responses: 37 responses."/>
          <p:cNvPicPr>
            <a:picLocks/>
          </p:cNvPicPr>
          <p:nvPr/>
        </p:nvPicPr>
        <p:blipFill>
          <a:blip r:embed="rId3"/>
          <a:srcRect/>
          <a:stretch>
            <a:fillRect/>
          </a:stretch>
        </p:blipFill>
        <p:spPr>
          <a:xfrm>
            <a:off x="838200" y="685800"/>
            <a:ext cx="7315199" cy="4191000"/>
          </a:xfrm>
          <a:prstGeom prst="rect">
            <a:avLst/>
          </a:prstGeom>
        </p:spPr>
      </p:pic>
      <p:sp>
        <p:nvSpPr>
          <p:cNvPr id="1048642" name="TextBox 1"/>
          <p:cNvSpPr txBox="1"/>
          <p:nvPr/>
        </p:nvSpPr>
        <p:spPr>
          <a:xfrm flipH="1">
            <a:off x="761999" y="4800600"/>
            <a:ext cx="7848600" cy="115824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0000"/>
                </a:solidFill>
                <a:latin typeface="Times New Roman" pitchFamily="18" charset="0"/>
                <a:cs typeface="Times New Roman" pitchFamily="18" charset="0"/>
              </a:rPr>
              <a:t>75.7% selected azithromycin which is a macrolide </a:t>
            </a:r>
          </a:p>
          <a:p>
            <a:pPr marL="285750" indent="-285750">
              <a:buFont typeface="Arial" panose="020B0604020202020204" pitchFamily="34" charset="0"/>
              <a:buChar char="•"/>
            </a:pPr>
            <a:r>
              <a:rPr lang="en-GB" dirty="0">
                <a:solidFill>
                  <a:srgbClr val="000000"/>
                </a:solidFill>
                <a:latin typeface="Times New Roman" pitchFamily="18" charset="0"/>
                <a:cs typeface="Times New Roman" pitchFamily="18" charset="0"/>
              </a:rPr>
              <a:t>While the rest still choose other agents including another penicillin or cephalosporins which may display cross-sensitivity allergic reactions  i.e. cefuroxime, meropenem and cloxacillin</a:t>
            </a:r>
            <a:r>
              <a:rPr lang="en-GB" dirty="0">
                <a:solidFill>
                  <a:srgbClr val="000000"/>
                </a:solidFill>
              </a:rPr>
              <a:t>.</a:t>
            </a:r>
          </a:p>
        </p:txBody>
      </p:sp>
      <p:pic>
        <p:nvPicPr>
          <p:cNvPr id="2097181" name="Google Shape;222;p10"/>
          <p:cNvPicPr preferRelativeResize="0">
            <a:picLocks/>
          </p:cNvPicPr>
          <p:nvPr/>
        </p:nvPicPr>
        <p:blipFill>
          <a:blip r:embed="rId4">
            <a:alphaModFix/>
          </a:blip>
          <a:stretch>
            <a:fillRect/>
          </a:stretch>
        </p:blipFill>
        <p:spPr>
          <a:xfrm>
            <a:off x="270769" y="6209437"/>
            <a:ext cx="8602462" cy="696897"/>
          </a:xfrm>
          <a:prstGeom prst="rect">
            <a:avLst/>
          </a:prstGeom>
          <a:noFill/>
          <a:ln>
            <a:noFill/>
          </a:ln>
        </p:spPr>
      </p:pic>
      <p:pic>
        <p:nvPicPr>
          <p:cNvPr id="2097182" name="Picture 4"/>
          <p:cNvPicPr>
            <a:picLocks noChangeAspect="1" noChangeArrowheads="1"/>
          </p:cNvPicPr>
          <p:nvPr/>
        </p:nvPicPr>
        <p:blipFill>
          <a:blip r:embed="rId5" cstate="print"/>
          <a:srcRect/>
          <a:stretch>
            <a:fillRect/>
          </a:stretch>
        </p:blipFill>
        <p:spPr bwMode="auto">
          <a:xfrm>
            <a:off x="1" y="-45753"/>
            <a:ext cx="1198892" cy="826458"/>
          </a:xfrm>
          <a:prstGeom prst="rect">
            <a:avLst/>
          </a:prstGeom>
          <a:noFill/>
          <a:ln>
            <a:noFill/>
          </a:ln>
        </p:spPr>
      </p:pic>
      <p:sp>
        <p:nvSpPr>
          <p:cNvPr id="1048643" name="Title 1"/>
          <p:cNvSpPr txBox="1"/>
          <p:nvPr/>
        </p:nvSpPr>
        <p:spPr>
          <a:xfrm>
            <a:off x="533400" y="152400"/>
            <a:ext cx="8229600" cy="737419"/>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itchFamily="18" charset="0"/>
                <a:cs typeface="Times New Roman" pitchFamily="18" charset="0"/>
              </a:rPr>
              <a:t>RESULTS (cont.)</a:t>
            </a:r>
            <a:endParaRPr lang="en-GB"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a:xfrm>
            <a:off x="457200" y="152400"/>
            <a:ext cx="8229600" cy="914400"/>
          </a:xfrm>
        </p:spPr>
        <p:txBody>
          <a:bodyPr>
            <a:normAutofit/>
          </a:bodyPr>
          <a:lstStyle/>
          <a:p>
            <a:r>
              <a:rPr lang="en-GB" b="1" dirty="0">
                <a:latin typeface="Times New Roman" pitchFamily="18" charset="0"/>
                <a:cs typeface="Times New Roman" pitchFamily="18" charset="0"/>
              </a:rPr>
              <a:t>DISCUSSION</a:t>
            </a:r>
          </a:p>
        </p:txBody>
      </p:sp>
      <p:sp>
        <p:nvSpPr>
          <p:cNvPr id="1048648" name="Content Placeholder 2"/>
          <p:cNvSpPr>
            <a:spLocks noGrp="1"/>
          </p:cNvSpPr>
          <p:nvPr>
            <p:ph idx="1"/>
          </p:nvPr>
        </p:nvSpPr>
        <p:spPr>
          <a:xfrm>
            <a:off x="457200" y="990600"/>
            <a:ext cx="8382000" cy="5029200"/>
          </a:xfrm>
        </p:spPr>
        <p:txBody>
          <a:bodyPr>
            <a:noAutofit/>
          </a:bodyPr>
          <a:lstStyle/>
          <a:p>
            <a:r>
              <a:rPr lang="en-US" sz="2100" dirty="0">
                <a:latin typeface="Times New Roman" pitchFamily="18" charset="0"/>
                <a:cs typeface="Times New Roman" pitchFamily="18" charset="0"/>
              </a:rPr>
              <a:t>The findings shows that approximately one third of respondents were not aware t</a:t>
            </a:r>
            <a:r>
              <a:rPr lang="en-GB" sz="2100" dirty="0">
                <a:latin typeface="Times New Roman" pitchFamily="18" charset="0"/>
                <a:cs typeface="Times New Roman" pitchFamily="18" charset="0"/>
              </a:rPr>
              <a:t>hat the</a:t>
            </a:r>
            <a:r>
              <a:rPr lang="en-US" sz="2100" dirty="0">
                <a:latin typeface="Times New Roman" pitchFamily="18" charset="0"/>
                <a:cs typeface="Times New Roman" pitchFamily="18" charset="0"/>
              </a:rPr>
              <a:t>se medicines not </a:t>
            </a:r>
            <a:r>
              <a:rPr lang="en-GB" sz="2100" dirty="0">
                <a:latin typeface="Times New Roman" pitchFamily="18" charset="0"/>
                <a:cs typeface="Times New Roman" pitchFamily="18" charset="0"/>
              </a:rPr>
              <a:t>only kill the pathogenic bacteria but also the normal flora and are associated with </a:t>
            </a:r>
            <a:r>
              <a:rPr lang="en-US" sz="2100" dirty="0">
                <a:latin typeface="Times New Roman" pitchFamily="18" charset="0"/>
                <a:cs typeface="Times New Roman" pitchFamily="18" charset="0"/>
              </a:rPr>
              <a:t>serious resistance patterns.</a:t>
            </a:r>
            <a:endParaRPr lang="en-GB" sz="2100" dirty="0">
              <a:latin typeface="Times New Roman" pitchFamily="18" charset="0"/>
              <a:cs typeface="Times New Roman" pitchFamily="18" charset="0"/>
            </a:endParaRPr>
          </a:p>
          <a:p>
            <a:endParaRPr lang="en-GB"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There is a need to upscale the education of HCWs </a:t>
            </a:r>
            <a:r>
              <a:rPr lang="en-GB" sz="2100" dirty="0">
                <a:latin typeface="Times New Roman" pitchFamily="18" charset="0"/>
                <a:cs typeface="Times New Roman" pitchFamily="18" charset="0"/>
              </a:rPr>
              <a:t>on the appropriate use of antimicrobials; particular focus will be to sensitize HCWs on the inappropriate use of antibiotics for treatment of colds and flus; as they are largely caused by viruses. </a:t>
            </a:r>
          </a:p>
          <a:p>
            <a:pPr marL="0" indent="0">
              <a:buNone/>
            </a:pPr>
            <a:r>
              <a:rPr lang="en-GB" sz="2100" b="1" dirty="0">
                <a:latin typeface="Times New Roman" pitchFamily="18" charset="0"/>
                <a:cs typeface="Times New Roman" pitchFamily="18" charset="0"/>
              </a:rPr>
              <a:t>Limitation:</a:t>
            </a:r>
          </a:p>
          <a:p>
            <a:r>
              <a:rPr lang="en-US" sz="2100" dirty="0">
                <a:latin typeface="Times New Roman" pitchFamily="18" charset="0"/>
                <a:cs typeface="Times New Roman" pitchFamily="18" charset="0"/>
              </a:rPr>
              <a:t>The small sample size draws limitations in extrapolating conclusions because of the bias imposed by a lower power and its diversity as it included only prescribers from one facility. However, despite the small cohort we can safely conclude that we must improve on awareness and enhance perceptions through coordinated AMS committee efforts</a:t>
            </a:r>
            <a:endParaRPr lang="en-GB" sz="2100" dirty="0"/>
          </a:p>
        </p:txBody>
      </p:sp>
      <p:pic>
        <p:nvPicPr>
          <p:cNvPr id="2097183" name="Picture 3"/>
          <p:cNvPicPr>
            <a:picLocks noChangeAspect="1" noChangeArrowheads="1"/>
          </p:cNvPicPr>
          <p:nvPr/>
        </p:nvPicPr>
        <p:blipFill>
          <a:blip r:embed="rId3" cstate="print"/>
          <a:srcRect/>
          <a:stretch>
            <a:fillRect/>
          </a:stretch>
        </p:blipFill>
        <p:spPr bwMode="auto">
          <a:xfrm>
            <a:off x="1" y="-45753"/>
            <a:ext cx="1198892" cy="826458"/>
          </a:xfrm>
          <a:prstGeom prst="rect">
            <a:avLst/>
          </a:prstGeom>
          <a:noFill/>
          <a:ln>
            <a:noFill/>
          </a:ln>
        </p:spPr>
      </p:pic>
      <p:pic>
        <p:nvPicPr>
          <p:cNvPr id="2097184" name="Google Shape;222;p10"/>
          <p:cNvPicPr preferRelativeResize="0">
            <a:picLocks/>
          </p:cNvPicPr>
          <p:nvPr/>
        </p:nvPicPr>
        <p:blipFill>
          <a:blip r:embed="rId4">
            <a:alphaModFix/>
          </a:blip>
          <a:stretch>
            <a:fillRect/>
          </a:stretch>
        </p:blipFill>
        <p:spPr>
          <a:xfrm>
            <a:off x="301635" y="6209437"/>
            <a:ext cx="8602462" cy="696897"/>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a:xfrm>
            <a:off x="457200" y="274638"/>
            <a:ext cx="8229600" cy="868362"/>
          </a:xfrm>
        </p:spPr>
        <p:txBody>
          <a:bodyPr>
            <a:normAutofit/>
          </a:bodyPr>
          <a:lstStyle/>
          <a:p>
            <a:r>
              <a:rPr lang="en-GB" b="1" dirty="0">
                <a:latin typeface="Times New Roman" pitchFamily="18" charset="0"/>
                <a:cs typeface="Times New Roman" pitchFamily="18" charset="0"/>
              </a:rPr>
              <a:t>CONCLUSION</a:t>
            </a:r>
          </a:p>
        </p:txBody>
      </p:sp>
      <p:sp>
        <p:nvSpPr>
          <p:cNvPr id="1048653" name="Content Placeholder 2"/>
          <p:cNvSpPr>
            <a:spLocks noGrp="1"/>
          </p:cNvSpPr>
          <p:nvPr>
            <p:ph idx="1"/>
          </p:nvPr>
        </p:nvSpPr>
        <p:spPr>
          <a:xfrm>
            <a:off x="457200" y="1143000"/>
            <a:ext cx="8229600" cy="5410200"/>
          </a:xfrm>
        </p:spPr>
        <p:txBody>
          <a:bodyPr>
            <a:noAutofit/>
          </a:bodyPr>
          <a:lstStyle/>
          <a:p>
            <a:pPr>
              <a:spcAft>
                <a:spcPts val="600"/>
              </a:spcAft>
            </a:pPr>
            <a:endParaRPr lang="en-GB" sz="2100" dirty="0" smtClean="0">
              <a:latin typeface="Times New Roman" pitchFamily="18" charset="0"/>
              <a:cs typeface="Times New Roman" pitchFamily="18" charset="0"/>
            </a:endParaRPr>
          </a:p>
          <a:p>
            <a:pPr>
              <a:spcAft>
                <a:spcPts val="600"/>
              </a:spcAft>
            </a:pPr>
            <a:endParaRPr lang="en-GB" sz="2100" dirty="0">
              <a:latin typeface="Times New Roman" pitchFamily="18" charset="0"/>
              <a:cs typeface="Times New Roman" pitchFamily="18" charset="0"/>
            </a:endParaRPr>
          </a:p>
          <a:p>
            <a:pPr>
              <a:spcAft>
                <a:spcPts val="600"/>
              </a:spcAft>
            </a:pPr>
            <a:r>
              <a:rPr lang="en-GB" sz="2100" dirty="0" smtClean="0">
                <a:latin typeface="Times New Roman" pitchFamily="18" charset="0"/>
                <a:cs typeface="Times New Roman" pitchFamily="18" charset="0"/>
              </a:rPr>
              <a:t>The </a:t>
            </a:r>
            <a:r>
              <a:rPr lang="en-GB" sz="2100" dirty="0">
                <a:latin typeface="Times New Roman" pitchFamily="18" charset="0"/>
                <a:cs typeface="Times New Roman" pitchFamily="18" charset="0"/>
              </a:rPr>
              <a:t>survey indicated that there is good knowledge on AMR among the HCWs, however it is evident there are still gaps </a:t>
            </a:r>
          </a:p>
          <a:p>
            <a:pPr>
              <a:spcAft>
                <a:spcPts val="600"/>
              </a:spcAft>
            </a:pPr>
            <a:r>
              <a:rPr lang="en-GB" sz="2100" dirty="0">
                <a:latin typeface="Times New Roman" pitchFamily="18" charset="0"/>
                <a:cs typeface="Times New Roman" pitchFamily="18" charset="0"/>
              </a:rPr>
              <a:t>There is need for more awareness activities including sensitizations on the factors that contribute to AMR, practices to prevent the occurrence or spread AMR and on the rational use of antimicrobials.</a:t>
            </a:r>
            <a:r>
              <a:rPr lang="en-US" sz="2100" dirty="0">
                <a:latin typeface="Times New Roman" pitchFamily="18" charset="0"/>
                <a:cs typeface="Times New Roman" pitchFamily="18" charset="0"/>
              </a:rPr>
              <a:t>.</a:t>
            </a:r>
            <a:endParaRPr lang="en-GB" sz="2100" dirty="0">
              <a:latin typeface="Times New Roman" pitchFamily="18" charset="0"/>
              <a:cs typeface="Times New Roman" pitchFamily="18" charset="0"/>
            </a:endParaRPr>
          </a:p>
          <a:p>
            <a:pPr>
              <a:spcAft>
                <a:spcPts val="600"/>
              </a:spcAft>
            </a:pPr>
            <a:r>
              <a:rPr lang="en-US" sz="2100" dirty="0">
                <a:latin typeface="Times New Roman" pitchFamily="18" charset="0"/>
                <a:cs typeface="Times New Roman" pitchFamily="18" charset="0"/>
              </a:rPr>
              <a:t>KCRH has set up a robust multi-disciplinary AMS committee, which is tasked with creating awareness on AMR and improving these perceptions. This committee will work to ensure the gaps in knowledge identified in this survey are addressed.</a:t>
            </a:r>
            <a:endParaRPr lang="en-GB" sz="2100" dirty="0">
              <a:latin typeface="Times New Roman" pitchFamily="18" charset="0"/>
              <a:cs typeface="Times New Roman" pitchFamily="18" charset="0"/>
            </a:endParaRPr>
          </a:p>
          <a:p>
            <a:endParaRPr lang="en-GB" sz="2100" dirty="0">
              <a:latin typeface="Times New Roman" pitchFamily="18" charset="0"/>
              <a:cs typeface="Times New Roman" pitchFamily="18" charset="0"/>
            </a:endParaRPr>
          </a:p>
        </p:txBody>
      </p:sp>
      <p:pic>
        <p:nvPicPr>
          <p:cNvPr id="2097185" name="Google Shape;222;p10"/>
          <p:cNvPicPr preferRelativeResize="0">
            <a:picLocks/>
          </p:cNvPicPr>
          <p:nvPr/>
        </p:nvPicPr>
        <p:blipFill>
          <a:blip r:embed="rId3">
            <a:alphaModFix/>
          </a:blip>
          <a:stretch>
            <a:fillRect/>
          </a:stretch>
        </p:blipFill>
        <p:spPr>
          <a:xfrm>
            <a:off x="270769" y="6209437"/>
            <a:ext cx="8602462" cy="696897"/>
          </a:xfrm>
          <a:prstGeom prst="rect">
            <a:avLst/>
          </a:prstGeom>
          <a:noFill/>
          <a:ln>
            <a:noFill/>
          </a:ln>
        </p:spPr>
      </p:pic>
      <p:pic>
        <p:nvPicPr>
          <p:cNvPr id="2097186" name="Picture 4"/>
          <p:cNvPicPr>
            <a:picLocks noChangeAspect="1" noChangeArrowheads="1"/>
          </p:cNvPicPr>
          <p:nvPr/>
        </p:nvPicPr>
        <p:blipFill>
          <a:blip r:embed="rId4" cstate="print"/>
          <a:srcRect/>
          <a:stretch>
            <a:fillRect/>
          </a:stretch>
        </p:blipFill>
        <p:spPr bwMode="auto">
          <a:xfrm>
            <a:off x="1" y="-45753"/>
            <a:ext cx="1198892" cy="82645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a:xfrm>
            <a:off x="1524000" y="685799"/>
            <a:ext cx="7162800" cy="687233"/>
          </a:xfrm>
        </p:spPr>
        <p:txBody>
          <a:bodyPr>
            <a:normAutofit fontScale="90000"/>
          </a:bodyPr>
          <a:lstStyle/>
          <a:p>
            <a:pPr algn="l"/>
            <a:r>
              <a:rPr lang="en-US" dirty="0">
                <a:latin typeface="Times New Roman" pitchFamily="18" charset="0"/>
                <a:cs typeface="Times New Roman" pitchFamily="18" charset="0"/>
              </a:rPr>
              <a:t>REFERENCES</a:t>
            </a:r>
          </a:p>
        </p:txBody>
      </p:sp>
      <p:sp>
        <p:nvSpPr>
          <p:cNvPr id="1048658" name="Content Placeholder 2"/>
          <p:cNvSpPr>
            <a:spLocks noGrp="1"/>
          </p:cNvSpPr>
          <p:nvPr>
            <p:ph idx="1"/>
          </p:nvPr>
        </p:nvSpPr>
        <p:spPr>
          <a:xfrm>
            <a:off x="457200" y="1470102"/>
            <a:ext cx="8229600" cy="2819400"/>
          </a:xfrm>
        </p:spPr>
        <p:txBody>
          <a:bodyPr>
            <a:normAutofit/>
          </a:bodyPr>
          <a:lstStyle/>
          <a:p>
            <a:pPr marL="457200" lvl="0" indent="-457200">
              <a:buFont typeface="+mj-lt"/>
              <a:buAutoNum type="arabicPeriod"/>
            </a:pPr>
            <a:r>
              <a:rPr lang="en-US" sz="2400" dirty="0">
                <a:latin typeface="Times New Roman" pitchFamily="18" charset="0"/>
                <a:cs typeface="Times New Roman" pitchFamily="18" charset="0"/>
              </a:rPr>
              <a:t>Global action plan on antimicrobial resistance. World Health Organization 2015</a:t>
            </a:r>
            <a:endParaRPr lang="en-GB" sz="2400" dirty="0">
              <a:latin typeface="Times New Roman" pitchFamily="18" charset="0"/>
              <a:cs typeface="Times New Roman" pitchFamily="18" charset="0"/>
            </a:endParaRPr>
          </a:p>
          <a:p>
            <a:pPr marL="457200" lvl="0" indent="-457200">
              <a:buFont typeface="+mj-lt"/>
              <a:buAutoNum type="arabicPeriod"/>
            </a:pPr>
            <a:r>
              <a:rPr lang="en-US" sz="2400" dirty="0">
                <a:latin typeface="Times New Roman" pitchFamily="18" charset="0"/>
                <a:cs typeface="Times New Roman" pitchFamily="18" charset="0"/>
              </a:rPr>
              <a:t>https://www.who.int/news-room/fact-sheets/detail/antimicrobial-resistance</a:t>
            </a:r>
            <a:endParaRPr lang="en-GB" sz="2400" dirty="0">
              <a:latin typeface="Times New Roman" pitchFamily="18" charset="0"/>
              <a:cs typeface="Times New Roman" pitchFamily="18" charset="0"/>
            </a:endParaRPr>
          </a:p>
          <a:p>
            <a:pPr>
              <a:buFont typeface="Wingdings" pitchFamily="2" charset="2"/>
              <a:buChar char="q"/>
            </a:pPr>
            <a:endParaRPr lang="en-GB" sz="2000" dirty="0"/>
          </a:p>
        </p:txBody>
      </p:sp>
      <p:pic>
        <p:nvPicPr>
          <p:cNvPr id="2097187" name="Picture 4"/>
          <p:cNvPicPr>
            <a:picLocks noChangeAspect="1" noChangeArrowheads="1"/>
          </p:cNvPicPr>
          <p:nvPr/>
        </p:nvPicPr>
        <p:blipFill>
          <a:blip r:embed="rId2" cstate="print"/>
          <a:srcRect/>
          <a:stretch>
            <a:fillRect/>
          </a:stretch>
        </p:blipFill>
        <p:spPr bwMode="auto">
          <a:xfrm>
            <a:off x="1" y="-45753"/>
            <a:ext cx="1198892" cy="826458"/>
          </a:xfrm>
          <a:prstGeom prst="rect">
            <a:avLst/>
          </a:prstGeom>
          <a:noFill/>
          <a:ln>
            <a:noFill/>
          </a:ln>
        </p:spPr>
      </p:pic>
      <p:pic>
        <p:nvPicPr>
          <p:cNvPr id="2097188" name="Google Shape;222;p10"/>
          <p:cNvPicPr preferRelativeResize="0">
            <a:picLocks/>
          </p:cNvPicPr>
          <p:nvPr/>
        </p:nvPicPr>
        <p:blipFill>
          <a:blip r:embed="rId3">
            <a:alphaModFix/>
          </a:blip>
          <a:stretch>
            <a:fillRect/>
          </a:stretch>
        </p:blipFill>
        <p:spPr>
          <a:xfrm>
            <a:off x="270769" y="6209437"/>
            <a:ext cx="8602462" cy="69689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a:xfrm>
            <a:off x="457200" y="0"/>
            <a:ext cx="8229600" cy="1143000"/>
          </a:xfrm>
        </p:spPr>
        <p:txBody>
          <a:bodyPr/>
          <a:lstStyle/>
          <a:p>
            <a:r>
              <a:rPr lang="en-US" b="1" dirty="0">
                <a:latin typeface="Times New Roman" panose="02020603050405020304" pitchFamily="18" charset="0"/>
                <a:cs typeface="Times New Roman" panose="02020603050405020304" pitchFamily="18" charset="0"/>
              </a:rPr>
              <a:t>ACKNOWLEDGEMENT</a:t>
            </a:r>
          </a:p>
        </p:txBody>
      </p:sp>
      <p:sp>
        <p:nvSpPr>
          <p:cNvPr id="1048660" name="Content Placeholder 2"/>
          <p:cNvSpPr>
            <a:spLocks noGrp="1"/>
          </p:cNvSpPr>
          <p:nvPr>
            <p:ph idx="1"/>
          </p:nvPr>
        </p:nvSpPr>
        <p:spPr>
          <a:xfrm>
            <a:off x="228600" y="914400"/>
            <a:ext cx="8229600" cy="2971800"/>
          </a:xfrm>
        </p:spPr>
        <p:txBody>
          <a:bodyPr>
            <a:normAutofit/>
          </a:bodyPr>
          <a:lstStyle/>
          <a:p>
            <a:r>
              <a:rPr lang="en-US" sz="2400" dirty="0">
                <a:latin typeface="Times New Roman" panose="02020603050405020304" pitchFamily="18" charset="0"/>
                <a:cs typeface="Times New Roman" panose="02020603050405020304" pitchFamily="18" charset="0"/>
              </a:rPr>
              <a:t>Kilifi County </a:t>
            </a:r>
          </a:p>
          <a:p>
            <a:r>
              <a:rPr lang="en-US" sz="2400" dirty="0">
                <a:latin typeface="Times New Roman" panose="02020603050405020304" pitchFamily="18" charset="0"/>
                <a:cs typeface="Times New Roman" panose="02020603050405020304" pitchFamily="18" charset="0"/>
              </a:rPr>
              <a:t>Kilifi County Referral Hospital </a:t>
            </a:r>
          </a:p>
          <a:p>
            <a:r>
              <a:rPr lang="en-US" sz="2400" dirty="0">
                <a:latin typeface="Times New Roman" panose="02020603050405020304" pitchFamily="18" charset="0"/>
                <a:cs typeface="Times New Roman" panose="02020603050405020304" pitchFamily="18" charset="0"/>
              </a:rPr>
              <a:t>MTC/AMS Committee at KCRH </a:t>
            </a:r>
          </a:p>
          <a:p>
            <a:r>
              <a:rPr lang="en-US" sz="2400" dirty="0">
                <a:latin typeface="Times New Roman" panose="02020603050405020304" pitchFamily="18" charset="0"/>
                <a:cs typeface="Times New Roman" panose="02020603050405020304" pitchFamily="18" charset="0"/>
              </a:rPr>
              <a:t>USAID MTaPS team for their technical and financial assistance and collaboration </a:t>
            </a:r>
          </a:p>
          <a:p>
            <a:endParaRPr lang="en-US" sz="2400" dirty="0"/>
          </a:p>
        </p:txBody>
      </p:sp>
      <p:pic>
        <p:nvPicPr>
          <p:cNvPr id="2097189" name="Google Shape;222;p10"/>
          <p:cNvPicPr preferRelativeResize="0">
            <a:picLocks/>
          </p:cNvPicPr>
          <p:nvPr/>
        </p:nvPicPr>
        <p:blipFill>
          <a:blip r:embed="rId2">
            <a:alphaModFix/>
          </a:blip>
          <a:stretch>
            <a:fillRect/>
          </a:stretch>
        </p:blipFill>
        <p:spPr>
          <a:xfrm>
            <a:off x="270769" y="6209437"/>
            <a:ext cx="8602462" cy="696897"/>
          </a:xfrm>
          <a:prstGeom prst="rect">
            <a:avLst/>
          </a:prstGeom>
          <a:noFill/>
          <a:ln>
            <a:noFill/>
          </a:ln>
        </p:spPr>
      </p:pic>
      <p:pic>
        <p:nvPicPr>
          <p:cNvPr id="2097190" name="Picture 4"/>
          <p:cNvPicPr>
            <a:picLocks noChangeAspect="1" noChangeArrowheads="1"/>
          </p:cNvPicPr>
          <p:nvPr/>
        </p:nvPicPr>
        <p:blipFill>
          <a:blip r:embed="rId3" cstate="print"/>
          <a:srcRect/>
          <a:stretch>
            <a:fillRect/>
          </a:stretch>
        </p:blipFill>
        <p:spPr bwMode="auto">
          <a:xfrm>
            <a:off x="1" y="-45753"/>
            <a:ext cx="1198892" cy="826458"/>
          </a:xfrm>
          <a:prstGeom prst="rect">
            <a:avLst/>
          </a:prstGeom>
          <a:noFill/>
          <a:ln>
            <a:noFill/>
          </a:ln>
        </p:spPr>
      </p:pic>
      <p:pic>
        <p:nvPicPr>
          <p:cNvPr id="2097191" name="Picture 2" descr="County Government of Kilifi"/>
          <p:cNvPicPr>
            <a:picLocks noChangeAspect="1" noChangeArrowheads="1"/>
          </p:cNvPicPr>
          <p:nvPr/>
        </p:nvPicPr>
        <p:blipFill>
          <a:blip r:embed="rId4"/>
          <a:srcRect r="74516"/>
          <a:stretch>
            <a:fillRect/>
          </a:stretch>
        </p:blipFill>
        <p:spPr bwMode="auto">
          <a:xfrm>
            <a:off x="7010400" y="914400"/>
            <a:ext cx="1231491" cy="1371600"/>
          </a:xfrm>
          <a:prstGeom prst="rect">
            <a:avLst/>
          </a:prstGeom>
          <a:noFill/>
          <a:ln>
            <a:noFill/>
          </a:ln>
        </p:spPr>
      </p:pic>
      <p:sp>
        <p:nvSpPr>
          <p:cNvPr id="1048661" name="TextBox 8"/>
          <p:cNvSpPr txBox="1"/>
          <p:nvPr/>
        </p:nvSpPr>
        <p:spPr>
          <a:xfrm>
            <a:off x="1981200" y="4114800"/>
            <a:ext cx="4572000" cy="1412240"/>
          </a:xfrm>
          <a:prstGeom prst="rect">
            <a:avLst/>
          </a:prstGeom>
          <a:noFill/>
        </p:spPr>
        <p:txBody>
          <a:bodyPr wrap="square">
            <a:spAutoFit/>
          </a:bodyPr>
          <a:lstStyle/>
          <a:p>
            <a:pPr algn="ctr"/>
            <a:r>
              <a:rPr lang="en-US" altLang="en-US" sz="4400" b="1" dirty="0">
                <a:latin typeface="Times New Roman" panose="02020603050405020304" pitchFamily="18" charset="0"/>
                <a:cs typeface="Times New Roman" panose="02020603050405020304" pitchFamily="18" charset="0"/>
              </a:rPr>
              <a:t>ASANTENI</a:t>
            </a:r>
          </a:p>
          <a:p>
            <a:pPr algn="ctr"/>
            <a:r>
              <a:rPr lang="en-US" sz="4400" b="1" dirty="0">
                <a:latin typeface="Times New Roman" panose="02020603050405020304" pitchFamily="18" charset="0"/>
                <a:cs typeface="Times New Roman" panose="02020603050405020304" pitchFamily="18" charset="0"/>
              </a:rPr>
              <a:t>Questions? </a:t>
            </a:r>
            <a:endParaRPr lang="en-GB" sz="4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GB" b="1" dirty="0">
                <a:latin typeface="Times New Roman" pitchFamily="18" charset="0"/>
                <a:cs typeface="Times New Roman" pitchFamily="18" charset="0"/>
              </a:rPr>
              <a:t>INTRODUCTION</a:t>
            </a:r>
          </a:p>
        </p:txBody>
      </p:sp>
      <p:sp>
        <p:nvSpPr>
          <p:cNvPr id="1048594" name="Content Placeholder 2"/>
          <p:cNvSpPr>
            <a:spLocks noGrp="1"/>
          </p:cNvSpPr>
          <p:nvPr>
            <p:ph idx="1"/>
          </p:nvPr>
        </p:nvSpPr>
        <p:spPr/>
        <p:txBody>
          <a:bodyPr>
            <a:noAutofit/>
          </a:bodyPr>
          <a:lstStyle/>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Antimicrobial Resistance (AMR) is an important global health concern, projected to have contributed </a:t>
            </a:r>
            <a:r>
              <a:rPr lang="en-US" sz="2400" dirty="0">
                <a:latin typeface="Times New Roman" pitchFamily="18" charset="0"/>
                <a:cs typeface="Times New Roman" pitchFamily="18" charset="0"/>
              </a:rPr>
              <a:t>to almost</a:t>
            </a:r>
            <a:r>
              <a:rPr lang="en-GB" sz="2400" dirty="0">
                <a:latin typeface="Times New Roman" pitchFamily="18" charset="0"/>
                <a:cs typeface="Times New Roman" pitchFamily="18" charset="0"/>
              </a:rPr>
              <a:t> 5 million human deaths worldwide in 2019</a:t>
            </a:r>
            <a:r>
              <a:rPr lang="en-US" sz="2400" baseline="30000" dirty="0">
                <a:latin typeface="Times New Roman" pitchFamily="18" charset="0"/>
                <a:cs typeface="Times New Roman" pitchFamily="18" charset="0"/>
              </a:rPr>
              <a:t>1</a:t>
            </a:r>
            <a:r>
              <a:rPr lang="en-GB" sz="2400" dirty="0">
                <a:latin typeface="Times New Roman" pitchFamily="18" charset="0"/>
                <a:cs typeface="Times New Roman" pitchFamily="18" charset="0"/>
              </a:rPr>
              <a:t>. </a:t>
            </a:r>
          </a:p>
          <a:p>
            <a:endParaRPr lang="en-GB" sz="2400" dirty="0">
              <a:latin typeface="Times New Roman" pitchFamily="18" charset="0"/>
              <a:cs typeface="Times New Roman" pitchFamily="18" charset="0"/>
            </a:endParaRPr>
          </a:p>
          <a:p>
            <a:r>
              <a:rPr lang="en-US" sz="2400" i="0" dirty="0">
                <a:effectLst/>
                <a:latin typeface="Times New Roman" pitchFamily="18" charset="0"/>
                <a:cs typeface="Times New Roman" pitchFamily="18" charset="0"/>
              </a:rPr>
              <a:t>AMR occurs when bacteria, viruses, fungi and parasites change over time and no longer respond to medicines</a:t>
            </a:r>
          </a:p>
          <a:p>
            <a:endParaRPr lang="en-GB" sz="2400" dirty="0">
              <a:latin typeface="Times New Roman" pitchFamily="18" charset="0"/>
              <a:cs typeface="Times New Roman" pitchFamily="18" charset="0"/>
            </a:endParaRPr>
          </a:p>
          <a:p>
            <a:pPr marL="0" indent="0">
              <a:buNone/>
            </a:pPr>
            <a:endParaRPr lang="en-GB" sz="2000" dirty="0">
              <a:latin typeface="Times New Roman" pitchFamily="18" charset="0"/>
              <a:cs typeface="Times New Roman" pitchFamily="18" charset="0"/>
            </a:endParaRPr>
          </a:p>
        </p:txBody>
      </p:sp>
      <p:pic>
        <p:nvPicPr>
          <p:cNvPr id="2097154" name="Google Shape;222;p10"/>
          <p:cNvPicPr preferRelativeResize="0">
            <a:picLocks/>
          </p:cNvPicPr>
          <p:nvPr/>
        </p:nvPicPr>
        <p:blipFill>
          <a:blip r:embed="rId3">
            <a:alphaModFix/>
          </a:blip>
          <a:stretch>
            <a:fillRect/>
          </a:stretch>
        </p:blipFill>
        <p:spPr>
          <a:xfrm>
            <a:off x="270769" y="6209437"/>
            <a:ext cx="8602462" cy="696897"/>
          </a:xfrm>
          <a:prstGeom prst="rect">
            <a:avLst/>
          </a:prstGeom>
          <a:noFill/>
          <a:ln>
            <a:noFill/>
          </a:ln>
        </p:spPr>
      </p:pic>
      <p:pic>
        <p:nvPicPr>
          <p:cNvPr id="2097155" name="Picture 4"/>
          <p:cNvPicPr>
            <a:picLocks noChangeAspect="1" noChangeArrowheads="1"/>
          </p:cNvPicPr>
          <p:nvPr/>
        </p:nvPicPr>
        <p:blipFill>
          <a:blip r:embed="rId4" cstate="print"/>
          <a:srcRect/>
          <a:stretch>
            <a:fillRect/>
          </a:stretch>
        </p:blipFill>
        <p:spPr bwMode="auto">
          <a:xfrm>
            <a:off x="1" y="-45753"/>
            <a:ext cx="1198892" cy="8264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p:txBody>
          <a:bodyPr/>
          <a:lstStyle/>
          <a:p>
            <a:r>
              <a:rPr lang="en-GB" b="1" dirty="0"/>
              <a:t>OBJECTIVES</a:t>
            </a:r>
          </a:p>
        </p:txBody>
      </p:sp>
      <p:sp>
        <p:nvSpPr>
          <p:cNvPr id="1048599" name="Content Placeholder 2"/>
          <p:cNvSpPr>
            <a:spLocks noGrp="1"/>
          </p:cNvSpPr>
          <p:nvPr>
            <p:ph idx="1"/>
          </p:nvPr>
        </p:nvSpPr>
        <p:spPr/>
        <p:txBody>
          <a:bodyPr/>
          <a:lstStyle/>
          <a:p>
            <a:pPr marL="0" indent="0">
              <a:buNone/>
            </a:pPr>
            <a:endParaRPr lang="en-GB" sz="2400" dirty="0">
              <a:latin typeface="Times New Roman" pitchFamily="18" charset="0"/>
              <a:cs typeface="Times New Roman" pitchFamily="18" charset="0"/>
            </a:endParaRPr>
          </a:p>
          <a:p>
            <a:pPr marL="0" indent="0">
              <a:buNone/>
            </a:pPr>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To determine the knowledge, behaviours and attitudes among health care workers (HCWs) towards AMR </a:t>
            </a:r>
          </a:p>
          <a:p>
            <a:pPr marL="0" indent="0">
              <a:buNone/>
            </a:pPr>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To assess rational use of </a:t>
            </a:r>
            <a:r>
              <a:rPr lang="en-US" sz="2400" dirty="0">
                <a:latin typeface="Times New Roman" pitchFamily="18" charset="0"/>
                <a:cs typeface="Times New Roman" pitchFamily="18" charset="0"/>
              </a:rPr>
              <a:t>antibiotics among HCWs</a:t>
            </a:r>
          </a:p>
          <a:p>
            <a:endParaRPr lang="en-GB" sz="2000" dirty="0">
              <a:latin typeface="Times New Roman" pitchFamily="18" charset="0"/>
              <a:cs typeface="Times New Roman" pitchFamily="18" charset="0"/>
            </a:endParaRPr>
          </a:p>
          <a:p>
            <a:pPr marL="0" indent="0">
              <a:buNone/>
            </a:pPr>
            <a:r>
              <a:rPr lang="en-GB" dirty="0">
                <a:latin typeface="Times New Roman" pitchFamily="18" charset="0"/>
                <a:cs typeface="Times New Roman" pitchFamily="18" charset="0"/>
              </a:rPr>
              <a:t>                                                </a:t>
            </a:r>
          </a:p>
        </p:txBody>
      </p:sp>
      <p:pic>
        <p:nvPicPr>
          <p:cNvPr id="2097156" name="Picture 3"/>
          <p:cNvPicPr>
            <a:picLocks noChangeAspect="1" noChangeArrowheads="1"/>
          </p:cNvPicPr>
          <p:nvPr/>
        </p:nvPicPr>
        <p:blipFill>
          <a:blip r:embed="rId2" cstate="print"/>
          <a:srcRect/>
          <a:stretch>
            <a:fillRect/>
          </a:stretch>
        </p:blipFill>
        <p:spPr bwMode="auto">
          <a:xfrm>
            <a:off x="1" y="-45753"/>
            <a:ext cx="1198892" cy="826458"/>
          </a:xfrm>
          <a:prstGeom prst="rect">
            <a:avLst/>
          </a:prstGeom>
          <a:noFill/>
          <a:ln>
            <a:noFill/>
          </a:ln>
        </p:spPr>
      </p:pic>
      <p:pic>
        <p:nvPicPr>
          <p:cNvPr id="2097157" name="Google Shape;222;p10"/>
          <p:cNvPicPr preferRelativeResize="0">
            <a:picLocks/>
          </p:cNvPicPr>
          <p:nvPr/>
        </p:nvPicPr>
        <p:blipFill>
          <a:blip r:embed="rId3">
            <a:alphaModFix/>
          </a:blip>
          <a:stretch>
            <a:fillRect/>
          </a:stretch>
        </p:blipFill>
        <p:spPr>
          <a:xfrm>
            <a:off x="270769" y="6209437"/>
            <a:ext cx="8602462" cy="6968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p:txBody>
          <a:bodyPr/>
          <a:lstStyle/>
          <a:p>
            <a:r>
              <a:rPr lang="en-GB" b="1" dirty="0">
                <a:latin typeface="Times New Roman" pitchFamily="18" charset="0"/>
                <a:cs typeface="Times New Roman" pitchFamily="18" charset="0"/>
              </a:rPr>
              <a:t>METHODOLOGY</a:t>
            </a:r>
          </a:p>
        </p:txBody>
      </p:sp>
      <p:sp>
        <p:nvSpPr>
          <p:cNvPr id="1048601" name="Subtitle 2"/>
          <p:cNvSpPr>
            <a:spLocks noGrp="1"/>
          </p:cNvSpPr>
          <p:nvPr>
            <p:ph idx="1"/>
          </p:nvPr>
        </p:nvSpPr>
        <p:spPr/>
        <p:txBody>
          <a:bodyPr>
            <a:normAutofit/>
          </a:bodyPr>
          <a:lstStyle/>
          <a:p>
            <a:pPr marL="0" indent="0" algn="l">
              <a:buNone/>
            </a:pPr>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An online cross-sectional survey was conducted among HCWs in Kilifi County Referral Hospital (KCRH).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Questions were populated on an online Google form and shared among the HCWs via WhatsApp™.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A  total of 37 responses were collected </a:t>
            </a:r>
            <a:r>
              <a:rPr lang="en-US" sz="2400" dirty="0">
                <a:latin typeface="Times New Roman" pitchFamily="18" charset="0"/>
                <a:cs typeface="Times New Roman" pitchFamily="18" charset="0"/>
              </a:rPr>
              <a:t>and analysed.</a:t>
            </a:r>
          </a:p>
          <a:p>
            <a:pPr marL="0" indent="0">
              <a:buNone/>
            </a:pPr>
            <a:endParaRPr lang="en-GB" dirty="0">
              <a:latin typeface="Times New Roman" pitchFamily="18" charset="0"/>
              <a:cs typeface="Times New Roman" pitchFamily="18" charset="0"/>
            </a:endParaRPr>
          </a:p>
        </p:txBody>
      </p:sp>
      <p:pic>
        <p:nvPicPr>
          <p:cNvPr id="2097158" name="Google Shape;222;p10"/>
          <p:cNvPicPr preferRelativeResize="0">
            <a:picLocks/>
          </p:cNvPicPr>
          <p:nvPr/>
        </p:nvPicPr>
        <p:blipFill>
          <a:blip r:embed="rId3">
            <a:alphaModFix/>
          </a:blip>
          <a:stretch>
            <a:fillRect/>
          </a:stretch>
        </p:blipFill>
        <p:spPr>
          <a:xfrm>
            <a:off x="270769" y="6209437"/>
            <a:ext cx="8602462" cy="696897"/>
          </a:xfrm>
          <a:prstGeom prst="rect">
            <a:avLst/>
          </a:prstGeom>
          <a:noFill/>
          <a:ln>
            <a:noFill/>
          </a:ln>
        </p:spPr>
      </p:pic>
      <p:pic>
        <p:nvPicPr>
          <p:cNvPr id="2097159" name="Picture 4"/>
          <p:cNvPicPr>
            <a:picLocks noChangeAspect="1" noChangeArrowheads="1"/>
          </p:cNvPicPr>
          <p:nvPr/>
        </p:nvPicPr>
        <p:blipFill>
          <a:blip r:embed="rId4" cstate="print"/>
          <a:srcRect/>
          <a:stretch>
            <a:fillRect/>
          </a:stretch>
        </p:blipFill>
        <p:spPr bwMode="auto">
          <a:xfrm>
            <a:off x="1" y="-45753"/>
            <a:ext cx="1198892" cy="8264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457200" y="2286000"/>
            <a:ext cx="8229600" cy="1143000"/>
          </a:xfrm>
        </p:spPr>
        <p:txBody>
          <a:bodyPr>
            <a:normAutofit/>
          </a:bodyPr>
          <a:lstStyle/>
          <a:p>
            <a:r>
              <a:rPr lang="en-GB" b="1" u="sng" dirty="0">
                <a:latin typeface="Times New Roman" pitchFamily="18" charset="0"/>
                <a:cs typeface="Times New Roman" pitchFamily="18" charset="0"/>
              </a:rPr>
              <a:t>RESULTS AND DISSUCION</a:t>
            </a:r>
          </a:p>
        </p:txBody>
      </p:sp>
      <p:pic>
        <p:nvPicPr>
          <p:cNvPr id="2097160" name="Picture 2"/>
          <p:cNvPicPr>
            <a:picLocks noChangeAspect="1" noChangeArrowheads="1"/>
          </p:cNvPicPr>
          <p:nvPr/>
        </p:nvPicPr>
        <p:blipFill>
          <a:blip r:embed="rId2" cstate="print"/>
          <a:srcRect/>
          <a:stretch>
            <a:fillRect/>
          </a:stretch>
        </p:blipFill>
        <p:spPr bwMode="auto">
          <a:xfrm>
            <a:off x="1" y="-45753"/>
            <a:ext cx="1198892" cy="826458"/>
          </a:xfrm>
          <a:prstGeom prst="rect">
            <a:avLst/>
          </a:prstGeom>
          <a:noFill/>
          <a:ln>
            <a:noFill/>
          </a:ln>
        </p:spPr>
      </p:pic>
      <p:pic>
        <p:nvPicPr>
          <p:cNvPr id="2097161" name="Google Shape;222;p10"/>
          <p:cNvPicPr preferRelativeResize="0">
            <a:picLocks/>
          </p:cNvPicPr>
          <p:nvPr/>
        </p:nvPicPr>
        <p:blipFill>
          <a:blip r:embed="rId3">
            <a:alphaModFix/>
          </a:blip>
          <a:stretch>
            <a:fillRect/>
          </a:stretch>
        </p:blipFill>
        <p:spPr>
          <a:xfrm>
            <a:off x="270769" y="6209437"/>
            <a:ext cx="8602462" cy="6968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a:xfrm>
            <a:off x="457200" y="228600"/>
            <a:ext cx="8229600" cy="1295400"/>
          </a:xfrm>
        </p:spPr>
        <p:txBody>
          <a:bodyPr>
            <a:normAutofit/>
          </a:bodyPr>
          <a:lstStyle/>
          <a:p>
            <a:r>
              <a:rPr lang="en-GB" b="1" dirty="0">
                <a:latin typeface="Times New Roman" pitchFamily="18" charset="0"/>
                <a:cs typeface="Times New Roman" pitchFamily="18" charset="0"/>
              </a:rPr>
              <a:t>RESULTS</a:t>
            </a:r>
            <a:br>
              <a:rPr lang="en-GB" b="1" dirty="0">
                <a:latin typeface="Times New Roman" pitchFamily="18" charset="0"/>
                <a:cs typeface="Times New Roman" pitchFamily="18" charset="0"/>
              </a:rPr>
            </a:br>
            <a:r>
              <a:rPr lang="en-GB" sz="2400" b="1" dirty="0">
                <a:latin typeface="Times New Roman" pitchFamily="18" charset="0"/>
                <a:cs typeface="Times New Roman" pitchFamily="18" charset="0"/>
              </a:rPr>
              <a:t>Survey questions and responses</a:t>
            </a:r>
            <a:endParaRPr lang="en-GB" b="1" dirty="0">
              <a:latin typeface="Times New Roman" pitchFamily="18" charset="0"/>
              <a:cs typeface="Times New Roman" pitchFamily="18" charset="0"/>
            </a:endParaRPr>
          </a:p>
        </p:txBody>
      </p:sp>
      <p:pic>
        <p:nvPicPr>
          <p:cNvPr id="2097162" name="image1.png" descr="Forms response chart. Question title:  Antibiotics are drugs to treat infection caused by?  . Number of responses: 37 responses."/>
          <p:cNvPicPr>
            <a:picLocks/>
          </p:cNvPicPr>
          <p:nvPr/>
        </p:nvPicPr>
        <p:blipFill>
          <a:blip r:embed="rId3"/>
          <a:srcRect/>
          <a:stretch>
            <a:fillRect/>
          </a:stretch>
        </p:blipFill>
        <p:spPr>
          <a:xfrm>
            <a:off x="533400" y="1371600"/>
            <a:ext cx="7620000" cy="3505200"/>
          </a:xfrm>
          <a:prstGeom prst="rect">
            <a:avLst/>
          </a:prstGeom>
        </p:spPr>
      </p:pic>
      <p:sp>
        <p:nvSpPr>
          <p:cNvPr id="1048611" name="TextBox 4"/>
          <p:cNvSpPr txBox="1"/>
          <p:nvPr/>
        </p:nvSpPr>
        <p:spPr>
          <a:xfrm>
            <a:off x="457200" y="4648200"/>
            <a:ext cx="8458200" cy="115824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itchFamily="18" charset="0"/>
                <a:cs typeface="Times New Roman" pitchFamily="18" charset="0"/>
              </a:rPr>
              <a:t>67.6% of HCWs agreed that antibiotics kills all bacteria even normal flora, </a:t>
            </a:r>
          </a:p>
          <a:p>
            <a:pPr marL="285750" indent="-285750">
              <a:buFont typeface="Arial" panose="020B0604020202020204" pitchFamily="34" charset="0"/>
              <a:buChar char="•"/>
            </a:pPr>
            <a:r>
              <a:rPr lang="en-US" dirty="0">
                <a:latin typeface="Times New Roman" pitchFamily="18" charset="0"/>
                <a:cs typeface="Times New Roman" pitchFamily="18" charset="0"/>
              </a:rPr>
              <a:t>While 27% believed they only target pathogenic bacteria. </a:t>
            </a:r>
          </a:p>
          <a:p>
            <a:pPr marL="285750" indent="-285750">
              <a:buFont typeface="Arial" panose="020B0604020202020204" pitchFamily="34" charset="0"/>
              <a:buChar char="•"/>
            </a:pPr>
            <a:r>
              <a:rPr lang="en-US" dirty="0">
                <a:latin typeface="Times New Roman" pitchFamily="18" charset="0"/>
                <a:cs typeface="Times New Roman" pitchFamily="18" charset="0"/>
              </a:rPr>
              <a:t>Interestingly, 5.4% of respondents believed that antibiotics kills all micro-organisms including fungi</a:t>
            </a:r>
            <a:endParaRPr lang="en-GB" dirty="0">
              <a:latin typeface="Times New Roman" pitchFamily="18" charset="0"/>
              <a:cs typeface="Times New Roman" pitchFamily="18" charset="0"/>
            </a:endParaRPr>
          </a:p>
        </p:txBody>
      </p:sp>
      <p:pic>
        <p:nvPicPr>
          <p:cNvPr id="2097163" name="Google Shape;222;p10"/>
          <p:cNvPicPr preferRelativeResize="0">
            <a:picLocks/>
          </p:cNvPicPr>
          <p:nvPr/>
        </p:nvPicPr>
        <p:blipFill>
          <a:blip r:embed="rId4">
            <a:alphaModFix/>
          </a:blip>
          <a:stretch>
            <a:fillRect/>
          </a:stretch>
        </p:blipFill>
        <p:spPr>
          <a:xfrm>
            <a:off x="270769" y="6209437"/>
            <a:ext cx="8602462" cy="696897"/>
          </a:xfrm>
          <a:prstGeom prst="rect">
            <a:avLst/>
          </a:prstGeom>
          <a:noFill/>
          <a:ln>
            <a:noFill/>
          </a:ln>
        </p:spPr>
      </p:pic>
      <p:pic>
        <p:nvPicPr>
          <p:cNvPr id="2097164" name="Picture 6"/>
          <p:cNvPicPr>
            <a:picLocks noChangeAspect="1" noChangeArrowheads="1"/>
          </p:cNvPicPr>
          <p:nvPr/>
        </p:nvPicPr>
        <p:blipFill>
          <a:blip r:embed="rId5" cstate="print"/>
          <a:srcRect/>
          <a:stretch>
            <a:fillRect/>
          </a:stretch>
        </p:blipFill>
        <p:spPr bwMode="auto">
          <a:xfrm>
            <a:off x="1" y="-45753"/>
            <a:ext cx="1198892" cy="826458"/>
          </a:xfrm>
          <a:prstGeom prst="rect">
            <a:avLst/>
          </a:prstGeom>
          <a:noFill/>
          <a:ln>
            <a:noFill/>
          </a:ln>
        </p:spPr>
      </p:pic>
      <p:cxnSp>
        <p:nvCxnSpPr>
          <p:cNvPr id="3145728" name="Straight Connector 7"/>
          <p:cNvCxnSpPr>
            <a:cxnSpLocks/>
          </p:cNvCxnSpPr>
          <p:nvPr/>
        </p:nvCxnSpPr>
        <p:spPr>
          <a:xfrm flipV="1">
            <a:off x="3962400" y="3200400"/>
            <a:ext cx="152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048612" name="TextBox 8"/>
          <p:cNvSpPr txBox="1"/>
          <p:nvPr/>
        </p:nvSpPr>
        <p:spPr>
          <a:xfrm>
            <a:off x="4038600" y="3048000"/>
            <a:ext cx="685800"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5.4%</a:t>
            </a:r>
            <a:endParaRPr lang="en-GB" sz="9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image1.png" descr="Forms response chart. Question title: Which of the following can contribute to antimicrobial resistance?  . Number of responses: 37 responses."/>
          <p:cNvPicPr>
            <a:picLocks/>
          </p:cNvPicPr>
          <p:nvPr/>
        </p:nvPicPr>
        <p:blipFill>
          <a:blip r:embed="rId3"/>
          <a:srcRect/>
          <a:stretch>
            <a:fillRect/>
          </a:stretch>
        </p:blipFill>
        <p:spPr>
          <a:xfrm>
            <a:off x="533400" y="838200"/>
            <a:ext cx="7962900" cy="3505200"/>
          </a:xfrm>
          <a:prstGeom prst="rect">
            <a:avLst/>
          </a:prstGeom>
        </p:spPr>
      </p:pic>
      <p:sp>
        <p:nvSpPr>
          <p:cNvPr id="1048619" name="TextBox 3"/>
          <p:cNvSpPr txBox="1"/>
          <p:nvPr/>
        </p:nvSpPr>
        <p:spPr>
          <a:xfrm>
            <a:off x="381000" y="4191000"/>
            <a:ext cx="8534400" cy="1158240"/>
          </a:xfrm>
          <a:prstGeom prst="rect">
            <a:avLst/>
          </a:prstGeom>
          <a:noFill/>
        </p:spPr>
        <p:txBody>
          <a:bodyPr wrap="square" rtlCol="0">
            <a:spAutoFit/>
          </a:bodyPr>
          <a:lstStyle/>
          <a:p>
            <a:pPr marL="0" indent="0">
              <a:buNone/>
            </a:pPr>
            <a:endParaRPr/>
          </a:p>
          <a:p>
            <a:pPr marL="285750" indent="-285750">
              <a:buFont typeface="Arial" panose="020B0604020202020204" pitchFamily="34" charset="0"/>
              <a:buChar char="•"/>
            </a:pPr>
            <a:r>
              <a:rPr lang="en-US" dirty="0">
                <a:solidFill>
                  <a:srgbClr val="000000"/>
                </a:solidFill>
                <a:latin typeface="Times New Roman" pitchFamily="18" charset="0"/>
                <a:cs typeface="Times New Roman" pitchFamily="18" charset="0"/>
              </a:rPr>
              <a:t>Over half of respondents failed to recognize that all the listed factors contribute to the development of AMR i.e., lack of new agents, poor compliance and overuse in agriculture and fisheries sectors</a:t>
            </a:r>
            <a:endParaRPr lang="en-GB" dirty="0">
              <a:solidFill>
                <a:srgbClr val="000000"/>
              </a:solidFill>
              <a:latin typeface="Times New Roman" pitchFamily="18" charset="0"/>
              <a:cs typeface="Times New Roman" pitchFamily="18" charset="0"/>
            </a:endParaRPr>
          </a:p>
        </p:txBody>
      </p:sp>
      <p:pic>
        <p:nvPicPr>
          <p:cNvPr id="2097166" name="Picture 4"/>
          <p:cNvPicPr>
            <a:picLocks noChangeAspect="1" noChangeArrowheads="1"/>
          </p:cNvPicPr>
          <p:nvPr/>
        </p:nvPicPr>
        <p:blipFill>
          <a:blip r:embed="rId4" cstate="print"/>
          <a:srcRect/>
          <a:stretch>
            <a:fillRect/>
          </a:stretch>
        </p:blipFill>
        <p:spPr bwMode="auto">
          <a:xfrm>
            <a:off x="1" y="-45753"/>
            <a:ext cx="1198892" cy="826458"/>
          </a:xfrm>
          <a:prstGeom prst="rect">
            <a:avLst/>
          </a:prstGeom>
          <a:noFill/>
          <a:ln>
            <a:noFill/>
          </a:ln>
        </p:spPr>
      </p:pic>
      <p:pic>
        <p:nvPicPr>
          <p:cNvPr id="2097167" name="Google Shape;222;p10"/>
          <p:cNvPicPr preferRelativeResize="0">
            <a:picLocks/>
          </p:cNvPicPr>
          <p:nvPr/>
        </p:nvPicPr>
        <p:blipFill>
          <a:blip r:embed="rId5">
            <a:alphaModFix/>
          </a:blip>
          <a:stretch>
            <a:fillRect/>
          </a:stretch>
        </p:blipFill>
        <p:spPr>
          <a:xfrm>
            <a:off x="270769" y="6209437"/>
            <a:ext cx="8602462" cy="696897"/>
          </a:xfrm>
          <a:prstGeom prst="rect">
            <a:avLst/>
          </a:prstGeom>
          <a:noFill/>
          <a:ln>
            <a:noFill/>
          </a:ln>
        </p:spPr>
      </p:pic>
      <p:sp>
        <p:nvSpPr>
          <p:cNvPr id="1048620" name="Title 1"/>
          <p:cNvSpPr txBox="1"/>
          <p:nvPr/>
        </p:nvSpPr>
        <p:spPr>
          <a:xfrm>
            <a:off x="533400" y="152400"/>
            <a:ext cx="8229600" cy="737419"/>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itchFamily="18" charset="0"/>
                <a:cs typeface="Times New Roman" pitchFamily="18" charset="0"/>
              </a:rPr>
              <a:t>RESULTS (cont.)</a:t>
            </a:r>
            <a:endParaRPr lang="en-GB" b="1" dirty="0">
              <a:latin typeface="Times New Roman" pitchFamily="18" charset="0"/>
              <a:cs typeface="Times New Roman" pitchFamily="18" charset="0"/>
            </a:endParaRPr>
          </a:p>
        </p:txBody>
      </p:sp>
      <p:sp>
        <p:nvSpPr>
          <p:cNvPr id="1048621" name="TextBox 7"/>
          <p:cNvSpPr txBox="1"/>
          <p:nvPr/>
        </p:nvSpPr>
        <p:spPr>
          <a:xfrm>
            <a:off x="1447800" y="2819400"/>
            <a:ext cx="685800"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2.7%</a:t>
            </a:r>
            <a:endParaRPr lang="en-GB" sz="900" dirty="0">
              <a:latin typeface="Times New Roman" panose="02020603050405020304" pitchFamily="18" charset="0"/>
              <a:cs typeface="Times New Roman" panose="02020603050405020304" pitchFamily="18" charset="0"/>
            </a:endParaRPr>
          </a:p>
        </p:txBody>
      </p:sp>
      <p:sp>
        <p:nvSpPr>
          <p:cNvPr id="1048622" name="TextBox 9"/>
          <p:cNvSpPr txBox="1"/>
          <p:nvPr/>
        </p:nvSpPr>
        <p:spPr>
          <a:xfrm>
            <a:off x="1600200" y="3352800"/>
            <a:ext cx="685800"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5.4%</a:t>
            </a:r>
            <a:endParaRPr lang="en-GB" sz="900" dirty="0">
              <a:latin typeface="Times New Roman" panose="02020603050405020304" pitchFamily="18" charset="0"/>
              <a:cs typeface="Times New Roman" panose="02020603050405020304" pitchFamily="18" charset="0"/>
            </a:endParaRPr>
          </a:p>
        </p:txBody>
      </p:sp>
      <p:cxnSp>
        <p:nvCxnSpPr>
          <p:cNvPr id="3145729" name="Straight Connector 11"/>
          <p:cNvCxnSpPr>
            <a:cxnSpLocks/>
          </p:cNvCxnSpPr>
          <p:nvPr/>
        </p:nvCxnSpPr>
        <p:spPr>
          <a:xfrm>
            <a:off x="1828800" y="2895600"/>
            <a:ext cx="304800" cy="39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30" name="Straight Connector 12"/>
          <p:cNvCxnSpPr>
            <a:cxnSpLocks/>
          </p:cNvCxnSpPr>
          <p:nvPr/>
        </p:nvCxnSpPr>
        <p:spPr>
          <a:xfrm flipV="1">
            <a:off x="1981200" y="3276600"/>
            <a:ext cx="228600" cy="1131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image1.png" descr="Forms response chart. Question title: How can i prevent antibiotic-resistance infections?  . Number of responses: 37 responses."/>
          <p:cNvPicPr>
            <a:picLocks/>
          </p:cNvPicPr>
          <p:nvPr/>
        </p:nvPicPr>
        <p:blipFill>
          <a:blip r:embed="rId3"/>
          <a:srcRect/>
          <a:stretch>
            <a:fillRect/>
          </a:stretch>
        </p:blipFill>
        <p:spPr>
          <a:xfrm>
            <a:off x="762000" y="838200"/>
            <a:ext cx="7315200" cy="3581400"/>
          </a:xfrm>
          <a:prstGeom prst="rect">
            <a:avLst/>
          </a:prstGeom>
        </p:spPr>
      </p:pic>
      <p:sp>
        <p:nvSpPr>
          <p:cNvPr id="1048626" name="TextBox 2"/>
          <p:cNvSpPr txBox="1"/>
          <p:nvPr/>
        </p:nvSpPr>
        <p:spPr>
          <a:xfrm>
            <a:off x="381000" y="4267200"/>
            <a:ext cx="8534400" cy="142494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mes New Roman" pitchFamily="18" charset="0"/>
                <a:cs typeface="Times New Roman" pitchFamily="18" charset="0"/>
              </a:rPr>
              <a:t>Majority of respondents (67.6%) agreed that avoiding self medication and only using antibiotics under prescription was a way to prevent AMR</a:t>
            </a:r>
          </a:p>
          <a:p>
            <a:pPr marL="285750" indent="-285750">
              <a:buFont typeface="Arial" panose="020B0604020202020204" pitchFamily="34" charset="0"/>
              <a:buChar char="•"/>
            </a:pPr>
            <a:r>
              <a:rPr lang="en-GB" dirty="0">
                <a:latin typeface="Times New Roman" pitchFamily="18" charset="0"/>
                <a:cs typeface="Times New Roman" pitchFamily="18" charset="0"/>
              </a:rPr>
              <a:t>While 29.7% agreed on above and practising good hygiene as a way of preventing AMR infections</a:t>
            </a:r>
          </a:p>
          <a:p>
            <a:pPr marL="285750" indent="-285750">
              <a:buFont typeface="Arial" panose="020B0604020202020204" pitchFamily="34" charset="0"/>
              <a:buChar char="•"/>
            </a:pPr>
            <a:r>
              <a:rPr lang="en-GB" dirty="0">
                <a:latin typeface="Times New Roman" pitchFamily="18" charset="0"/>
                <a:cs typeface="Times New Roman" pitchFamily="18" charset="0"/>
              </a:rPr>
              <a:t>However 2.7% believed that AMR cannot be prevented.</a:t>
            </a:r>
          </a:p>
        </p:txBody>
      </p:sp>
      <p:pic>
        <p:nvPicPr>
          <p:cNvPr id="2097169" name="Google Shape;222;p10"/>
          <p:cNvPicPr preferRelativeResize="0">
            <a:picLocks/>
          </p:cNvPicPr>
          <p:nvPr/>
        </p:nvPicPr>
        <p:blipFill>
          <a:blip r:embed="rId4">
            <a:alphaModFix/>
          </a:blip>
          <a:stretch>
            <a:fillRect/>
          </a:stretch>
        </p:blipFill>
        <p:spPr>
          <a:xfrm>
            <a:off x="270769" y="6209437"/>
            <a:ext cx="8602462" cy="696897"/>
          </a:xfrm>
          <a:prstGeom prst="rect">
            <a:avLst/>
          </a:prstGeom>
          <a:noFill/>
          <a:ln>
            <a:noFill/>
          </a:ln>
        </p:spPr>
      </p:pic>
      <p:pic>
        <p:nvPicPr>
          <p:cNvPr id="2097170" name="Picture 5"/>
          <p:cNvPicPr>
            <a:picLocks noChangeAspect="1" noChangeArrowheads="1"/>
          </p:cNvPicPr>
          <p:nvPr/>
        </p:nvPicPr>
        <p:blipFill>
          <a:blip r:embed="rId5" cstate="print"/>
          <a:srcRect/>
          <a:stretch>
            <a:fillRect/>
          </a:stretch>
        </p:blipFill>
        <p:spPr bwMode="auto">
          <a:xfrm>
            <a:off x="1" y="-45753"/>
            <a:ext cx="1198892" cy="826458"/>
          </a:xfrm>
          <a:prstGeom prst="rect">
            <a:avLst/>
          </a:prstGeom>
          <a:noFill/>
          <a:ln>
            <a:noFill/>
          </a:ln>
        </p:spPr>
      </p:pic>
      <p:sp>
        <p:nvSpPr>
          <p:cNvPr id="1048627" name="Title 1"/>
          <p:cNvSpPr txBox="1"/>
          <p:nvPr/>
        </p:nvSpPr>
        <p:spPr>
          <a:xfrm>
            <a:off x="533400" y="152400"/>
            <a:ext cx="8229600" cy="737419"/>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itchFamily="18" charset="0"/>
                <a:cs typeface="Times New Roman" pitchFamily="18" charset="0"/>
              </a:rPr>
              <a:t>RESULTS (cont.)</a:t>
            </a:r>
            <a:endParaRPr lang="en-GB" b="1" dirty="0">
              <a:latin typeface="Times New Roman" pitchFamily="18" charset="0"/>
              <a:cs typeface="Times New Roman" pitchFamily="18" charset="0"/>
            </a:endParaRPr>
          </a:p>
        </p:txBody>
      </p:sp>
      <p:sp>
        <p:nvSpPr>
          <p:cNvPr id="1048628" name="TextBox 6"/>
          <p:cNvSpPr txBox="1"/>
          <p:nvPr/>
        </p:nvSpPr>
        <p:spPr>
          <a:xfrm>
            <a:off x="4191000" y="2514600"/>
            <a:ext cx="685800"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2.7%</a:t>
            </a:r>
            <a:endParaRPr lang="en-GB" sz="900" dirty="0">
              <a:latin typeface="Times New Roman" panose="02020603050405020304" pitchFamily="18" charset="0"/>
              <a:cs typeface="Times New Roman" panose="02020603050405020304" pitchFamily="18" charset="0"/>
            </a:endParaRPr>
          </a:p>
        </p:txBody>
      </p:sp>
      <p:cxnSp>
        <p:nvCxnSpPr>
          <p:cNvPr id="3145731" name="Straight Connector 7"/>
          <p:cNvCxnSpPr>
            <a:cxnSpLocks/>
          </p:cNvCxnSpPr>
          <p:nvPr/>
        </p:nvCxnSpPr>
        <p:spPr>
          <a:xfrm flipV="1">
            <a:off x="4038600" y="2743200"/>
            <a:ext cx="228600" cy="1131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image1.png" descr="Forms response chart. Question title:  Antibiotics may help virus infections such as colds get better more quickly  . Number of responses: 37 responses."/>
          <p:cNvPicPr>
            <a:picLocks/>
          </p:cNvPicPr>
          <p:nvPr/>
        </p:nvPicPr>
        <p:blipFill>
          <a:blip r:embed="rId2"/>
          <a:srcRect/>
          <a:stretch>
            <a:fillRect/>
          </a:stretch>
        </p:blipFill>
        <p:spPr>
          <a:xfrm>
            <a:off x="685800" y="838200"/>
            <a:ext cx="7239000" cy="3581400"/>
          </a:xfrm>
          <a:prstGeom prst="rect">
            <a:avLst/>
          </a:prstGeom>
        </p:spPr>
      </p:pic>
      <p:sp>
        <p:nvSpPr>
          <p:cNvPr id="1048632" name="TextBox 2"/>
          <p:cNvSpPr txBox="1"/>
          <p:nvPr/>
        </p:nvSpPr>
        <p:spPr>
          <a:xfrm>
            <a:off x="457200" y="4572000"/>
            <a:ext cx="8153400" cy="115824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mes New Roman" pitchFamily="18" charset="0"/>
                <a:cs typeface="Times New Roman" pitchFamily="18" charset="0"/>
              </a:rPr>
              <a:t>As majority of respondents (78.4%) disagree with the statement that antibiotics can be used to treat viral infections e.g., colds</a:t>
            </a:r>
          </a:p>
          <a:p>
            <a:pPr marL="285750" indent="-285750">
              <a:buFont typeface="Arial" panose="020B0604020202020204" pitchFamily="34" charset="0"/>
              <a:buChar char="•"/>
            </a:pPr>
            <a:r>
              <a:rPr lang="en-GB" dirty="0">
                <a:latin typeface="Times New Roman" pitchFamily="18" charset="0"/>
                <a:cs typeface="Times New Roman" pitchFamily="18" charset="0"/>
              </a:rPr>
              <a:t>However,  2.7% agreed that antibiotics help treat virus infections. While, 18.9% of respondents suggested that they ‘sometimes’ treat virus infections.</a:t>
            </a:r>
          </a:p>
        </p:txBody>
      </p:sp>
      <p:pic>
        <p:nvPicPr>
          <p:cNvPr id="2097172" name="Google Shape;222;p10"/>
          <p:cNvPicPr preferRelativeResize="0">
            <a:picLocks/>
          </p:cNvPicPr>
          <p:nvPr/>
        </p:nvPicPr>
        <p:blipFill>
          <a:blip r:embed="rId3">
            <a:alphaModFix/>
          </a:blip>
          <a:stretch>
            <a:fillRect/>
          </a:stretch>
        </p:blipFill>
        <p:spPr>
          <a:xfrm>
            <a:off x="270769" y="6209437"/>
            <a:ext cx="8602462" cy="696897"/>
          </a:xfrm>
          <a:prstGeom prst="rect">
            <a:avLst/>
          </a:prstGeom>
          <a:noFill/>
          <a:ln>
            <a:noFill/>
          </a:ln>
        </p:spPr>
      </p:pic>
      <p:pic>
        <p:nvPicPr>
          <p:cNvPr id="2097173" name="Picture 4"/>
          <p:cNvPicPr>
            <a:picLocks noChangeAspect="1" noChangeArrowheads="1"/>
          </p:cNvPicPr>
          <p:nvPr/>
        </p:nvPicPr>
        <p:blipFill>
          <a:blip r:embed="rId4" cstate="print"/>
          <a:srcRect/>
          <a:stretch>
            <a:fillRect/>
          </a:stretch>
        </p:blipFill>
        <p:spPr bwMode="auto">
          <a:xfrm>
            <a:off x="1" y="-45753"/>
            <a:ext cx="1198892" cy="826458"/>
          </a:xfrm>
          <a:prstGeom prst="rect">
            <a:avLst/>
          </a:prstGeom>
          <a:noFill/>
          <a:ln>
            <a:noFill/>
          </a:ln>
        </p:spPr>
      </p:pic>
      <p:sp>
        <p:nvSpPr>
          <p:cNvPr id="1048633" name="Title 1"/>
          <p:cNvSpPr txBox="1"/>
          <p:nvPr/>
        </p:nvSpPr>
        <p:spPr>
          <a:xfrm>
            <a:off x="533400" y="152400"/>
            <a:ext cx="8229600" cy="737419"/>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itchFamily="18" charset="0"/>
                <a:cs typeface="Times New Roman" pitchFamily="18" charset="0"/>
              </a:rPr>
              <a:t>RESULTS (cont.)</a:t>
            </a:r>
            <a:endParaRPr lang="en-GB" b="1" dirty="0">
              <a:latin typeface="Times New Roman" pitchFamily="18" charset="0"/>
              <a:cs typeface="Times New Roman" pitchFamily="18" charset="0"/>
            </a:endParaRPr>
          </a:p>
        </p:txBody>
      </p:sp>
      <p:sp>
        <p:nvSpPr>
          <p:cNvPr id="1048634" name="TextBox 7"/>
          <p:cNvSpPr txBox="1"/>
          <p:nvPr/>
        </p:nvSpPr>
        <p:spPr>
          <a:xfrm>
            <a:off x="4114800" y="2819400"/>
            <a:ext cx="685800"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2.7%</a:t>
            </a:r>
            <a:endParaRPr lang="en-GB" sz="900" dirty="0">
              <a:latin typeface="Times New Roman" panose="02020603050405020304" pitchFamily="18" charset="0"/>
              <a:cs typeface="Times New Roman" panose="02020603050405020304" pitchFamily="18" charset="0"/>
            </a:endParaRPr>
          </a:p>
        </p:txBody>
      </p:sp>
      <p:cxnSp>
        <p:nvCxnSpPr>
          <p:cNvPr id="3145732" name="Straight Connector 8"/>
          <p:cNvCxnSpPr>
            <a:cxnSpLocks/>
          </p:cNvCxnSpPr>
          <p:nvPr/>
        </p:nvCxnSpPr>
        <p:spPr>
          <a:xfrm flipV="1">
            <a:off x="3886200" y="2971800"/>
            <a:ext cx="228600" cy="1131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853</Words>
  <Application>Microsoft Office PowerPoint</Application>
  <PresentationFormat>On-screen Show (4:3)</PresentationFormat>
  <Paragraphs>93</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perceptions of HEALTHCARE WORKERS towards Antimicrobial stewardship AT KILIFI COUNTY REFFERAL HOSPITAL.   </vt:lpstr>
      <vt:lpstr>INTRODUCTION</vt:lpstr>
      <vt:lpstr>OBJECTIVES</vt:lpstr>
      <vt:lpstr>METHODOLOGY</vt:lpstr>
      <vt:lpstr>RESULTS AND DISSUCION</vt:lpstr>
      <vt:lpstr>RESULTS Survey questions and responses</vt:lpstr>
      <vt:lpstr>PowerPoint Presentation</vt:lpstr>
      <vt:lpstr>PowerPoint Presentation</vt:lpstr>
      <vt:lpstr>PowerPoint Presentation</vt:lpstr>
      <vt:lpstr>PowerPoint Presentation</vt:lpstr>
      <vt:lpstr>PowerPoint Presentation</vt:lpstr>
      <vt:lpstr>PowerPoint Presentation</vt:lpstr>
      <vt:lpstr>DISCUSSION</vt:lpstr>
      <vt:lpstr>CONCLUSION</vt:lpstr>
      <vt:lpstr>REFERENCES</vt:lpstr>
      <vt:lpstr>ACKNOWLEDGEMENT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Situational analysis on the perceptions of HEALTHCARE WORKERS towards Antimicrobial stewardship AT KILIFI COUNTY REFFERAL HOSPITAL.</dc:title>
  <dc:creator>warda</dc:creator>
  <cp:lastModifiedBy>warda</cp:lastModifiedBy>
  <cp:revision>1</cp:revision>
  <dcterms:created xsi:type="dcterms:W3CDTF">2023-04-06T12:05:10Z</dcterms:created>
  <dcterms:modified xsi:type="dcterms:W3CDTF">2023-05-04T16:15:57Z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57928503080c4cc699185f32d100a201</vt:lpwstr>
  </property>
</Properties>
</file>