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7" r:id="rId7"/>
    <p:sldId id="268" r:id="rId8"/>
    <p:sldId id="262" r:id="rId9"/>
    <p:sldId id="263" r:id="rId10"/>
    <p:sldId id="264" r:id="rId11"/>
    <p:sldId id="256" r:id="rId12"/>
    <p:sldId id="265"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dirty="0" smtClean="0">
                <a:solidFill>
                  <a:schemeClr val="tx1"/>
                </a:solidFill>
              </a:rPr>
              <a:t>NEEDLE STICK INJURY TREND</a:t>
            </a:r>
            <a:r>
              <a:rPr lang="en-GB" b="1" baseline="0" dirty="0" smtClean="0">
                <a:solidFill>
                  <a:schemeClr val="tx1"/>
                </a:solidFill>
              </a:rPr>
              <a:t> IN METRH IN 2022</a:t>
            </a:r>
            <a:endParaRPr lang="en-GB"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191654747129844E-2"/>
          <c:y val="0.11305356040130371"/>
          <c:w val="0.89812228647322578"/>
          <c:h val="0.75727580803881478"/>
        </c:manualLayout>
      </c:layout>
      <c:barChart>
        <c:barDir val="col"/>
        <c:grouping val="clustered"/>
        <c:varyColors val="0"/>
        <c:ser>
          <c:idx val="0"/>
          <c:order val="0"/>
          <c:tx>
            <c:strRef>
              <c:f>'[Book1.xlsx]2022'!$B$2</c:f>
              <c:strCache>
                <c:ptCount val="1"/>
                <c:pt idx="0">
                  <c:v>NUMBER</c:v>
                </c:pt>
              </c:strCache>
            </c:strRef>
          </c:tx>
          <c:spPr>
            <a:solidFill>
              <a:schemeClr val="accent1"/>
            </a:solidFill>
            <a:ln>
              <a:noFill/>
            </a:ln>
            <a:effectLst/>
          </c:spPr>
          <c:invertIfNegative val="0"/>
          <c:trendline>
            <c:spPr>
              <a:ln w="38100" cap="rnd">
                <a:solidFill>
                  <a:schemeClr val="tx1"/>
                </a:solidFill>
                <a:prstDash val="sysDot"/>
              </a:ln>
              <a:effectLst/>
            </c:spPr>
            <c:trendlineType val="linear"/>
            <c:dispRSqr val="0"/>
            <c:dispEq val="0"/>
          </c:trendline>
          <c:trendline>
            <c:spPr>
              <a:ln w="19050" cap="rnd">
                <a:solidFill>
                  <a:schemeClr val="accent1"/>
                </a:solidFill>
                <a:prstDash val="sysDot"/>
              </a:ln>
              <a:effectLst/>
            </c:spPr>
            <c:trendlineType val="exp"/>
            <c:dispRSqr val="0"/>
            <c:dispEq val="0"/>
          </c:trendline>
          <c:cat>
            <c:strRef>
              <c:f>'[Book1.xlsx]2022'!$A$3:$A$14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'[Book1.xlsx]2022'!$B$3:$B$14</c:f>
              <c:numCache>
                <c:formatCode>General</c:formatCode>
                <c:ptCount val="12"/>
                <c:pt idx="0">
                  <c:v>6</c:v>
                </c:pt>
                <c:pt idx="1">
                  <c:v>14</c:v>
                </c:pt>
                <c:pt idx="2">
                  <c:v>6</c:v>
                </c:pt>
                <c:pt idx="3">
                  <c:v>10</c:v>
                </c:pt>
                <c:pt idx="4">
                  <c:v>8</c:v>
                </c:pt>
                <c:pt idx="5">
                  <c:v>5</c:v>
                </c:pt>
                <c:pt idx="6">
                  <c:v>6</c:v>
                </c:pt>
                <c:pt idx="7">
                  <c:v>4</c:v>
                </c:pt>
                <c:pt idx="8">
                  <c:v>4</c:v>
                </c:pt>
                <c:pt idx="9">
                  <c:v>12</c:v>
                </c:pt>
                <c:pt idx="10">
                  <c:v>15</c:v>
                </c:pt>
                <c:pt idx="11">
                  <c:v>5</c:v>
                </c:pt>
              </c:numCache>
            </c:numRef>
          </c:val>
          <c:extLst>
            <c:ext xmlns:c16="http://schemas.microsoft.com/office/drawing/2014/chart" uri="{C3380CC4-5D6E-409C-BE32-E72D297353CC}">
              <c16:uniqueId val="{00000000-AC4E-4CCF-ABAF-E406BFBE521D}"/>
            </c:ext>
          </c:extLst>
        </c:ser>
        <c:dLbls>
          <c:showLegendKey val="0"/>
          <c:showVal val="0"/>
          <c:showCatName val="0"/>
          <c:showSerName val="0"/>
          <c:showPercent val="0"/>
          <c:showBubbleSize val="0"/>
        </c:dLbls>
        <c:gapWidth val="219"/>
        <c:axId val="1410947040"/>
        <c:axId val="1410947584"/>
      </c:barChart>
      <c:lineChart>
        <c:grouping val="standard"/>
        <c:varyColors val="0"/>
        <c:ser>
          <c:idx val="1"/>
          <c:order val="1"/>
          <c:tx>
            <c:strRef>
              <c:f>'[Book1.xlsx]2022'!$E$2</c:f>
              <c:strCache>
                <c:ptCount val="1"/>
                <c:pt idx="0">
                  <c:v>cumulative %</c:v>
                </c:pt>
              </c:strCache>
            </c:strRef>
          </c:tx>
          <c:spPr>
            <a:ln w="28575" cap="rnd">
              <a:solidFill>
                <a:schemeClr val="accent2"/>
              </a:solidFill>
              <a:round/>
            </a:ln>
            <a:effectLst/>
          </c:spPr>
          <c:marker>
            <c:symbol val="none"/>
          </c:marker>
          <c:trendline>
            <c:spPr>
              <a:ln w="28575" cap="rnd">
                <a:solidFill>
                  <a:schemeClr val="tx1"/>
                </a:solidFill>
                <a:prstDash val="sysDot"/>
              </a:ln>
              <a:effectLst/>
            </c:spPr>
            <c:trendlineType val="linear"/>
            <c:forward val="2"/>
            <c:dispRSqr val="0"/>
            <c:dispEq val="0"/>
          </c:trendline>
          <c:cat>
            <c:strRef>
              <c:f>'[Book1.xlsx]2022'!$A$3:$A$14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'[Book1.xlsx]2022'!$E$3:$E$14</c:f>
              <c:numCache>
                <c:formatCode>General</c:formatCode>
                <c:ptCount val="12"/>
                <c:pt idx="0" formatCode="0">
                  <c:v>6.3157894736842106</c:v>
                </c:pt>
                <c:pt idx="1">
                  <c:v>21</c:v>
                </c:pt>
                <c:pt idx="2">
                  <c:v>27</c:v>
                </c:pt>
                <c:pt idx="3">
                  <c:v>38</c:v>
                </c:pt>
                <c:pt idx="4">
                  <c:v>46</c:v>
                </c:pt>
                <c:pt idx="5">
                  <c:v>52</c:v>
                </c:pt>
                <c:pt idx="6">
                  <c:v>58</c:v>
                </c:pt>
                <c:pt idx="7">
                  <c:v>62</c:v>
                </c:pt>
                <c:pt idx="8">
                  <c:v>66</c:v>
                </c:pt>
                <c:pt idx="9">
                  <c:v>79</c:v>
                </c:pt>
                <c:pt idx="10">
                  <c:v>95</c:v>
                </c:pt>
                <c:pt idx="11">
                  <c:v>100</c:v>
                </c:pt>
              </c:numCache>
            </c:numRef>
          </c:val>
          <c:smooth val="0"/>
          <c:extLst>
            <c:ext xmlns:c16="http://schemas.microsoft.com/office/drawing/2014/chart" uri="{C3380CC4-5D6E-409C-BE32-E72D297353CC}">
              <c16:uniqueId val="{00000001-AC4E-4CCF-ABAF-E406BFBE521D}"/>
            </c:ext>
          </c:extLst>
        </c:ser>
        <c:dLbls>
          <c:showLegendKey val="0"/>
          <c:showVal val="0"/>
          <c:showCatName val="0"/>
          <c:showSerName val="0"/>
          <c:showPercent val="0"/>
          <c:showBubbleSize val="0"/>
        </c:dLbls>
        <c:marker val="1"/>
        <c:smooth val="0"/>
        <c:axId val="1597450128"/>
        <c:axId val="1342654208"/>
      </c:lineChart>
      <c:catAx>
        <c:axId val="1410947040"/>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947584"/>
        <c:crosses val="autoZero"/>
        <c:auto val="1"/>
        <c:lblAlgn val="ctr"/>
        <c:lblOffset val="100"/>
        <c:noMultiLvlLbl val="0"/>
      </c:catAx>
      <c:valAx>
        <c:axId val="1410947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b="1" dirty="0" smtClean="0">
                    <a:solidFill>
                      <a:schemeClr val="tx1"/>
                    </a:solidFill>
                  </a:rPr>
                  <a:t>NUMBER OF INCIDENTS</a:t>
                </a:r>
                <a:endParaRPr lang="en-GB"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947040"/>
        <c:crosses val="autoZero"/>
        <c:crossBetween val="between"/>
      </c:valAx>
      <c:valAx>
        <c:axId val="1342654208"/>
        <c:scaling>
          <c:orientation val="minMax"/>
        </c:scaling>
        <c:delete val="0"/>
        <c:axPos val="r"/>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smtClean="0">
                    <a:solidFill>
                      <a:schemeClr val="tx1"/>
                    </a:solidFill>
                  </a:rPr>
                  <a:t>CUMMULATIVE</a:t>
                </a:r>
                <a:r>
                  <a:rPr lang="en-GB" sz="1200" b="1" baseline="0" dirty="0" smtClean="0">
                    <a:solidFill>
                      <a:schemeClr val="tx1"/>
                    </a:solidFill>
                  </a:rPr>
                  <a:t> %</a:t>
                </a:r>
                <a:endParaRPr lang="en-GB" sz="12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450128"/>
        <c:crosses val="max"/>
        <c:crossBetween val="between"/>
      </c:valAx>
      <c:catAx>
        <c:axId val="1597450128"/>
        <c:scaling>
          <c:orientation val="minMax"/>
        </c:scaling>
        <c:delete val="1"/>
        <c:axPos val="b"/>
        <c:numFmt formatCode="General" sourceLinked="1"/>
        <c:majorTickMark val="out"/>
        <c:minorTickMark val="none"/>
        <c:tickLblPos val="nextTo"/>
        <c:crossAx val="13426542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8E6D9A-75DE-424B-8195-847C98D6B760}"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222199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E6D9A-75DE-424B-8195-847C98D6B760}"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179528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E6D9A-75DE-424B-8195-847C98D6B760}"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33201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E6D9A-75DE-424B-8195-847C98D6B760}"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91607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8E6D9A-75DE-424B-8195-847C98D6B760}"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360482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8E6D9A-75DE-424B-8195-847C98D6B760}"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75188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8E6D9A-75DE-424B-8195-847C98D6B760}" type="datetimeFigureOut">
              <a:rPr lang="en-GB" smtClean="0"/>
              <a:t>08/05/2023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243143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8E6D9A-75DE-424B-8195-847C98D6B760}" type="datetimeFigureOut">
              <a:rPr lang="en-GB" smtClean="0"/>
              <a:t>08/05/2023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247904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E6D9A-75DE-424B-8195-847C98D6B760}" type="datetimeFigureOut">
              <a:rPr lang="en-GB" smtClean="0"/>
              <a:t>08/05/2023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248514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8E6D9A-75DE-424B-8195-847C98D6B760}"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424839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8E6D9A-75DE-424B-8195-847C98D6B760}"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634552-AEF1-431C-9917-338A64CDB7FB}" type="slidenum">
              <a:rPr lang="en-GB" smtClean="0"/>
              <a:t>‹#›</a:t>
            </a:fld>
            <a:endParaRPr lang="en-GB"/>
          </a:p>
        </p:txBody>
      </p:sp>
    </p:spTree>
    <p:extLst>
      <p:ext uri="{BB962C8B-B14F-4D97-AF65-F5344CB8AC3E}">
        <p14:creationId xmlns:p14="http://schemas.microsoft.com/office/powerpoint/2010/main" val="279305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E6D9A-75DE-424B-8195-847C98D6B760}" type="datetimeFigureOut">
              <a:rPr lang="en-GB" smtClean="0"/>
              <a:t>08/05/2023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34552-AEF1-431C-9917-338A64CDB7FB}" type="slidenum">
              <a:rPr lang="en-GB" smtClean="0"/>
              <a:t>‹#›</a:t>
            </a:fld>
            <a:endParaRPr lang="en-GB"/>
          </a:p>
        </p:txBody>
      </p:sp>
    </p:spTree>
    <p:extLst>
      <p:ext uri="{BB962C8B-B14F-4D97-AF65-F5344CB8AC3E}">
        <p14:creationId xmlns:p14="http://schemas.microsoft.com/office/powerpoint/2010/main" val="66904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269" y="209006"/>
            <a:ext cx="10998925" cy="1815737"/>
          </a:xfrm>
        </p:spPr>
        <p:txBody>
          <a:bodyPr/>
          <a:lstStyle/>
          <a:p>
            <a:r>
              <a:rPr lang="en-GB" b="1" dirty="0" smtClean="0">
                <a:latin typeface="Times New Roman" panose="02020603050405020304" pitchFamily="18" charset="0"/>
                <a:cs typeface="Times New Roman" panose="02020603050405020304" pitchFamily="18" charset="0"/>
              </a:rPr>
              <a:t>THE 10TH IPNET KENYA CONFERENCE</a:t>
            </a:r>
            <a:endParaRPr lang="en-GB"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79269" y="2024743"/>
            <a:ext cx="11260181" cy="4585063"/>
          </a:xfrm>
        </p:spPr>
        <p:txBody>
          <a:bodyPr>
            <a:normAutofit/>
          </a:bodyPr>
          <a:lstStyle/>
          <a:p>
            <a:r>
              <a:rPr lang="en-GB" b="1" dirty="0" smtClean="0">
                <a:latin typeface="Times New Roman" panose="02020603050405020304" pitchFamily="18" charset="0"/>
                <a:cs typeface="Times New Roman" panose="02020603050405020304" pitchFamily="18" charset="0"/>
              </a:rPr>
              <a:t>VENUE: </a:t>
            </a:r>
            <a:r>
              <a:rPr lang="en-GB" sz="2000" dirty="0" smtClean="0">
                <a:latin typeface="Times New Roman" panose="02020603050405020304" pitchFamily="18" charset="0"/>
                <a:cs typeface="Times New Roman" panose="02020603050405020304" pitchFamily="18" charset="0"/>
              </a:rPr>
              <a:t>THE SAI ROCK HOTEL MOMBASA</a:t>
            </a:r>
          </a:p>
          <a:p>
            <a:r>
              <a:rPr lang="en-GB" b="1" dirty="0" smtClean="0">
                <a:latin typeface="Times New Roman" panose="02020603050405020304" pitchFamily="18" charset="0"/>
                <a:cs typeface="Times New Roman" panose="02020603050405020304" pitchFamily="18" charset="0"/>
              </a:rPr>
              <a:t>THEME: </a:t>
            </a:r>
            <a:r>
              <a:rPr lang="en-GB" sz="2000" dirty="0" smtClean="0">
                <a:latin typeface="Times New Roman" panose="02020603050405020304" pitchFamily="18" charset="0"/>
                <a:cs typeface="Times New Roman" panose="02020603050405020304" pitchFamily="18" charset="0"/>
              </a:rPr>
              <a:t>INNOVATIVE INTEGRATION OF IPC IN DISEASE OUTBREAKS AND ROUTINE HEALTHCARE SERVICES. </a:t>
            </a:r>
          </a:p>
          <a:p>
            <a:r>
              <a:rPr lang="en-GB" sz="2000" b="1" dirty="0">
                <a:latin typeface="Times New Roman" panose="02020603050405020304" pitchFamily="18" charset="0"/>
                <a:cs typeface="Times New Roman" panose="02020603050405020304" pitchFamily="18" charset="0"/>
              </a:rPr>
              <a:t>SUB THEME: </a:t>
            </a:r>
            <a:r>
              <a:rPr lang="en-GB" sz="2000" dirty="0">
                <a:latin typeface="Times New Roman" panose="02020603050405020304" pitchFamily="18" charset="0"/>
                <a:cs typeface="Times New Roman" panose="02020603050405020304" pitchFamily="18" charset="0"/>
              </a:rPr>
              <a:t>IPC PRACTICE: IMPLEMENTATION</a:t>
            </a: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MONITORING &amp; QUALITY IMPROVEMENT</a:t>
            </a:r>
            <a:endParaRPr lang="en-GB" sz="2000"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TITLE: </a:t>
            </a:r>
            <a:r>
              <a:rPr lang="en-GB" sz="2000" dirty="0">
                <a:latin typeface="Times New Roman" panose="02020603050405020304" pitchFamily="18" charset="0"/>
                <a:cs typeface="Times New Roman" panose="02020603050405020304" pitchFamily="18" charset="0"/>
              </a:rPr>
              <a:t>WHAT IS THE INCIDENCE OF NEEDLE STICK INJURIES AT MERU COUNTY REFERRAL HOSPITAL-KENYA</a:t>
            </a:r>
            <a:r>
              <a:rPr lang="en-GB" sz="2000" dirty="0" smtClean="0">
                <a:latin typeface="Times New Roman" panose="02020603050405020304" pitchFamily="18" charset="0"/>
                <a:cs typeface="Times New Roman" panose="02020603050405020304" pitchFamily="18" charset="0"/>
              </a:rPr>
              <a:t>?</a:t>
            </a:r>
          </a:p>
          <a:p>
            <a:r>
              <a:rPr lang="en-GB" b="1" dirty="0" smtClean="0">
                <a:latin typeface="Times New Roman" panose="02020603050405020304" pitchFamily="18" charset="0"/>
                <a:cs typeface="Times New Roman" panose="02020603050405020304" pitchFamily="18" charset="0"/>
              </a:rPr>
              <a:t>AUTHORS</a:t>
            </a:r>
            <a:r>
              <a:rPr lang="en-GB" sz="2000" dirty="0" smtClean="0">
                <a:latin typeface="Times New Roman" panose="02020603050405020304" pitchFamily="18" charset="0"/>
                <a:cs typeface="Times New Roman" panose="02020603050405020304" pitchFamily="18" charset="0"/>
              </a:rPr>
              <a:t>: REUBEN MURIANKI, OSCAR IRERI, FAITH KANANA, DORIS MURIUKI,</a:t>
            </a:r>
            <a:endParaRPr lang="en-GB" sz="2000"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92" y="4761410"/>
            <a:ext cx="2713502" cy="19071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063" y="4761410"/>
            <a:ext cx="2661135" cy="1907177"/>
          </a:xfrm>
          <a:prstGeom prst="rect">
            <a:avLst/>
          </a:prstGeom>
        </p:spPr>
      </p:pic>
    </p:spTree>
    <p:extLst>
      <p:ext uri="{BB962C8B-B14F-4D97-AF65-F5344CB8AC3E}">
        <p14:creationId xmlns:p14="http://schemas.microsoft.com/office/powerpoint/2010/main" val="5050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6658"/>
          </a:xfrm>
        </p:spPr>
        <p:txBody>
          <a:bodyPr/>
          <a:lstStyle/>
          <a:p>
            <a:r>
              <a:rPr lang="en-GB" dirty="0" smtClean="0"/>
              <a:t>conclusion</a:t>
            </a:r>
            <a:endParaRPr lang="en-GB" dirty="0"/>
          </a:p>
        </p:txBody>
      </p:sp>
      <p:sp>
        <p:nvSpPr>
          <p:cNvPr id="3" name="Content Placeholder 2"/>
          <p:cNvSpPr>
            <a:spLocks noGrp="1"/>
          </p:cNvSpPr>
          <p:nvPr>
            <p:ph idx="1"/>
          </p:nvPr>
        </p:nvSpPr>
        <p:spPr>
          <a:xfrm>
            <a:off x="261257" y="836658"/>
            <a:ext cx="11625943" cy="5773148"/>
          </a:xfrm>
        </p:spPr>
        <p:txBody>
          <a:bodyPr/>
          <a:lstStyle/>
          <a:p>
            <a:r>
              <a:rPr lang="en-GB" dirty="0" smtClean="0"/>
              <a:t>Needle stick injuries are a high-risk problem among healthcare workers at MeTRH.</a:t>
            </a:r>
          </a:p>
          <a:p>
            <a:r>
              <a:rPr lang="en-GB" dirty="0" smtClean="0"/>
              <a:t>If urgent measures are not taken to address the problem, the incidence will keep rising.</a:t>
            </a:r>
            <a:endParaRPr lang="en-GB" dirty="0"/>
          </a:p>
          <a:p>
            <a:pPr marL="0" indent="0">
              <a:buNone/>
            </a:pPr>
            <a:endParaRPr lang="en-GB" dirty="0"/>
          </a:p>
        </p:txBody>
      </p:sp>
    </p:spTree>
    <p:extLst>
      <p:ext uri="{BB962C8B-B14F-4D97-AF65-F5344CB8AC3E}">
        <p14:creationId xmlns:p14="http://schemas.microsoft.com/office/powerpoint/2010/main" val="398171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4900"/>
            <a:ext cx="9144000" cy="1294266"/>
          </a:xfrm>
        </p:spPr>
        <p:txBody>
          <a:bodyPr/>
          <a:lstStyle/>
          <a:p>
            <a:r>
              <a:rPr lang="en-GB" dirty="0" smtClean="0"/>
              <a:t>recommendations</a:t>
            </a:r>
            <a:endParaRPr lang="en-GB" dirty="0"/>
          </a:p>
        </p:txBody>
      </p:sp>
      <p:sp>
        <p:nvSpPr>
          <p:cNvPr id="3" name="Subtitle 2"/>
          <p:cNvSpPr>
            <a:spLocks noGrp="1"/>
          </p:cNvSpPr>
          <p:nvPr>
            <p:ph type="subTitle" idx="1"/>
          </p:nvPr>
        </p:nvSpPr>
        <p:spPr>
          <a:xfrm>
            <a:off x="300446" y="1489166"/>
            <a:ext cx="11743508" cy="5120640"/>
          </a:xfrm>
        </p:spPr>
        <p:txBody>
          <a:bodyPr/>
          <a:lstStyle/>
          <a:p>
            <a:pPr marL="342900" indent="-342900">
              <a:buFont typeface="Arial" panose="020B0604020202020204" pitchFamily="34" charset="0"/>
              <a:buChar char="•"/>
            </a:pPr>
            <a:r>
              <a:rPr lang="en-GB" dirty="0" smtClean="0"/>
              <a:t>The hospital administration should allocate resources to investigating and addressing the root causes of the alarmingly high incidence of needle stick injuries among healthcare workers.</a:t>
            </a:r>
          </a:p>
          <a:p>
            <a:pPr marL="342900" indent="-342900">
              <a:buFont typeface="Arial" panose="020B0604020202020204" pitchFamily="34" charset="0"/>
              <a:buChar char="•"/>
            </a:pPr>
            <a:r>
              <a:rPr lang="en-GB" dirty="0" smtClean="0"/>
              <a:t>All healthcare institutions should monitor and consume needle stick injury incidence data to promote patient and healthcare worker safety.</a:t>
            </a:r>
            <a:endParaRPr lang="en-GB" dirty="0"/>
          </a:p>
        </p:txBody>
      </p:sp>
    </p:spTree>
    <p:extLst>
      <p:ext uri="{BB962C8B-B14F-4D97-AF65-F5344CB8AC3E}">
        <p14:creationId xmlns:p14="http://schemas.microsoft.com/office/powerpoint/2010/main" val="404732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a:t>
            </a:r>
            <a:endParaRPr lang="en-GB" dirty="0"/>
          </a:p>
        </p:txBody>
      </p:sp>
      <p:sp>
        <p:nvSpPr>
          <p:cNvPr id="3" name="Content Placeholder 2"/>
          <p:cNvSpPr>
            <a:spLocks noGrp="1"/>
          </p:cNvSpPr>
          <p:nvPr>
            <p:ph idx="1"/>
          </p:nvPr>
        </p:nvSpPr>
        <p:spPr/>
        <p:txBody>
          <a:bodyPr/>
          <a:lstStyle/>
          <a:p>
            <a:r>
              <a:rPr lang="en-GB" dirty="0" smtClean="0"/>
              <a:t>We are grateful to the MeTRH administration for the support of the program and facilitation to attend this event.</a:t>
            </a:r>
          </a:p>
          <a:p>
            <a:r>
              <a:rPr lang="en-GB" dirty="0" smtClean="0"/>
              <a:t>We acknowledge the County Government of Meru has, through the CIPCC supported the program at our facility in a big way.</a:t>
            </a:r>
          </a:p>
          <a:p>
            <a:r>
              <a:rPr lang="en-GB" dirty="0" smtClean="0"/>
              <a:t>We are grateful to </a:t>
            </a:r>
            <a:r>
              <a:rPr lang="en-GB" dirty="0" err="1" smtClean="0"/>
              <a:t>GoK</a:t>
            </a:r>
            <a:r>
              <a:rPr lang="en-GB" dirty="0" smtClean="0"/>
              <a:t> MOH for training support in IPC that opened our eyes to IPC threats we should investigate. </a:t>
            </a:r>
            <a:endParaRPr lang="en-GB" dirty="0"/>
          </a:p>
        </p:txBody>
      </p:sp>
    </p:spTree>
    <p:extLst>
      <p:ext uri="{BB962C8B-B14F-4D97-AF65-F5344CB8AC3E}">
        <p14:creationId xmlns:p14="http://schemas.microsoft.com/office/powerpoint/2010/main" val="425638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8280"/>
          </a:xfrm>
        </p:spPr>
        <p:txBody>
          <a:bodyPr/>
          <a:lstStyle/>
          <a:p>
            <a:r>
              <a:rPr lang="en-GB" i="1" dirty="0" smtClean="0"/>
              <a:t>references</a:t>
            </a:r>
            <a:endParaRPr lang="en-GB" i="1" dirty="0"/>
          </a:p>
        </p:txBody>
      </p:sp>
      <p:sp>
        <p:nvSpPr>
          <p:cNvPr id="3" name="Content Placeholder 2"/>
          <p:cNvSpPr>
            <a:spLocks noGrp="1"/>
          </p:cNvSpPr>
          <p:nvPr>
            <p:ph idx="1"/>
          </p:nvPr>
        </p:nvSpPr>
        <p:spPr>
          <a:xfrm>
            <a:off x="838200" y="1267097"/>
            <a:ext cx="10515600" cy="4909866"/>
          </a:xfrm>
        </p:spPr>
        <p:txBody>
          <a:bodyPr/>
          <a:lstStyle/>
          <a:p>
            <a:r>
              <a:rPr lang="en-GB" dirty="0" smtClean="0"/>
              <a:t>National Infection Prevention And Control Guidelines 2015</a:t>
            </a:r>
          </a:p>
          <a:p>
            <a:r>
              <a:rPr lang="en-GB" dirty="0" smtClean="0"/>
              <a:t>MeTRH NIs report, December 2022.</a:t>
            </a:r>
          </a:p>
          <a:p>
            <a:r>
              <a:rPr lang="en-GB" dirty="0" smtClean="0"/>
              <a:t>National Institute of health needle stick injuries article. https://www.ncbi.nlm.nih.gov/pmc/articles/PMC3813677/</a:t>
            </a:r>
          </a:p>
        </p:txBody>
      </p:sp>
    </p:spTree>
    <p:extLst>
      <p:ext uri="{BB962C8B-B14F-4D97-AF65-F5344CB8AC3E}">
        <p14:creationId xmlns:p14="http://schemas.microsoft.com/office/powerpoint/2010/main" val="39577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anaZeidahNoiReen: Occupational health problems among nur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79" y="1039131"/>
            <a:ext cx="5383076" cy="5008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00355" y="1039130"/>
            <a:ext cx="6091644" cy="33499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GB" sz="2400" b="1" i="1" dirty="0" smtClean="0">
                <a:latin typeface="Wide Latin" panose="020A0A07050505020404" pitchFamily="18" charset="0"/>
                <a:ea typeface="MingLiU-ExtB" panose="02020500000000000000" pitchFamily="18" charset="-120"/>
              </a:rPr>
              <a:t>DON’T BE A STATI</a:t>
            </a:r>
            <a:r>
              <a:rPr lang="en-GB" sz="2400" b="1" i="1" dirty="0" smtClean="0">
                <a:solidFill>
                  <a:srgbClr val="FF0000"/>
                </a:solidFill>
                <a:latin typeface="Wide Latin" panose="020A0A07050505020404" pitchFamily="18" charset="0"/>
                <a:ea typeface="MingLiU-ExtB" panose="02020500000000000000" pitchFamily="18" charset="-120"/>
              </a:rPr>
              <a:t>STICK. STICK </a:t>
            </a:r>
            <a:r>
              <a:rPr lang="en-GB" sz="2400" b="1" i="1" dirty="0" smtClean="0">
                <a:solidFill>
                  <a:schemeClr val="tx1"/>
                </a:solidFill>
                <a:latin typeface="Wide Latin" panose="020A0A07050505020404" pitchFamily="18" charset="0"/>
                <a:ea typeface="MingLiU-ExtB" panose="02020500000000000000" pitchFamily="18" charset="-120"/>
              </a:rPr>
              <a:t>TO </a:t>
            </a:r>
          </a:p>
          <a:p>
            <a:pPr algn="ctr">
              <a:lnSpc>
                <a:spcPct val="150000"/>
              </a:lnSpc>
            </a:pPr>
            <a:r>
              <a:rPr lang="en-GB" sz="2400" b="1" i="1" dirty="0" smtClean="0">
                <a:solidFill>
                  <a:srgbClr val="FF0000"/>
                </a:solidFill>
                <a:latin typeface="Wide Latin" panose="020A0A07050505020404" pitchFamily="18" charset="0"/>
                <a:ea typeface="MingLiU-ExtB" panose="02020500000000000000" pitchFamily="18" charset="-120"/>
              </a:rPr>
              <a:t>STICK</a:t>
            </a:r>
            <a:r>
              <a:rPr lang="en-GB" sz="2400" b="1" i="1" dirty="0" smtClean="0">
                <a:latin typeface="Wide Latin" panose="020A0A07050505020404" pitchFamily="18" charset="0"/>
                <a:ea typeface="MingLiU-ExtB" panose="02020500000000000000" pitchFamily="18" charset="-120"/>
              </a:rPr>
              <a:t> THE </a:t>
            </a:r>
            <a:r>
              <a:rPr lang="en-GB" sz="2400" b="1" i="1" dirty="0" smtClean="0">
                <a:solidFill>
                  <a:srgbClr val="FF0000"/>
                </a:solidFill>
                <a:latin typeface="Wide Latin" panose="020A0A07050505020404" pitchFamily="18" charset="0"/>
                <a:ea typeface="MingLiU-ExtB" panose="02020500000000000000" pitchFamily="18" charset="-120"/>
              </a:rPr>
              <a:t>STICK</a:t>
            </a:r>
            <a:r>
              <a:rPr lang="en-GB" sz="2400" b="1" i="1" dirty="0" smtClean="0">
                <a:latin typeface="Wide Latin" panose="020A0A07050505020404" pitchFamily="18" charset="0"/>
                <a:ea typeface="MingLiU-ExtB" panose="02020500000000000000" pitchFamily="18" charset="-120"/>
              </a:rPr>
              <a:t> WHERE </a:t>
            </a:r>
            <a:r>
              <a:rPr lang="en-GB" sz="2400" b="1" i="1" dirty="0" smtClean="0">
                <a:solidFill>
                  <a:srgbClr val="C00000"/>
                </a:solidFill>
                <a:latin typeface="Wide Latin" panose="020A0A07050505020404" pitchFamily="18" charset="0"/>
                <a:ea typeface="MingLiU-ExtB" panose="02020500000000000000" pitchFamily="18" charset="-120"/>
              </a:rPr>
              <a:t>STICKS</a:t>
            </a:r>
            <a:r>
              <a:rPr lang="en-GB" sz="2400" b="1" i="1" dirty="0" smtClean="0">
                <a:latin typeface="Wide Latin" panose="020A0A07050505020404" pitchFamily="18" charset="0"/>
                <a:ea typeface="MingLiU-ExtB" panose="02020500000000000000" pitchFamily="18" charset="-120"/>
              </a:rPr>
              <a:t> BELONG.</a:t>
            </a:r>
            <a:endParaRPr lang="en-GB" sz="2400" b="1" i="1" dirty="0">
              <a:latin typeface="Wide Latin" panose="020A0A07050505020404" pitchFamily="18" charset="0"/>
              <a:ea typeface="MingLiU-ExtB" panose="02020500000000000000" pitchFamily="18" charset="-120"/>
            </a:endParaRPr>
          </a:p>
        </p:txBody>
      </p:sp>
      <p:sp>
        <p:nvSpPr>
          <p:cNvPr id="3" name="Rectangle 2"/>
          <p:cNvSpPr/>
          <p:nvPr/>
        </p:nvSpPr>
        <p:spPr>
          <a:xfrm>
            <a:off x="6204858" y="5238205"/>
            <a:ext cx="3827416" cy="100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latin typeface="Wide Latin" panose="020A0A07050505020404" pitchFamily="18" charset="0"/>
              </a:rPr>
              <a:t>THANK YOU  </a:t>
            </a:r>
            <a:endParaRPr lang="en-GB" sz="4000" dirty="0">
              <a:latin typeface="Wide Latin" panose="020A0A07050505020404" pitchFamily="18" charset="0"/>
            </a:endParaRPr>
          </a:p>
        </p:txBody>
      </p:sp>
      <p:pic>
        <p:nvPicPr>
          <p:cNvPr id="4" name="Picture 3"/>
          <p:cNvPicPr>
            <a:picLocks noChangeAspect="1"/>
          </p:cNvPicPr>
          <p:nvPr/>
        </p:nvPicPr>
        <p:blipFill>
          <a:blip r:embed="rId3"/>
          <a:stretch>
            <a:fillRect/>
          </a:stretch>
        </p:blipFill>
        <p:spPr>
          <a:xfrm>
            <a:off x="10136777" y="5012530"/>
            <a:ext cx="2055222" cy="1845470"/>
          </a:xfrm>
          <a:prstGeom prst="rect">
            <a:avLst/>
          </a:prstGeom>
        </p:spPr>
      </p:pic>
    </p:spTree>
    <p:extLst>
      <p:ext uri="{BB962C8B-B14F-4D97-AF65-F5344CB8AC3E}">
        <p14:creationId xmlns:p14="http://schemas.microsoft.com/office/powerpoint/2010/main" val="47021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389" y="156755"/>
            <a:ext cx="11351621" cy="1005839"/>
          </a:xfrm>
        </p:spPr>
        <p:txBody>
          <a:bodyPr>
            <a:normAutofit/>
          </a:bodyPr>
          <a:lstStyle/>
          <a:p>
            <a:r>
              <a:rPr lang="en-GB" dirty="0" smtClean="0"/>
              <a:t>BACKGROUND</a:t>
            </a:r>
            <a:endParaRPr lang="en-GB" dirty="0"/>
          </a:p>
        </p:txBody>
      </p:sp>
      <p:sp>
        <p:nvSpPr>
          <p:cNvPr id="3" name="Subtitle 2"/>
          <p:cNvSpPr>
            <a:spLocks noGrp="1"/>
          </p:cNvSpPr>
          <p:nvPr>
            <p:ph type="subTitle" idx="1"/>
          </p:nvPr>
        </p:nvSpPr>
        <p:spPr>
          <a:xfrm>
            <a:off x="326571" y="1162594"/>
            <a:ext cx="11521439" cy="5355772"/>
          </a:xfrm>
        </p:spPr>
        <p:txBody>
          <a:bodyPr/>
          <a:lstStyle/>
          <a:p>
            <a:r>
              <a:rPr lang="en-GB" dirty="0" smtClean="0"/>
              <a:t>MeTRH is a level 5 county referral hospital serving the regional counties of Meru, </a:t>
            </a:r>
            <a:r>
              <a:rPr lang="en-GB" dirty="0" err="1" smtClean="0"/>
              <a:t>Marsabit</a:t>
            </a:r>
            <a:r>
              <a:rPr lang="en-GB" dirty="0" smtClean="0"/>
              <a:t>, </a:t>
            </a:r>
            <a:r>
              <a:rPr lang="en-GB" dirty="0" err="1" smtClean="0"/>
              <a:t>Isiolo</a:t>
            </a:r>
            <a:r>
              <a:rPr lang="en-GB" dirty="0" smtClean="0"/>
              <a:t>, </a:t>
            </a:r>
            <a:r>
              <a:rPr lang="en-GB" dirty="0" err="1" smtClean="0"/>
              <a:t>Laikipia</a:t>
            </a:r>
            <a:r>
              <a:rPr lang="en-GB" dirty="0" smtClean="0"/>
              <a:t>, and </a:t>
            </a:r>
            <a:r>
              <a:rPr lang="en-GB" dirty="0" err="1" smtClean="0"/>
              <a:t>Tharaka</a:t>
            </a:r>
            <a:r>
              <a:rPr lang="en-GB" dirty="0" smtClean="0"/>
              <a:t> </a:t>
            </a:r>
            <a:r>
              <a:rPr lang="en-GB" dirty="0" err="1" smtClean="0"/>
              <a:t>Nithi</a:t>
            </a:r>
            <a:r>
              <a:rPr lang="en-GB" dirty="0" smtClean="0"/>
              <a:t>. It offers many specialized services and serves as a teaching hospital for MUST and KEMU universities as well as many colleges. The hospital has a bed capacity of 330 beds and an average occupancy rate of between 95 and 125%. </a:t>
            </a:r>
          </a:p>
          <a:p>
            <a:r>
              <a:rPr lang="en-GB" dirty="0"/>
              <a:t>Approximately 16 billion injections are administered annually worldwide. The incidence of needle stick injuries (NSIs) among healthcare workers was 43% in Africa. Healthcare workers run the risk of accidental injuries from the needles and exposure to harmful pathogens while offering services. In Kenya, there is little information on needle stick injuries. The aim of this study was to assess the extent of the problem at Meru Teaching and Referral Hospital.</a:t>
            </a:r>
          </a:p>
        </p:txBody>
      </p:sp>
    </p:spTree>
    <p:extLst>
      <p:ext uri="{BB962C8B-B14F-4D97-AF65-F5344CB8AC3E}">
        <p14:creationId xmlns:p14="http://schemas.microsoft.com/office/powerpoint/2010/main" val="280690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lstStyle/>
          <a:p>
            <a:r>
              <a:rPr lang="en-GB" dirty="0" smtClean="0"/>
              <a:t>OBJECTIVES</a:t>
            </a:r>
            <a:endParaRPr lang="en-GB" dirty="0"/>
          </a:p>
        </p:txBody>
      </p:sp>
      <p:sp>
        <p:nvSpPr>
          <p:cNvPr id="3" name="Content Placeholder 2"/>
          <p:cNvSpPr>
            <a:spLocks noGrp="1"/>
          </p:cNvSpPr>
          <p:nvPr>
            <p:ph idx="1"/>
          </p:nvPr>
        </p:nvSpPr>
        <p:spPr>
          <a:xfrm>
            <a:off x="365759" y="1084218"/>
            <a:ext cx="11508377" cy="5408022"/>
          </a:xfrm>
        </p:spPr>
        <p:txBody>
          <a:bodyPr/>
          <a:lstStyle/>
          <a:p>
            <a:pPr marL="0" indent="0">
              <a:buNone/>
            </a:pPr>
            <a:r>
              <a:rPr lang="en-GB" dirty="0" smtClean="0"/>
              <a:t>BROAD OBJECTIVE: TO ESTABLISH THE INCIDENCE OF NEEDLE STICK INJURIES AMONG HEALTHCARE WORKERS AT MeTRH BETWEEN JANUARY AND DECEMBER 2022,</a:t>
            </a:r>
          </a:p>
          <a:p>
            <a:pPr marL="0" indent="0">
              <a:buNone/>
            </a:pPr>
            <a:endParaRPr lang="en-GB" dirty="0" smtClean="0"/>
          </a:p>
          <a:p>
            <a:pPr marL="0" indent="0">
              <a:buNone/>
            </a:pPr>
            <a:r>
              <a:rPr lang="en-GB" dirty="0" smtClean="0"/>
              <a:t>Specific objectives.</a:t>
            </a:r>
          </a:p>
          <a:p>
            <a:pPr marL="0" indent="0">
              <a:buNone/>
            </a:pPr>
            <a:r>
              <a:rPr lang="en-GB" dirty="0" smtClean="0"/>
              <a:t>To audit incidence registers for the number of staff reporting needle stick injuries among healthcare workers.</a:t>
            </a:r>
          </a:p>
          <a:p>
            <a:pPr marL="0" indent="0">
              <a:buNone/>
            </a:pPr>
            <a:r>
              <a:rPr lang="en-GB" dirty="0" smtClean="0"/>
              <a:t>To identify the department with the most alarming incidents.</a:t>
            </a:r>
          </a:p>
          <a:p>
            <a:pPr marL="0" indent="0">
              <a:buNone/>
            </a:pPr>
            <a:r>
              <a:rPr lang="en-GB" dirty="0" smtClean="0"/>
              <a:t>.</a:t>
            </a:r>
            <a:endParaRPr lang="en-GB" dirty="0"/>
          </a:p>
        </p:txBody>
      </p:sp>
    </p:spTree>
    <p:extLst>
      <p:ext uri="{BB962C8B-B14F-4D97-AF65-F5344CB8AC3E}">
        <p14:creationId xmlns:p14="http://schemas.microsoft.com/office/powerpoint/2010/main" val="205208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lstStyle/>
          <a:p>
            <a:r>
              <a:rPr lang="en-GB" dirty="0" smtClean="0"/>
              <a:t>METHODS</a:t>
            </a:r>
            <a:endParaRPr lang="en-GB" dirty="0"/>
          </a:p>
        </p:txBody>
      </p:sp>
      <p:sp>
        <p:nvSpPr>
          <p:cNvPr id="3" name="Content Placeholder 2"/>
          <p:cNvSpPr>
            <a:spLocks noGrp="1"/>
          </p:cNvSpPr>
          <p:nvPr>
            <p:ph idx="1"/>
          </p:nvPr>
        </p:nvSpPr>
        <p:spPr>
          <a:xfrm>
            <a:off x="235131" y="1136470"/>
            <a:ext cx="11704320" cy="5434147"/>
          </a:xfrm>
        </p:spPr>
        <p:txBody>
          <a:bodyPr/>
          <a:lstStyle/>
          <a:p>
            <a:r>
              <a:rPr lang="en-GB" dirty="0"/>
              <a:t>We conducted a retrospective cross-sectional study by reviewing the healthcare workers’ needle stick injury incident register at Meru Teaching and Referral Hospital between January and December 2022. </a:t>
            </a:r>
            <a:endParaRPr lang="en-GB" dirty="0" smtClean="0"/>
          </a:p>
          <a:p>
            <a:r>
              <a:rPr lang="en-GB" dirty="0" smtClean="0"/>
              <a:t>The </a:t>
            </a:r>
            <a:r>
              <a:rPr lang="en-GB" dirty="0"/>
              <a:t>incidence rate was calculated using the National Institute of Health formula. Data were </a:t>
            </a:r>
            <a:r>
              <a:rPr lang="en-GB" dirty="0" err="1"/>
              <a:t>analyzed</a:t>
            </a:r>
            <a:r>
              <a:rPr lang="en-GB" dirty="0"/>
              <a:t> using Excel and presented in graphs. </a:t>
            </a:r>
          </a:p>
        </p:txBody>
      </p:sp>
    </p:spTree>
    <p:extLst>
      <p:ext uri="{BB962C8B-B14F-4D97-AF65-F5344CB8AC3E}">
        <p14:creationId xmlns:p14="http://schemas.microsoft.com/office/powerpoint/2010/main" val="409252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lstStyle/>
          <a:p>
            <a:r>
              <a:rPr lang="en-GB" dirty="0" smtClean="0"/>
              <a:t>results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2253202"/>
              </p:ext>
            </p:extLst>
          </p:nvPr>
        </p:nvGraphicFramePr>
        <p:xfrm>
          <a:off x="130629" y="1306286"/>
          <a:ext cx="11223171" cy="5290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075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1143" b="29714"/>
          <a:stretch/>
        </p:blipFill>
        <p:spPr>
          <a:xfrm>
            <a:off x="0" y="1149531"/>
            <a:ext cx="4846320" cy="570846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333" b="21459"/>
          <a:stretch/>
        </p:blipFill>
        <p:spPr>
          <a:xfrm>
            <a:off x="7641771" y="1149530"/>
            <a:ext cx="4550229" cy="5708469"/>
          </a:xfrm>
          <a:prstGeom prst="rect">
            <a:avLst/>
          </a:prstGeom>
        </p:spPr>
      </p:pic>
      <p:sp>
        <p:nvSpPr>
          <p:cNvPr id="4" name="Rectangle 3"/>
          <p:cNvSpPr/>
          <p:nvPr/>
        </p:nvSpPr>
        <p:spPr>
          <a:xfrm>
            <a:off x="0" y="679268"/>
            <a:ext cx="4846320" cy="47026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Dangerously overfilled sharp boxes</a:t>
            </a:r>
            <a:endParaRPr lang="en-GB" b="1" dirty="0"/>
          </a:p>
        </p:txBody>
      </p:sp>
      <p:sp>
        <p:nvSpPr>
          <p:cNvPr id="5" name="Rectangle 4"/>
          <p:cNvSpPr/>
          <p:nvPr/>
        </p:nvSpPr>
        <p:spPr>
          <a:xfrm>
            <a:off x="7641770" y="679268"/>
            <a:ext cx="4550229" cy="4702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Poorly assembled sharps box left outside.</a:t>
            </a:r>
            <a:endParaRPr lang="en-GB" b="1" dirty="0"/>
          </a:p>
        </p:txBody>
      </p:sp>
      <p:sp>
        <p:nvSpPr>
          <p:cNvPr id="6" name="Rectangle 5"/>
          <p:cNvSpPr/>
          <p:nvPr/>
        </p:nvSpPr>
        <p:spPr>
          <a:xfrm>
            <a:off x="0" y="104502"/>
            <a:ext cx="12191999" cy="4702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smtClean="0"/>
              <a:t>SOME OF THE HIGHLY HAZARDOUS INJECTION PRACTICES OBSERVED DURING THE STUDY</a:t>
            </a:r>
            <a:r>
              <a:rPr lang="en-GB" dirty="0" smtClean="0"/>
              <a:t>.</a:t>
            </a:r>
            <a:endParaRPr lang="en-GB" dirty="0"/>
          </a:p>
        </p:txBody>
      </p:sp>
    </p:spTree>
    <p:extLst>
      <p:ext uri="{BB962C8B-B14F-4D97-AF65-F5344CB8AC3E}">
        <p14:creationId xmlns:p14="http://schemas.microsoft.com/office/powerpoint/2010/main" val="274546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6" r="22953"/>
          <a:stretch/>
        </p:blipFill>
        <p:spPr>
          <a:xfrm>
            <a:off x="0" y="1267094"/>
            <a:ext cx="7075714" cy="559090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11" t="22190" r="-1611" b="17047"/>
          <a:stretch/>
        </p:blipFill>
        <p:spPr>
          <a:xfrm>
            <a:off x="7171509" y="1267096"/>
            <a:ext cx="5020491" cy="5590903"/>
          </a:xfrm>
          <a:prstGeom prst="rect">
            <a:avLst/>
          </a:prstGeom>
        </p:spPr>
      </p:pic>
      <p:sp>
        <p:nvSpPr>
          <p:cNvPr id="4" name="Rectangle 3"/>
          <p:cNvSpPr/>
          <p:nvPr/>
        </p:nvSpPr>
        <p:spPr>
          <a:xfrm>
            <a:off x="-1" y="718456"/>
            <a:ext cx="5590903" cy="54863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Naked used needles and syringes were discarded in the yellow bin.</a:t>
            </a:r>
            <a:endParaRPr lang="en-GB" b="1" dirty="0"/>
          </a:p>
        </p:txBody>
      </p:sp>
      <p:sp>
        <p:nvSpPr>
          <p:cNvPr id="6" name="Rectangle 5"/>
          <p:cNvSpPr/>
          <p:nvPr/>
        </p:nvSpPr>
        <p:spPr>
          <a:xfrm>
            <a:off x="7171508" y="718455"/>
            <a:ext cx="4924698" cy="54863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Naked used needles and syringes left carelessly in a tray hidden under a register.</a:t>
            </a:r>
            <a:endParaRPr lang="en-GB" b="1" dirty="0"/>
          </a:p>
        </p:txBody>
      </p:sp>
      <p:sp>
        <p:nvSpPr>
          <p:cNvPr id="7" name="Rectangle 6"/>
          <p:cNvSpPr/>
          <p:nvPr/>
        </p:nvSpPr>
        <p:spPr>
          <a:xfrm>
            <a:off x="-2" y="0"/>
            <a:ext cx="12192001" cy="5225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t>SOME OF THE HIGHLY HAZARDOUS INJECTION PRACTICES OBSERVED DURING THE STUDY</a:t>
            </a:r>
            <a:r>
              <a:rPr lang="en-GB" smtClean="0"/>
              <a:t>.</a:t>
            </a:r>
            <a:endParaRPr lang="en-GB" dirty="0"/>
          </a:p>
        </p:txBody>
      </p:sp>
    </p:spTree>
    <p:extLst>
      <p:ext uri="{BB962C8B-B14F-4D97-AF65-F5344CB8AC3E}">
        <p14:creationId xmlns:p14="http://schemas.microsoft.com/office/powerpoint/2010/main" val="400291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1972"/>
          </a:xfrm>
        </p:spPr>
        <p:txBody>
          <a:bodyPr/>
          <a:lstStyle/>
          <a:p>
            <a:r>
              <a:rPr lang="en-GB" dirty="0" smtClean="0"/>
              <a:t>CHALLENGES</a:t>
            </a:r>
            <a:endParaRPr lang="en-GB" dirty="0"/>
          </a:p>
        </p:txBody>
      </p:sp>
      <p:sp>
        <p:nvSpPr>
          <p:cNvPr id="3" name="Content Placeholder 2"/>
          <p:cNvSpPr>
            <a:spLocks noGrp="1"/>
          </p:cNvSpPr>
          <p:nvPr>
            <p:ph idx="1"/>
          </p:nvPr>
        </p:nvSpPr>
        <p:spPr>
          <a:xfrm>
            <a:off x="838200" y="1267098"/>
            <a:ext cx="10515600" cy="4909865"/>
          </a:xfrm>
        </p:spPr>
        <p:txBody>
          <a:bodyPr/>
          <a:lstStyle/>
          <a:p>
            <a:pPr lvl="0"/>
            <a:r>
              <a:rPr lang="en-GB" dirty="0" smtClean="0"/>
              <a:t>Many unreported cases missed out. 4 student cases were reported verbally in retrospect.</a:t>
            </a:r>
          </a:p>
          <a:p>
            <a:pPr lvl="0"/>
            <a:r>
              <a:rPr lang="en-GB" dirty="0" smtClean="0"/>
              <a:t>Data quality issues led to the exclusion of some incidents that were possibly supposed to be included.</a:t>
            </a:r>
          </a:p>
          <a:p>
            <a:pPr lvl="0"/>
            <a:r>
              <a:rPr lang="en-GB" dirty="0" smtClean="0"/>
              <a:t>Possible data contamination by false reporting of needle stick injury in order to obtain </a:t>
            </a:r>
            <a:r>
              <a:rPr lang="en-GB" dirty="0" err="1" smtClean="0"/>
              <a:t>PeP</a:t>
            </a:r>
            <a:r>
              <a:rPr lang="en-GB" dirty="0" smtClean="0"/>
              <a:t> for different exposure. </a:t>
            </a:r>
            <a:endParaRPr lang="en-GB" dirty="0"/>
          </a:p>
        </p:txBody>
      </p:sp>
    </p:spTree>
    <p:extLst>
      <p:ext uri="{BB962C8B-B14F-4D97-AF65-F5344CB8AC3E}">
        <p14:creationId xmlns:p14="http://schemas.microsoft.com/office/powerpoint/2010/main" val="268966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lstStyle/>
          <a:p>
            <a:r>
              <a:rPr lang="en-GB" dirty="0" smtClean="0"/>
              <a:t>OPPORTUNITIES</a:t>
            </a:r>
            <a:endParaRPr lang="en-GB" dirty="0"/>
          </a:p>
        </p:txBody>
      </p:sp>
      <p:sp>
        <p:nvSpPr>
          <p:cNvPr id="3" name="Content Placeholder 2"/>
          <p:cNvSpPr>
            <a:spLocks noGrp="1"/>
          </p:cNvSpPr>
          <p:nvPr>
            <p:ph idx="1"/>
          </p:nvPr>
        </p:nvSpPr>
        <p:spPr>
          <a:xfrm>
            <a:off x="339633" y="1240972"/>
            <a:ext cx="11377749" cy="5290457"/>
          </a:xfrm>
        </p:spPr>
        <p:txBody>
          <a:bodyPr/>
          <a:lstStyle/>
          <a:p>
            <a:r>
              <a:rPr lang="en-GB" dirty="0" smtClean="0"/>
              <a:t>An existing incidence reporting culture made data collection relatively easy.</a:t>
            </a:r>
          </a:p>
          <a:p>
            <a:r>
              <a:rPr lang="en-GB" dirty="0" smtClean="0"/>
              <a:t>The buy-in by unit chargers and staff made access to the registers containing personal details easy.</a:t>
            </a:r>
          </a:p>
          <a:p>
            <a:r>
              <a:rPr lang="en-GB" dirty="0" smtClean="0"/>
              <a:t>The staff was receptive when feedback was shared and felt concerned about the risk communicated by the statistics.</a:t>
            </a:r>
            <a:endParaRPr lang="en-GB" dirty="0"/>
          </a:p>
        </p:txBody>
      </p:sp>
    </p:spTree>
    <p:extLst>
      <p:ext uri="{BB962C8B-B14F-4D97-AF65-F5344CB8AC3E}">
        <p14:creationId xmlns:p14="http://schemas.microsoft.com/office/powerpoint/2010/main" val="1556706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689</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MingLiU-ExtB</vt:lpstr>
      <vt:lpstr>Arial</vt:lpstr>
      <vt:lpstr>Calibri</vt:lpstr>
      <vt:lpstr>Calibri Light</vt:lpstr>
      <vt:lpstr>Times New Roman</vt:lpstr>
      <vt:lpstr>Wide Latin</vt:lpstr>
      <vt:lpstr>Office Theme</vt:lpstr>
      <vt:lpstr>THE 10TH IPNET KENYA CONFERENCE</vt:lpstr>
      <vt:lpstr>BACKGROUND</vt:lpstr>
      <vt:lpstr>OBJECTIVES</vt:lpstr>
      <vt:lpstr>METHODS</vt:lpstr>
      <vt:lpstr>results</vt:lpstr>
      <vt:lpstr>PowerPoint Presentation</vt:lpstr>
      <vt:lpstr>PowerPoint Presentation</vt:lpstr>
      <vt:lpstr>CHALLENGES</vt:lpstr>
      <vt:lpstr>OPPORTUNITIES</vt:lpstr>
      <vt:lpstr>conclusion</vt:lpstr>
      <vt:lpstr>recommendations</vt:lpstr>
      <vt:lpstr>ACKNOWLEDGEMENT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10TH IPNET KENYA CONFERENCE</dc:title>
  <dc:creator>IPC Meru L5</dc:creator>
  <cp:lastModifiedBy>IPC Meru L5</cp:lastModifiedBy>
  <cp:revision>22</cp:revision>
  <dcterms:created xsi:type="dcterms:W3CDTF">2023-05-07T14:02:02Z</dcterms:created>
  <dcterms:modified xsi:type="dcterms:W3CDTF">2023-05-08T05:12:14Z</dcterms:modified>
</cp:coreProperties>
</file>