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3" r:id="rId6"/>
    <p:sldId id="259" r:id="rId7"/>
    <p:sldId id="266" r:id="rId8"/>
    <p:sldId id="260" r:id="rId9"/>
    <p:sldId id="26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579939308024826E-2"/>
          <c:y val="0.1158181181169534"/>
          <c:w val="0.89590952953758007"/>
          <c:h val="0.574382290749565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Sheet1!$L$3</c:f>
              <c:strCache>
                <c:ptCount val="1"/>
                <c:pt idx="0">
                  <c:v>Sink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K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Sheet1!$M$2:$T$2</c:f>
              <c:strCache>
                <c:ptCount val="8"/>
                <c:pt idx="0">
                  <c:v>Gynaecology</c:v>
                </c:pt>
                <c:pt idx="1">
                  <c:v>Male surgical</c:v>
                </c:pt>
                <c:pt idx="2">
                  <c:v>Male medical</c:v>
                </c:pt>
                <c:pt idx="3">
                  <c:v>Femal Medical</c:v>
                </c:pt>
                <c:pt idx="4">
                  <c:v>Female Surgical</c:v>
                </c:pt>
                <c:pt idx="5">
                  <c:v>Pediatrics</c:v>
                </c:pt>
                <c:pt idx="6">
                  <c:v>Postnatal</c:v>
                </c:pt>
                <c:pt idx="7">
                  <c:v>Labour Ward</c:v>
                </c:pt>
              </c:strCache>
            </c:strRef>
          </c:cat>
          <c:val>
            <c:numRef>
              <c:f>Sheet1!$M$3:$T$3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3</c:v>
                </c:pt>
                <c:pt idx="5">
                  <c:v>6</c:v>
                </c:pt>
                <c:pt idx="6">
                  <c:v>7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F-42DB-812B-671DB7C8922F}"/>
            </c:ext>
          </c:extLst>
        </c:ser>
        <c:ser>
          <c:idx val="1"/>
          <c:order val="1"/>
          <c:tx>
            <c:strRef>
              <c:f>Sheet1!$L$4</c:f>
              <c:strCache>
                <c:ptCount val="1"/>
                <c:pt idx="0">
                  <c:v>Beds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K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Sheet1!$M$2:$T$2</c:f>
              <c:strCache>
                <c:ptCount val="8"/>
                <c:pt idx="0">
                  <c:v>Gynaecology</c:v>
                </c:pt>
                <c:pt idx="1">
                  <c:v>Male surgical</c:v>
                </c:pt>
                <c:pt idx="2">
                  <c:v>Male medical</c:v>
                </c:pt>
                <c:pt idx="3">
                  <c:v>Femal Medical</c:v>
                </c:pt>
                <c:pt idx="4">
                  <c:v>Female Surgical</c:v>
                </c:pt>
                <c:pt idx="5">
                  <c:v>Pediatrics</c:v>
                </c:pt>
                <c:pt idx="6">
                  <c:v>Postnatal</c:v>
                </c:pt>
                <c:pt idx="7">
                  <c:v>Labour Ward</c:v>
                </c:pt>
              </c:strCache>
            </c:strRef>
          </c:cat>
          <c:val>
            <c:numRef>
              <c:f>Sheet1!$M$4:$T$4</c:f>
              <c:numCache>
                <c:formatCode>General</c:formatCode>
                <c:ptCount val="8"/>
                <c:pt idx="0">
                  <c:v>12</c:v>
                </c:pt>
                <c:pt idx="1">
                  <c:v>31</c:v>
                </c:pt>
                <c:pt idx="2">
                  <c:v>27</c:v>
                </c:pt>
                <c:pt idx="3">
                  <c:v>27</c:v>
                </c:pt>
                <c:pt idx="4">
                  <c:v>21</c:v>
                </c:pt>
                <c:pt idx="5">
                  <c:v>35</c:v>
                </c:pt>
                <c:pt idx="6">
                  <c:v>38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1F-42DB-812B-671DB7C8922F}"/>
            </c:ext>
          </c:extLst>
        </c:ser>
        <c:ser>
          <c:idx val="2"/>
          <c:order val="2"/>
          <c:tx>
            <c:strRef>
              <c:f>Sheet1!$L$5</c:f>
              <c:strCache>
                <c:ptCount val="1"/>
                <c:pt idx="0">
                  <c:v>WHO Recommended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K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Sheet1!$M$2:$T$2</c:f>
              <c:strCache>
                <c:ptCount val="8"/>
                <c:pt idx="0">
                  <c:v>Gynaecology</c:v>
                </c:pt>
                <c:pt idx="1">
                  <c:v>Male surgical</c:v>
                </c:pt>
                <c:pt idx="2">
                  <c:v>Male medical</c:v>
                </c:pt>
                <c:pt idx="3">
                  <c:v>Femal Medical</c:v>
                </c:pt>
                <c:pt idx="4">
                  <c:v>Female Surgical</c:v>
                </c:pt>
                <c:pt idx="5">
                  <c:v>Pediatrics</c:v>
                </c:pt>
                <c:pt idx="6">
                  <c:v>Postnatal</c:v>
                </c:pt>
                <c:pt idx="7">
                  <c:v>Labour Ward</c:v>
                </c:pt>
              </c:strCache>
            </c:strRef>
          </c:cat>
          <c:val>
            <c:numRef>
              <c:f>Sheet1!$M$5:$T$5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1F-42DB-812B-671DB7C892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3213536"/>
        <c:axId val="2003214976"/>
      </c:barChart>
      <c:catAx>
        <c:axId val="2003213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sw-KE"/>
                  <a:t>Ward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K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KE"/>
          </a:p>
        </c:txPr>
        <c:crossAx val="2003214976"/>
        <c:crosses val="autoZero"/>
        <c:auto val="1"/>
        <c:lblAlgn val="ctr"/>
        <c:lblOffset val="100"/>
        <c:noMultiLvlLbl val="0"/>
      </c:catAx>
      <c:valAx>
        <c:axId val="2003214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sw-KE"/>
                  <a:t>Number of sinks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K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KE"/>
          </a:p>
        </c:txPr>
        <c:crossAx val="200321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K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K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K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K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45-4E15-8602-DDC253A5FD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45-4E15-8602-DDC253A5FD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45-4E15-8602-DDC253A5FD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K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Sheet1!$T$9:$T$11</c:f>
              <c:strCache>
                <c:ptCount val="3"/>
                <c:pt idx="0">
                  <c:v>Faulty sink</c:v>
                </c:pt>
                <c:pt idx="1">
                  <c:v>Running water with soap</c:v>
                </c:pt>
                <c:pt idx="2">
                  <c:v>Running water only</c:v>
                </c:pt>
              </c:strCache>
            </c:strRef>
          </c:cat>
          <c:val>
            <c:numRef>
              <c:f>Sheet1!$U$9:$U$11</c:f>
              <c:numCache>
                <c:formatCode>0%</c:formatCode>
                <c:ptCount val="3"/>
                <c:pt idx="0">
                  <c:v>0.31</c:v>
                </c:pt>
                <c:pt idx="1">
                  <c:v>0.19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45-4E15-8602-DDC253A5FDF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K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K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7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6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9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1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0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7FF7D-68F4-490E-9F70-BB9663A266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597D7-B4FE-4A34-BE76-79397016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6240"/>
            <a:ext cx="9144000" cy="311372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Functionality of hand wash station at the patient care areas in </a:t>
            </a:r>
            <a:r>
              <a:rPr lang="en-US" sz="4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Kitale</a:t>
            </a:r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County Referral  Hospital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" y="3602038"/>
            <a:ext cx="11186160" cy="1655762"/>
          </a:xfrm>
        </p:spPr>
        <p:txBody>
          <a:bodyPr>
            <a:no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Authors: Grace Mzee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Nancy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Koech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Stella Mamuti </a:t>
            </a:r>
          </a:p>
        </p:txBody>
      </p:sp>
    </p:spTree>
    <p:extLst>
      <p:ext uri="{BB962C8B-B14F-4D97-AF65-F5344CB8AC3E}">
        <p14:creationId xmlns:p14="http://schemas.microsoft.com/office/powerpoint/2010/main" val="226557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KCRH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AMPATH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9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720"/>
            <a:ext cx="10515600" cy="793051"/>
          </a:xfrm>
        </p:spPr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560"/>
            <a:ext cx="10515600" cy="5283200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hand hygiene requires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:-</a:t>
            </a:r>
          </a:p>
          <a:p>
            <a:pPr marL="457200" lv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resence of functional and well-maintained hand washing stations located in all treatment and recovery wards.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Health Organization (WHO) recommended sink to bed ratio 1:10 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Non-functional 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 wash points at point of care is a significant barrier for compliance with hand hygiene protocols.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tudy aim: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assess the functionality of hand wash stations at the various patient care areas at Kitale County Hospital</a:t>
            </a:r>
          </a:p>
        </p:txBody>
      </p:sp>
    </p:spTree>
    <p:extLst>
      <p:ext uri="{BB962C8B-B14F-4D97-AF65-F5344CB8AC3E}">
        <p14:creationId xmlns:p14="http://schemas.microsoft.com/office/powerpoint/2010/main" val="136281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467"/>
            <a:ext cx="10515600" cy="1037691"/>
          </a:xfrm>
        </p:spPr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85" y="986319"/>
            <a:ext cx="11373493" cy="5779214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cross sectional study conducted at inpatient point of care areas of Kitale County Hospital in February 2023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hand hygiene infrastructure tool used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 variables assessed: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-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availability of sink with running water, soap and paper towel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- 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bed to hand wash point ratio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- 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the functionality of the hand wash points.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was summarized in proportions</a:t>
            </a:r>
            <a:endParaRPr lang="en-US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10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56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Sink to bed ratio in all wards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FC26EC2-14D2-7128-56EA-ABB1C478C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714514"/>
              </p:ext>
            </p:extLst>
          </p:nvPr>
        </p:nvGraphicFramePr>
        <p:xfrm>
          <a:off x="838200" y="1263721"/>
          <a:ext cx="11028451" cy="5414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65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1"/>
            <a:ext cx="11328400" cy="81165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Functional Handwashing stations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7174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F54E4A2-115A-443D-1DBC-F2AF2364A7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315288"/>
              </p:ext>
            </p:extLst>
          </p:nvPr>
        </p:nvGraphicFramePr>
        <p:xfrm>
          <a:off x="1294545" y="1684961"/>
          <a:ext cx="10304980" cy="4982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322A6B-4517-FD02-C0A6-74AB774313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29" y="851774"/>
            <a:ext cx="2234049" cy="181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8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581"/>
          </a:xfrm>
        </p:spPr>
        <p:txBody>
          <a:bodyPr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Faulty sinks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176" y="1790947"/>
            <a:ext cx="6858000" cy="492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9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940" y="87722"/>
            <a:ext cx="11251059" cy="96024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Bed spacing and Nonfunctional Sink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48" y="1513490"/>
            <a:ext cx="6526924" cy="5029200"/>
          </a:xfrm>
        </p:spPr>
      </p:pic>
    </p:spTree>
    <p:extLst>
      <p:ext uri="{BB962C8B-B14F-4D97-AF65-F5344CB8AC3E}">
        <p14:creationId xmlns:p14="http://schemas.microsoft.com/office/powerpoint/2010/main" val="37352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320" y="0"/>
            <a:ext cx="10515600" cy="927647"/>
          </a:xfrm>
        </p:spPr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762000"/>
            <a:ext cx="11633200" cy="5872480"/>
          </a:xfrm>
        </p:spPr>
        <p:txBody>
          <a:bodyPr>
            <a:noAutofit/>
          </a:bodyPr>
          <a:lstStyle/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Functional hand wash stations according to WHO require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vailability of running water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oap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isposal paper towel.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There were no functional hand wash stations.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Improving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hand hygiene requires sustained action in multiple levels, to improve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supplies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infrastructure. </a:t>
            </a:r>
          </a:p>
        </p:txBody>
      </p:sp>
    </p:spTree>
    <p:extLst>
      <p:ext uri="{BB962C8B-B14F-4D97-AF65-F5344CB8AC3E}">
        <p14:creationId xmlns:p14="http://schemas.microsoft.com/office/powerpoint/2010/main" val="228938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927647"/>
          </a:xfrm>
        </p:spPr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Recommendation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762000"/>
            <a:ext cx="10810240" cy="5334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 recommend: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maintenance of hand wash points in the wards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ensuring availability of hand wash supplies for sustained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improved hand wash practice.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30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273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Functionality of hand wash station at the patient care areas in Kitale County Referral  Hospital</vt:lpstr>
      <vt:lpstr>Introduction </vt:lpstr>
      <vt:lpstr>Methods</vt:lpstr>
      <vt:lpstr>Sink to bed ratio in all wards</vt:lpstr>
      <vt:lpstr>Functional Handwashing stations</vt:lpstr>
      <vt:lpstr>Faulty sinks</vt:lpstr>
      <vt:lpstr>Bed spacing and Nonfunctional Sink </vt:lpstr>
      <vt:lpstr>Conclusion</vt:lpstr>
      <vt:lpstr>Recommendation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Functionality of hand wash station at the patient care areas in Kitale County Hospital</dc:title>
  <dc:creator>Windows User</dc:creator>
  <cp:lastModifiedBy>Stella  Mamuti</cp:lastModifiedBy>
  <cp:revision>46</cp:revision>
  <dcterms:created xsi:type="dcterms:W3CDTF">2023-05-03T08:18:22Z</dcterms:created>
  <dcterms:modified xsi:type="dcterms:W3CDTF">2023-05-11T18:11:40Z</dcterms:modified>
</cp:coreProperties>
</file>