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3_2ED817BE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82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E6EDF-8C24-AF44-4567-68AC7E5ED1FF}" name="George Owiso" initials="GO" userId="S::gowiso@itech-kenya.org::3721e2d3-c916-4019-a965-79a13e767c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8007A-5C31-5083-2187-370FDE212B3A}" v="58" dt="2023-05-05T08:02:08.429"/>
    <p1510:client id="{3C2F599A-04B3-3369-E745-B97581A22C6C}" v="676" dt="2023-05-05T10:33:37.891"/>
    <p1510:client id="{4289D0A4-95F9-FACD-F7D6-D0BC997D4034}" v="8" dt="2023-05-05T07:02:21.988"/>
    <p1510:client id="{5D08C650-4458-8DE3-43C4-5A72E6FB6376}" v="2" dt="2023-05-05T07:34:31.202"/>
    <p1510:client id="{AB8AFFEB-AB7D-4B42-F362-0B885F3AA09B}" v="1296" dt="2023-05-10T13:40:30.851"/>
    <p1510:client id="{B789B4BE-DCC8-E69F-F36C-C4A067725648}" v="350" dt="2023-05-05T08:07:11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CGH\Desktop\CS%20surveilance%20enrolment\Enrolment%20dat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Sheet3!$F$9</c:f>
              <c:strCache>
                <c:ptCount val="1"/>
                <c:pt idx="0">
                  <c:v>on discharge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Sheet3!$G$8:$M$8</c:f>
              <c:strCache>
                <c:ptCount val="6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</c:strCache>
            </c:strRef>
          </c:cat>
          <c:val>
            <c:numRef>
              <c:f>Sheet3!$G$9:$M$9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7-4DA7-ACCF-F1DF4A4115A1}"/>
            </c:ext>
          </c:extLst>
        </c:ser>
        <c:ser>
          <c:idx val="1"/>
          <c:order val="1"/>
          <c:tx>
            <c:strRef>
              <c:f>Sheet3!$F$10</c:f>
              <c:strCache>
                <c:ptCount val="1"/>
                <c:pt idx="0">
                  <c:v>Follow-up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Sheet3!$G$8:$M$8</c:f>
              <c:strCache>
                <c:ptCount val="6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</c:strCache>
            </c:strRef>
          </c:cat>
          <c:val>
            <c:numRef>
              <c:f>Sheet3!$G$10:$M$10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7-4DA7-ACCF-F1DF4A411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5961408"/>
        <c:axId val="125596236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Sheet3!$F$11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Sheet3!$G$8:$M$8</c15:sqref>
                        </c15:formulaRef>
                      </c:ext>
                    </c:extLst>
                    <c:strCache>
                      <c:ptCount val="6"/>
                      <c:pt idx="0">
                        <c:v>October</c:v>
                      </c:pt>
                      <c:pt idx="1">
                        <c:v>November</c:v>
                      </c:pt>
                      <c:pt idx="2">
                        <c:v>December</c:v>
                      </c:pt>
                      <c:pt idx="3">
                        <c:v>January</c:v>
                      </c:pt>
                      <c:pt idx="4">
                        <c:v>February</c:v>
                      </c:pt>
                      <c:pt idx="5">
                        <c:v>March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Sheet3!$G$11:$M$11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ED7-4DA7-ACCF-F1DF4A4115A1}"/>
                  </c:ext>
                </c:extLst>
              </c15:ser>
            </c15:filteredBarSeries>
          </c:ext>
        </c:extLst>
      </c:barChart>
      <c:catAx>
        <c:axId val="125596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962368"/>
        <c:crosses val="autoZero"/>
        <c:auto val="1"/>
        <c:lblAlgn val="ctr"/>
        <c:lblOffset val="100"/>
        <c:noMultiLvlLbl val="0"/>
      </c:catAx>
      <c:valAx>
        <c:axId val="125596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96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3_2ED817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D2BB0A-4B7F-43D5-9E9B-C5AA3C856454}" authorId="{6E4E6EDF-8C24-AF44-4567-68AC7E5ED1FF}" created="2023-05-05T07:02:21.988">
    <pc:sldMkLst xmlns:pc="http://schemas.microsoft.com/office/powerpoint/2013/main/command">
      <pc:docMk/>
      <pc:sldMk cId="785913790" sldId="259"/>
    </pc:sldMkLst>
    <p188:txBody>
      <a:bodyPr/>
      <a:lstStyle/>
      <a:p>
        <a:r>
          <a:rPr lang="en-GB"/>
          <a:t>[@Stella  Mamuti] [@Woki Mburu]  help presenter add proportions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F7088-9C0C-4457-91A8-E70EE87B05D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EBFA4-C82D-4CF2-9ADF-CB226E045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6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5656-5C33-A035-B59D-3F22EF74C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4750E-2ADC-D4D6-CE3A-541C2E10E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1EA38-F58B-BE19-BC12-B0E9BB60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4E4BB-2507-C995-0F60-0E21B070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59BCE-C685-DA8D-8C38-DE8707F5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3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9DA5-62A3-2993-AC1A-568DACEA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58B8F-F871-52CD-402E-FA0A69C9F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23C44-70B1-6C28-6D33-45748823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7A3C-2616-2EA0-A30F-54F16B2F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0865-D765-181C-72D1-63418D68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8AB65-3729-DE14-3D9A-F0EA00D32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6D7C0-3DCC-6F29-D8F6-66134410B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B55AE-2301-C3A6-EEAF-BB3A3A21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6CA09-6228-11C9-1E73-15FA5694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20B4D-9296-FC6E-BEFA-072F21C1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1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9ED0E70-3C97-587C-AE1B-AC7FBBCD02E8}"/>
              </a:ext>
            </a:extLst>
          </p:cNvPr>
          <p:cNvGrpSpPr/>
          <p:nvPr/>
        </p:nvGrpSpPr>
        <p:grpSpPr>
          <a:xfrm>
            <a:off x="3480306" y="5867400"/>
            <a:ext cx="5024747" cy="806878"/>
            <a:chOff x="3374759" y="5873159"/>
            <a:chExt cx="5024747" cy="806878"/>
          </a:xfrm>
        </p:grpSpPr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4A1A7277-2D5B-449F-B550-7336E398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853" y="5940131"/>
              <a:ext cx="2256653" cy="6950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5B79DE-0D5C-4866-AD9D-4E5CF1453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74759" y="5873159"/>
              <a:ext cx="2386611" cy="806878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5B0EB9DD-AEC5-59DD-2527-F2E5AEF3CA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430" y="1936079"/>
            <a:ext cx="10415442" cy="1728809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33006F"/>
                </a:solidFill>
                <a:latin typeface="+mn-lt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331AAF-B440-63AB-540F-1064BFD1D0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799" y="3973133"/>
            <a:ext cx="8534400" cy="1343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917B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name</a:t>
            </a:r>
            <a:br>
              <a:rPr lang="en-US"/>
            </a:br>
            <a:r>
              <a:rPr lang="en-US"/>
              <a:t>Click to add title</a:t>
            </a:r>
            <a:br>
              <a:rPr lang="en-US"/>
            </a:br>
            <a:r>
              <a:rPr lang="en-US"/>
              <a:t>Click to add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2D3D0-544B-3125-B1FA-41C45D6C459D}"/>
              </a:ext>
            </a:extLst>
          </p:cNvPr>
          <p:cNvSpPr txBox="1"/>
          <p:nvPr/>
        </p:nvSpPr>
        <p:spPr>
          <a:xfrm>
            <a:off x="8991600" y="6629400"/>
            <a:ext cx="3038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(far right) courtesy of </a:t>
            </a:r>
            <a:r>
              <a:rPr kumimoji="0" lang="en-US" sz="800" b="0" i="1" u="none" strike="noStrike" kern="1200" cap="none" spc="0" normalizeH="0" baseline="0" noProof="0" err="1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Bogomolets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National Medical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55915C-F654-001C-6F4F-A9B13799A99A}"/>
              </a:ext>
            </a:extLst>
          </p:cNvPr>
          <p:cNvGrpSpPr/>
          <p:nvPr/>
        </p:nvGrpSpPr>
        <p:grpSpPr>
          <a:xfrm>
            <a:off x="582352" y="293963"/>
            <a:ext cx="11029166" cy="1391448"/>
            <a:chOff x="435521" y="293023"/>
            <a:chExt cx="11029166" cy="1391448"/>
          </a:xfrm>
        </p:grpSpPr>
        <p:pic>
          <p:nvPicPr>
            <p:cNvPr id="19" name="Picture 18" descr="C:\Users\lgomez02\Downloads\4661193735_0c8ce059c2_b.jpg">
              <a:extLst>
                <a:ext uri="{FF2B5EF4-FFF2-40B4-BE49-F238E27FC236}">
                  <a16:creationId xmlns:a16="http://schemas.microsoft.com/office/drawing/2014/main" id="{29E35A83-3E22-4760-8C66-B3AF0D73A3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1" r="25673"/>
            <a:stretch/>
          </p:blipFill>
          <p:spPr bwMode="auto">
            <a:xfrm>
              <a:off x="2018551" y="312900"/>
              <a:ext cx="1487238" cy="136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61A1AE-D28C-4DA2-A4F5-E0990B65D74D}"/>
                </a:ext>
              </a:extLst>
            </p:cNvPr>
            <p:cNvSpPr/>
            <p:nvPr/>
          </p:nvSpPr>
          <p:spPr>
            <a:xfrm>
              <a:off x="3641825" y="316892"/>
              <a:ext cx="1487238" cy="1367579"/>
            </a:xfrm>
            <a:prstGeom prst="rect">
              <a:avLst/>
            </a:prstGeom>
            <a:solidFill>
              <a:srgbClr val="33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9FE327-00E3-4EDA-8BCF-D2BCBFA8A020}"/>
                </a:ext>
              </a:extLst>
            </p:cNvPr>
            <p:cNvSpPr/>
            <p:nvPr/>
          </p:nvSpPr>
          <p:spPr>
            <a:xfrm>
              <a:off x="6824899" y="293023"/>
              <a:ext cx="1451854" cy="13874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E58D15-BD03-467F-9097-BCB57ABB4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789" y="312901"/>
              <a:ext cx="1433484" cy="136757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2682E6-0571-4ACF-B231-516A02D22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7047"/>
            <a:stretch/>
          </p:blipFill>
          <p:spPr>
            <a:xfrm>
              <a:off x="5262669" y="315900"/>
              <a:ext cx="1431054" cy="136757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604D26-FF47-44C8-2558-CB16D872C36E}"/>
                </a:ext>
              </a:extLst>
            </p:cNvPr>
            <p:cNvSpPr/>
            <p:nvPr/>
          </p:nvSpPr>
          <p:spPr>
            <a:xfrm>
              <a:off x="9977449" y="302961"/>
              <a:ext cx="1487238" cy="1367579"/>
            </a:xfrm>
            <a:prstGeom prst="rect">
              <a:avLst/>
            </a:prstGeom>
            <a:solidFill>
              <a:srgbClr val="330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76ABAE-BC0F-B7E0-9E8F-43681AD2EDEE}"/>
                </a:ext>
              </a:extLst>
            </p:cNvPr>
            <p:cNvSpPr/>
            <p:nvPr/>
          </p:nvSpPr>
          <p:spPr>
            <a:xfrm>
              <a:off x="435521" y="293023"/>
              <a:ext cx="1451854" cy="13874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Parallelogram 1">
            <a:extLst>
              <a:ext uri="{FF2B5EF4-FFF2-40B4-BE49-F238E27FC236}">
                <a16:creationId xmlns:a16="http://schemas.microsoft.com/office/drawing/2014/main" id="{CE066E7C-DD6C-ADFE-FB82-8BE141D3A257}"/>
              </a:ext>
            </a:extLst>
          </p:cNvPr>
          <p:cNvSpPr/>
          <p:nvPr/>
        </p:nvSpPr>
        <p:spPr>
          <a:xfrm>
            <a:off x="1454727" y="3691837"/>
            <a:ext cx="9282545" cy="45719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17B4C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91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42B9-780A-05EC-43D0-808D92725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682AD6-C5D3-B15F-8A54-C192DE0BB0A5}"/>
              </a:ext>
            </a:extLst>
          </p:cNvPr>
          <p:cNvSpPr/>
          <p:nvPr/>
        </p:nvSpPr>
        <p:spPr>
          <a:xfrm>
            <a:off x="0" y="0"/>
            <a:ext cx="12192000" cy="104708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47BF9A2-37D0-4EA4-E089-6B5DB1BC0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90" y="91888"/>
            <a:ext cx="1372906" cy="94316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397B5A8-BC89-D586-09BC-FFAA4514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26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E3CA509-F70F-541F-10FB-4CE79A71969D}"/>
              </a:ext>
            </a:extLst>
          </p:cNvPr>
          <p:cNvSpPr/>
          <p:nvPr/>
        </p:nvSpPr>
        <p:spPr>
          <a:xfrm>
            <a:off x="0" y="0"/>
            <a:ext cx="12192000" cy="104708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544B074-5ECB-3B3E-9E04-3F2582D96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90" y="91888"/>
            <a:ext cx="1372906" cy="94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CB1D5-BF19-722F-94EB-61B135A1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10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/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B995-3F0F-8283-F119-7EEE5423C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109" y="2235200"/>
            <a:ext cx="7924800" cy="2387600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transition/section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571AC-0777-5B76-C51E-2C3757015528}"/>
              </a:ext>
            </a:extLst>
          </p:cNvPr>
          <p:cNvSpPr/>
          <p:nvPr/>
        </p:nvSpPr>
        <p:spPr>
          <a:xfrm>
            <a:off x="10030691" y="0"/>
            <a:ext cx="1219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DE1A328-8ECF-312F-E17E-4E63AED92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78" y="6172199"/>
            <a:ext cx="847026" cy="5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9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B769-4C40-0A8B-DCE8-72D4CA611D7E}"/>
              </a:ext>
            </a:extLst>
          </p:cNvPr>
          <p:cNvSpPr/>
          <p:nvPr/>
        </p:nvSpPr>
        <p:spPr>
          <a:xfrm>
            <a:off x="0" y="0"/>
            <a:ext cx="12192000" cy="104708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0999E-A004-EEF6-1E6C-0B614D2E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B567-94C4-97FA-B398-450C95BE0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181600" cy="465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DB8FF-D110-FF10-2A53-0CF2E73C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5181600" cy="465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137AE22-06FB-8A8D-C1DF-8C53440BD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90" y="91888"/>
            <a:ext cx="1372906" cy="9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3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67499-4A98-642B-E7E0-96F29FD05FBD}"/>
              </a:ext>
            </a:extLst>
          </p:cNvPr>
          <p:cNvSpPr/>
          <p:nvPr/>
        </p:nvSpPr>
        <p:spPr>
          <a:xfrm>
            <a:off x="0" y="0"/>
            <a:ext cx="12192000" cy="104708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36AB97D-320A-2B1B-712C-8C9E4F999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90" y="91888"/>
            <a:ext cx="1372906" cy="94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66B9E-8415-107E-97B5-F195954A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57993"/>
            <a:ext cx="5157787" cy="79752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A4425-B2D3-5C6E-1336-4F9F21FE7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5520"/>
            <a:ext cx="5157787" cy="42773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6B926-84FE-217A-437F-CDA599906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7993"/>
            <a:ext cx="5183188" cy="79752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BDE06-F1A0-1D64-EEEF-D39609776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5520"/>
            <a:ext cx="5183188" cy="427736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D9C174-0CC4-CA0E-812E-0D377AC9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624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B025DF-C180-2D31-5805-AD56C40C7589}"/>
              </a:ext>
            </a:extLst>
          </p:cNvPr>
          <p:cNvSpPr/>
          <p:nvPr/>
        </p:nvSpPr>
        <p:spPr>
          <a:xfrm>
            <a:off x="0" y="0"/>
            <a:ext cx="12192000" cy="1162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03D32-1623-8D6F-1C41-20C6AF2E40DE}"/>
              </a:ext>
            </a:extLst>
          </p:cNvPr>
          <p:cNvSpPr/>
          <p:nvPr/>
        </p:nvSpPr>
        <p:spPr>
          <a:xfrm>
            <a:off x="0" y="0"/>
            <a:ext cx="12192000" cy="1047082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E6FCCC2-CC28-E982-D039-ADF7DA4EA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090" y="91888"/>
            <a:ext cx="1372906" cy="9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71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7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7945-70BF-ACFD-4630-F3B6F0E5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2D79-CA9F-EFBB-551E-E8DAD7C3C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9C40-B188-02B0-CA50-A01ACE1F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2E2A-9F04-EC30-1E9A-02830133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938B0-C487-B169-9F90-3EE6D4AD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6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36310"/>
            <a:ext cx="10363200" cy="2492690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33006F"/>
                </a:solidFill>
                <a:latin typeface="+mn-lt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10889"/>
            <a:ext cx="8534400" cy="16611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917B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name, title, and date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EDCE75-D4A1-420C-9740-5C8F85F4291E}"/>
              </a:ext>
            </a:extLst>
          </p:cNvPr>
          <p:cNvGrpSpPr/>
          <p:nvPr/>
        </p:nvGrpSpPr>
        <p:grpSpPr>
          <a:xfrm>
            <a:off x="3422373" y="5791200"/>
            <a:ext cx="5314211" cy="843557"/>
            <a:chOff x="7809297" y="5917392"/>
            <a:chExt cx="5314211" cy="843557"/>
          </a:xfrm>
        </p:grpSpPr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4A1A7277-2D5B-449F-B550-7336E398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247" y="5967087"/>
              <a:ext cx="2468261" cy="7602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C9ABE7-5C8C-4815-9CD0-10C8FBBD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09297" y="5917392"/>
              <a:ext cx="2495101" cy="84355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0AC4B7C-97BD-21C1-B66A-64882C9833B7}"/>
              </a:ext>
            </a:extLst>
          </p:cNvPr>
          <p:cNvSpPr/>
          <p:nvPr/>
        </p:nvSpPr>
        <p:spPr>
          <a:xfrm>
            <a:off x="0" y="0"/>
            <a:ext cx="12192000" cy="256904"/>
          </a:xfrm>
          <a:prstGeom prst="rect">
            <a:avLst/>
          </a:prstGeom>
          <a:solidFill>
            <a:srgbClr val="33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0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50E9C-9BF7-4149-BF11-991D1D2915E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9FE78-E637-45B5-B313-5653ADD7B16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381000"/>
            <a:ext cx="11277600" cy="1431508"/>
          </a:xfrm>
          <a:prstGeom prst="rect">
            <a:avLst/>
          </a:prstGeom>
        </p:spPr>
      </p:pic>
      <p:pic>
        <p:nvPicPr>
          <p:cNvPr id="10" name="Picture 2" descr="I:\groups\gh\ITECH\Communications\Resources\Design Resources\Logos-And-Graphics-For-Use\ItechLogos\itech-health-logo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54" y="5867401"/>
            <a:ext cx="1865745" cy="6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8000" y="304802"/>
            <a:ext cx="9448800" cy="74612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50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75F8-6C68-6683-ADF3-3885F64F6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13039-9AD3-914A-2080-04D7488D9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12DC8-BF51-9F87-F6B3-873A1F7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E225-519C-F8D6-8746-D158B50C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E8053-7670-0D70-6B73-21E283B5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D46D-F2F3-EADC-C0AA-8591270B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03B6-69D3-64BE-C48A-588305B4E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E126-E93B-125B-8ACB-F4CF3AEA4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62CC4-531C-1CAB-0CC6-28AC558E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D5198-7723-4D02-CB05-A9B7C31B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D318C-A1EC-70D0-DC1B-10324FF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9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27D4-CA06-5D82-10BE-CBE73C69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84F64-5640-9CDD-9250-5ABB1717A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F7176-A3AE-CFE1-0298-20773F9EF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4ECDD-ADB1-3E7C-8135-B513B5B3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B985C-2012-D73E-4FA4-6BF8ED27A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6FE5B-5C8B-89A8-7C5A-3D1B368B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69CB2-ED83-EC7F-826A-46FCDFD5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D2790-319E-7055-D01C-EBD3B84C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ECA2-9E6C-FC88-7F83-3657531B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86C9E-C237-1C56-8B6E-C45BF608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2BCFE-DB84-626F-4F08-54502C80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80CB7-8ED0-27AC-A7CD-DF3DB79A5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D54E7-4D13-7E91-7872-83CF92F9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77DB8-8DDB-63F1-F3E9-D7DC5D9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D5BBB-1C90-6CDD-ED65-49734858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9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88F7-CCEE-637F-7C61-0A728530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153F-F80E-40B3-EAC4-353E85E6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5FDA-69B8-BDD9-E97C-307AA7AF6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3DECA-AE68-AC30-94D9-DA9AE300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7D05E-9819-CF0F-6C6D-30D2AF37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FF03C-AEE0-50D3-6498-176F5FAB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A933-F551-7CB7-F19C-D8D7FCEF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B61CB-FDC4-10A6-B87D-AF7658E6E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8C597-AE5F-A2FF-3D03-E9BDE2CDB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E8A4A-7ACF-4C5B-A271-958D734F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72A60-1A64-D102-7DD8-62B4614C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8BFF3-E281-B088-377F-68AD53FA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5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FC426-B313-C079-D96D-B05A96C1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F6402-E3E7-6316-139C-86CF33132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425A1-F27C-C955-9DA1-77A961FCA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B1B3-6D76-4F66-9BF8-27E19C46BE0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D59C8-A5AD-EEFC-4C47-647E488B3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48949-AF06-EF46-533C-E6E4E83B2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CA43-361F-4C74-A67C-BFE835FFC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91D9D-1958-B0ED-DC0B-AB18B51C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18660"/>
            <a:ext cx="10018643" cy="655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10EDF-78D1-C255-71BE-6F743A339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348" y="1253710"/>
            <a:ext cx="11012556" cy="4923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5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―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8/10/relationships/comments" Target="../comments/modernComment_103_2ED817BE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596CC-E794-A49E-8C33-E2CD5B664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71" y="1214438"/>
            <a:ext cx="8190048" cy="2387600"/>
          </a:xfrm>
        </p:spPr>
        <p:txBody>
          <a:bodyPr>
            <a:normAutofit fontScale="90000"/>
          </a:bodyPr>
          <a:lstStyle/>
          <a:p>
            <a:r>
              <a:rPr lang="en-US" sz="2800" b="1">
                <a:solidFill>
                  <a:srgbClr val="2323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ACTIVE SURVEILLANCE OF POST CAESARIAN SECTION SURGICAL SITE INFECTION AT KAKAMEGA COUNTY GENERAL HOSPITAL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8C6F4-73FF-16A0-48C5-F769DBA32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/>
              <a:t>Authors: 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Robert Werunga</a:t>
            </a:r>
            <a:r>
              <a:rPr 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Violet Ambani</a:t>
            </a:r>
            <a:r>
              <a:rPr 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Rasto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Nyongesa</a:t>
            </a:r>
            <a:r>
              <a:rPr 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Stella Mamuti</a:t>
            </a:r>
            <a:r>
              <a:rPr lang="en-US" baseline="30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2E2A589B-58DB-481F-59EF-D8F9667C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318" y="122898"/>
            <a:ext cx="2166424" cy="159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91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A68F-C7D4-FEC1-F8B8-E717A6C9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Introduction: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8E08-DD9D-DBB6-51B6-81A2DA1E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1212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Surgical Site Infections (SSI) are the most reported health acquired infection and common surgical complication in both developed and developing countries</a:t>
            </a:r>
            <a:r>
              <a:rPr lang="en-US">
                <a:solidFill>
                  <a:srgbClr val="23232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>
                <a:solidFill>
                  <a:srgbClr val="23232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Sub-Sahara Africa, the prevalence of SSI in hospitals range from 6.8 to 26%.</a:t>
            </a:r>
            <a:r>
              <a:rPr lang="en-US">
                <a:solidFill>
                  <a:srgbClr val="28282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>
                <a:solidFill>
                  <a:srgbClr val="23232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aimed at identifying the incidence post CS SSI at the Kakamega County General hospital.</a:t>
            </a:r>
            <a:endParaRPr lang="en-US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C1001D93-0194-AEC9-42C4-D8B5FBE3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4" y="122898"/>
            <a:ext cx="1730327" cy="11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8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EF73-FEA8-2FB3-081A-8EC02F51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14DBE-DE24-522A-A2C6-A41FE7F79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972"/>
            <a:ext cx="10515600" cy="50439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ea typeface="Calibri" panose="020F0502020204030204" pitchFamily="34" charset="0"/>
                <a:cs typeface="Times New Roman"/>
              </a:rPr>
              <a:t>Longitudinal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follow up of patients who underwent CS from October 2022 to March 2023.</a:t>
            </a:r>
          </a:p>
          <a:p>
            <a:r>
              <a:rPr lang="en-US" sz="3600" dirty="0">
                <a:ea typeface="Calibri" panose="020F0502020204030204" pitchFamily="34" charset="0"/>
                <a:cs typeface="Times New Roman"/>
              </a:rPr>
              <a:t>Standardized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surgical safety surveillance tool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 used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ea typeface="Calibri" panose="020F0502020204030204" pitchFamily="34" charset="0"/>
                <a:cs typeface="Times New Roman"/>
              </a:rPr>
              <a:t>Information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leaflets 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given to patients</a:t>
            </a:r>
            <a:endParaRPr lang="en-US" sz="3600" dirty="0">
              <a:effectLst/>
              <a:ea typeface="Calibri" panose="020F0502020204030204" pitchFamily="34" charset="0"/>
              <a:cs typeface="Times New Roman"/>
            </a:endParaRPr>
          </a:p>
          <a:p>
            <a:r>
              <a:rPr lang="en-US" sz="3600" dirty="0">
                <a:ea typeface="Calibri" panose="020F0502020204030204" pitchFamily="34" charset="0"/>
                <a:cs typeface="Times New Roman"/>
              </a:rPr>
              <a:t>Follow-up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done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through phone 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call or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clinic return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visits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 </a:t>
            </a:r>
          </a:p>
          <a:p>
            <a:r>
              <a:rPr lang="en-US" sz="3600" dirty="0">
                <a:ea typeface="Calibri" panose="020F0502020204030204" pitchFamily="34" charset="0"/>
                <a:cs typeface="Times New Roman"/>
              </a:rPr>
              <a:t>Data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summarized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using proportions 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 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SSI incidence rate 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calculated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for all enrolled and on follow up</a:t>
            </a:r>
          </a:p>
          <a:p>
            <a:endParaRPr lang="en-US"/>
          </a:p>
        </p:txBody>
      </p:sp>
      <p:pic>
        <p:nvPicPr>
          <p:cNvPr id="4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9265089C-8FE9-5FFD-4E91-DBEB97E7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4" y="122898"/>
            <a:ext cx="1730327" cy="11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59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3723-F6AB-6F5E-EA1F-34E8033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6" y="12071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  <a:endParaRPr lang="en-US" sz="48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23AC63-A8FA-5247-95B2-3BEDB49DA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4236"/>
              </p:ext>
            </p:extLst>
          </p:nvPr>
        </p:nvGraphicFramePr>
        <p:xfrm>
          <a:off x="522110" y="1580444"/>
          <a:ext cx="11269873" cy="461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6115">
                  <a:extLst>
                    <a:ext uri="{9D8B030D-6E8A-4147-A177-3AD203B41FA5}">
                      <a16:colId xmlns:a16="http://schemas.microsoft.com/office/drawing/2014/main" val="497591286"/>
                    </a:ext>
                  </a:extLst>
                </a:gridCol>
                <a:gridCol w="1021421">
                  <a:extLst>
                    <a:ext uri="{9D8B030D-6E8A-4147-A177-3AD203B41FA5}">
                      <a16:colId xmlns:a16="http://schemas.microsoft.com/office/drawing/2014/main" val="2646667109"/>
                    </a:ext>
                  </a:extLst>
                </a:gridCol>
                <a:gridCol w="1211114">
                  <a:extLst>
                    <a:ext uri="{9D8B030D-6E8A-4147-A177-3AD203B41FA5}">
                      <a16:colId xmlns:a16="http://schemas.microsoft.com/office/drawing/2014/main" val="3674057050"/>
                    </a:ext>
                  </a:extLst>
                </a:gridCol>
                <a:gridCol w="1396422">
                  <a:extLst>
                    <a:ext uri="{9D8B030D-6E8A-4147-A177-3AD203B41FA5}">
                      <a16:colId xmlns:a16="http://schemas.microsoft.com/office/drawing/2014/main" val="2797220255"/>
                    </a:ext>
                  </a:extLst>
                </a:gridCol>
                <a:gridCol w="1467101">
                  <a:extLst>
                    <a:ext uri="{9D8B030D-6E8A-4147-A177-3AD203B41FA5}">
                      <a16:colId xmlns:a16="http://schemas.microsoft.com/office/drawing/2014/main" val="1135554957"/>
                    </a:ext>
                  </a:extLst>
                </a:gridCol>
                <a:gridCol w="1452506">
                  <a:extLst>
                    <a:ext uri="{9D8B030D-6E8A-4147-A177-3AD203B41FA5}">
                      <a16:colId xmlns:a16="http://schemas.microsoft.com/office/drawing/2014/main" val="2593810080"/>
                    </a:ext>
                  </a:extLst>
                </a:gridCol>
                <a:gridCol w="1277408">
                  <a:extLst>
                    <a:ext uri="{9D8B030D-6E8A-4147-A177-3AD203B41FA5}">
                      <a16:colId xmlns:a16="http://schemas.microsoft.com/office/drawing/2014/main" val="1281900610"/>
                    </a:ext>
                  </a:extLst>
                </a:gridCol>
                <a:gridCol w="1197786">
                  <a:extLst>
                    <a:ext uri="{9D8B030D-6E8A-4147-A177-3AD203B41FA5}">
                      <a16:colId xmlns:a16="http://schemas.microsoft.com/office/drawing/2014/main" val="467496723"/>
                    </a:ext>
                  </a:extLst>
                </a:gridCol>
              </a:tblGrid>
              <a:tr h="103022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4038673"/>
                  </a:ext>
                </a:extLst>
              </a:tr>
              <a:tr h="99059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CS done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/>
                        </a:rPr>
                        <a:t>788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5681894"/>
                  </a:ext>
                </a:extLst>
              </a:tr>
              <a:tr h="99059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Enrolled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effectLst/>
                          <a:latin typeface="Calibri"/>
                        </a:rPr>
                        <a:t>706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1650675"/>
                  </a:ext>
                </a:extLst>
              </a:tr>
              <a:tr h="160477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3200" b="0" i="0" u="none" strike="noStrike" dirty="0">
                          <a:effectLst/>
                          <a:latin typeface="Calibri"/>
                        </a:rPr>
                        <a:t>Proportion enrolled (%)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  <a:endParaRPr lang="en-US" sz="3200" b="0" i="0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</a:t>
                      </a:r>
                      <a:endParaRPr lang="en-US" sz="3200" b="0" i="0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</a:t>
                      </a:r>
                      <a:endParaRPr lang="en-US" sz="3200" b="0" i="0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  <a:endParaRPr lang="en-US" sz="3200" b="0" i="0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</a:t>
                      </a:r>
                      <a:endParaRPr lang="en-US" sz="3200" b="0" i="0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  <a:endParaRPr lang="en-US" sz="3200" b="0" i="0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  <a:endParaRPr lang="en-US" sz="3200" b="1" i="0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53457225"/>
                  </a:ext>
                </a:extLst>
              </a:tr>
            </a:tbl>
          </a:graphicData>
        </a:graphic>
      </p:graphicFrame>
      <p:pic>
        <p:nvPicPr>
          <p:cNvPr id="6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32947BEC-DE4B-F0AF-4C61-8C18EF149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4" y="122898"/>
            <a:ext cx="1730327" cy="11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9137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E0C6-A199-2436-028F-8F2EBED63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24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cs typeface="Calibri Light"/>
              </a:rPr>
              <a:t>Key Findings-Surgical Care Bundles</a:t>
            </a:r>
            <a:endParaRPr lang="en-US" b="1" dirty="0">
              <a:cs typeface="Calibri Light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C4650-AB6A-0659-B580-AA35425EA2B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C:\Users\User\Desktop\COAT OF ARMS 7 JULY2015\kakamega log.jpg">
            <a:extLst>
              <a:ext uri="{FF2B5EF4-FFF2-40B4-BE49-F238E27FC236}">
                <a16:creationId xmlns:a16="http://schemas.microsoft.com/office/drawing/2014/main" id="{A46962D6-EBA7-6482-B156-9F3B5D7D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4" y="122898"/>
            <a:ext cx="1730327" cy="11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54D9678-83C1-DAA9-20DD-FF2B36963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34900"/>
              </p:ext>
            </p:extLst>
          </p:nvPr>
        </p:nvGraphicFramePr>
        <p:xfrm>
          <a:off x="838200" y="1825625"/>
          <a:ext cx="10515598" cy="4492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607">
                  <a:extLst>
                    <a:ext uri="{9D8B030D-6E8A-4147-A177-3AD203B41FA5}">
                      <a16:colId xmlns:a16="http://schemas.microsoft.com/office/drawing/2014/main" val="1003806304"/>
                    </a:ext>
                  </a:extLst>
                </a:gridCol>
                <a:gridCol w="2433741">
                  <a:extLst>
                    <a:ext uri="{9D8B030D-6E8A-4147-A177-3AD203B41FA5}">
                      <a16:colId xmlns:a16="http://schemas.microsoft.com/office/drawing/2014/main" val="501364067"/>
                    </a:ext>
                  </a:extLst>
                </a:gridCol>
                <a:gridCol w="3857250">
                  <a:extLst>
                    <a:ext uri="{9D8B030D-6E8A-4147-A177-3AD203B41FA5}">
                      <a16:colId xmlns:a16="http://schemas.microsoft.com/office/drawing/2014/main" val="2351257707"/>
                    </a:ext>
                  </a:extLst>
                </a:gridCol>
              </a:tblGrid>
              <a:tr h="641763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/>
                        </a:rPr>
                        <a:t>Variable (N=706)​</a:t>
                      </a:r>
                      <a:endParaRPr lang="en-US" sz="24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Number​</a:t>
                      </a:r>
                      <a:endParaRPr lang="en-US" sz="24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Proportion (%)​</a:t>
                      </a:r>
                      <a:endParaRPr lang="en-US" sz="24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1327992"/>
                  </a:ext>
                </a:extLst>
              </a:tr>
              <a:tr h="641763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/>
                        </a:rPr>
                        <a:t>Blood glucose done​</a:t>
                      </a:r>
                      <a:endParaRPr lang="en-US" sz="24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485​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412728"/>
                  </a:ext>
                </a:extLst>
              </a:tr>
              <a:tr h="641763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/>
                        </a:rPr>
                        <a:t>Preop Antibiotics ​</a:t>
                      </a:r>
                      <a:endParaRPr lang="en-US" sz="24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657​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93​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3445024"/>
                  </a:ext>
                </a:extLst>
              </a:tr>
              <a:tr h="641763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/>
                        </a:rPr>
                        <a:t>Hair not removed​</a:t>
                      </a:r>
                      <a:endParaRPr lang="en-US" sz="24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117​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17​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0113891"/>
                  </a:ext>
                </a:extLst>
              </a:tr>
              <a:tr h="641763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Calibri"/>
                        </a:rPr>
                        <a:t>Skin Preparation ​</a:t>
                      </a:r>
                      <a:endParaRPr lang="en-US" sz="2400" b="1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5368136"/>
                  </a:ext>
                </a:extLst>
              </a:tr>
              <a:tr h="641763">
                <a:tc>
                  <a:txBody>
                    <a:bodyPr/>
                    <a:lstStyle/>
                    <a:p>
                      <a:pPr lvl="1"/>
                      <a:r>
                        <a:rPr lang="en-US" sz="2400" dirty="0">
                          <a:effectLst/>
                          <a:latin typeface="Calibri"/>
                        </a:rPr>
                        <a:t>Chlorhexidine 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254​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36​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8939859"/>
                  </a:ext>
                </a:extLst>
              </a:tr>
              <a:tr h="641763">
                <a:tc>
                  <a:txBody>
                    <a:bodyPr/>
                    <a:lstStyle/>
                    <a:p>
                      <a:pPr lvl="1"/>
                      <a:r>
                        <a:rPr lang="en-US" sz="2400" dirty="0">
                          <a:effectLst/>
                          <a:latin typeface="Calibri"/>
                        </a:rPr>
                        <a:t>Betadine +Chlorhexidine​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446​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/>
                        </a:rPr>
                        <a:t>63​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1248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3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96B3-C244-0CEC-942C-8C6D9C85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376011"/>
            <a:ext cx="10515600" cy="9336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CS SSI Rate</a:t>
            </a:r>
            <a:endParaRPr lang="en-US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2B5DAD66-F3A9-5A1D-7916-DE9E89848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51483"/>
              </p:ext>
            </p:extLst>
          </p:nvPr>
        </p:nvGraphicFramePr>
        <p:xfrm>
          <a:off x="393895" y="1434905"/>
          <a:ext cx="10959905" cy="505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722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FBFC-B0EA-F2C4-09D5-77C002E8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CS SSI Rate</a:t>
            </a:r>
            <a:endParaRPr lang="en-US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78F0-D587-EE09-FAA4-B0B66747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ea typeface="Calibri" panose="020F0502020204030204" pitchFamily="34" charset="0"/>
              </a:rPr>
              <a:t> Successfully</a:t>
            </a:r>
            <a:r>
              <a:rPr lang="en-US" sz="3600" dirty="0">
                <a:effectLst/>
                <a:ea typeface="Calibri" panose="020F0502020204030204" pitchFamily="34" charset="0"/>
              </a:rPr>
              <a:t> reached on follow up</a:t>
            </a:r>
            <a:r>
              <a:rPr lang="en-US" sz="3600" dirty="0">
                <a:ea typeface="Calibri" panose="020F0502020204030204" pitchFamily="34" charset="0"/>
              </a:rPr>
              <a:t>:76</a:t>
            </a:r>
            <a:r>
              <a:rPr lang="en-US" sz="3600" dirty="0">
                <a:effectLst/>
                <a:ea typeface="Calibri" panose="020F0502020204030204" pitchFamily="34" charset="0"/>
              </a:rPr>
              <a:t>% (537/706)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cs typeface="Calibri"/>
              </a:rPr>
              <a:t> SSI rate at discharge: 2% (8/706)</a:t>
            </a:r>
          </a:p>
          <a:p>
            <a:pPr marL="457200" indent="-457200"/>
            <a:r>
              <a:rPr lang="en-US" sz="3600" dirty="0">
                <a:ea typeface="Calibri" panose="020F0502020204030204" pitchFamily="34" charset="0"/>
                <a:cs typeface="Times New Roman"/>
              </a:rPr>
              <a:t>SSI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rate among those reached on follow up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: 4%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 (</a:t>
            </a:r>
            <a:r>
              <a:rPr lang="en-US" sz="3600" dirty="0">
                <a:ea typeface="Calibri" panose="020F0502020204030204" pitchFamily="34" charset="0"/>
                <a:cs typeface="Times New Roman"/>
              </a:rPr>
              <a:t>22/537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/>
              </a:rPr>
              <a:t>).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C33011EC-57B3-494C-7DFD-E249FF14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4" y="122898"/>
            <a:ext cx="1730327" cy="11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FA57-93DF-8F79-298C-C92AC1C9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and recommendation: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285C-2E3A-F46B-C595-A8A9D46C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proportion reached on follow up of the clients is low with a higher SSI incidence rate among those who were reached. </a:t>
            </a:r>
          </a:p>
          <a:p>
            <a:r>
              <a:rPr lang="en-US" sz="360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need to the proportion of clients reached on follow up to provide a reliable SSI incidence rate.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762D452F-8FD1-01FB-C1B4-9B57921B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4" y="122898"/>
            <a:ext cx="1730327" cy="11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07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3621-802E-76EB-6509-39B5C9FF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BF78-C728-AD07-B555-4CB0F5E3E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Medical superintendent Kakamega County General Hospital</a:t>
            </a:r>
          </a:p>
          <a:p>
            <a:r>
              <a:rPr lang="en-US"/>
              <a:t>Infection prevention and Control Committee, Kakamega county General Hospital</a:t>
            </a:r>
          </a:p>
          <a:p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Training and Education Center for Heath, Kenya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1" descr="C:\Users\User\Desktop\COAT OF ARMS 7 JULY2015\kakamega log.jpg">
            <a:extLst>
              <a:ext uri="{FF2B5EF4-FFF2-40B4-BE49-F238E27FC236}">
                <a16:creationId xmlns:a16="http://schemas.microsoft.com/office/drawing/2014/main" id="{4F0F94AF-1AB9-B5C3-E89E-73C688719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4" y="122898"/>
            <a:ext cx="1730327" cy="11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78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-TECH">
  <a:themeElements>
    <a:clrScheme name="I-TECH Brand">
      <a:dk1>
        <a:srgbClr val="33006F"/>
      </a:dk1>
      <a:lt1>
        <a:srgbClr val="FFFFFF"/>
      </a:lt1>
      <a:dk2>
        <a:srgbClr val="917B4C"/>
      </a:dk2>
      <a:lt2>
        <a:srgbClr val="FFFFFF"/>
      </a:lt2>
      <a:accent1>
        <a:srgbClr val="33006F"/>
      </a:accent1>
      <a:accent2>
        <a:srgbClr val="F8CB00"/>
      </a:accent2>
      <a:accent3>
        <a:srgbClr val="917B4C"/>
      </a:accent3>
      <a:accent4>
        <a:srgbClr val="E8D3A2"/>
      </a:accent4>
      <a:accent5>
        <a:srgbClr val="00A2BE"/>
      </a:accent5>
      <a:accent6>
        <a:srgbClr val="89C1C6"/>
      </a:accent6>
      <a:hlink>
        <a:srgbClr val="0000FF"/>
      </a:hlink>
      <a:folHlink>
        <a:srgbClr val="33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-TECH" id="{7819C5C2-62B2-491E-AD14-E20B1AFD80EE}" vid="{2CCBE38C-1B91-460A-8892-99D9BB5C93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0ECF8A72FEE48A1095DED310EA555" ma:contentTypeVersion="6" ma:contentTypeDescription="Create a new document." ma:contentTypeScope="" ma:versionID="5ca70dad0f9113915bed04bdceaae290">
  <xsd:schema xmlns:xsd="http://www.w3.org/2001/XMLSchema" xmlns:xs="http://www.w3.org/2001/XMLSchema" xmlns:p="http://schemas.microsoft.com/office/2006/metadata/properties" xmlns:ns2="74f48567-4ed8-4aac-9dd6-305cc0d284bf" xmlns:ns3="944c9c09-cc95-41ed-b0ba-586d69bcb642" targetNamespace="http://schemas.microsoft.com/office/2006/metadata/properties" ma:root="true" ma:fieldsID="1816131d91cb7c261439676e5d1300a2" ns2:_="" ns3:_="">
    <xsd:import namespace="74f48567-4ed8-4aac-9dd6-305cc0d284bf"/>
    <xsd:import namespace="944c9c09-cc95-41ed-b0ba-586d69bcb6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48567-4ed8-4aac-9dd6-305cc0d28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c9c09-cc95-41ed-b0ba-586d69bcb6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1E3FC-342F-4E27-A4FA-CD6BF9B9A8DA}">
  <ds:schemaRefs>
    <ds:schemaRef ds:uri="74f48567-4ed8-4aac-9dd6-305cc0d284bf"/>
    <ds:schemaRef ds:uri="944c9c09-cc95-41ed-b0ba-586d69bcb6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0954B3-7ECE-43CB-9BE7-2D189F85EA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6F2B12-09F0-4199-ABB2-BDCB7DEEB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I-TECH</vt:lpstr>
      <vt:lpstr>ACTIVE SURVEILLANCE OF POST CAESARIAN SECTION SURGICAL SITE INFECTION AT KAKAMEGA COUNTY GENERAL HOSPITAL </vt:lpstr>
      <vt:lpstr>Introduction: </vt:lpstr>
      <vt:lpstr>Methods:</vt:lpstr>
      <vt:lpstr>Results:</vt:lpstr>
      <vt:lpstr>Key Findings-Surgical Care Bundles</vt:lpstr>
      <vt:lpstr>CS SSI Rate</vt:lpstr>
      <vt:lpstr>CS SSI Rate</vt:lpstr>
      <vt:lpstr>Conclusion and recommendation: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SURVEILLANCE OF POST CAESARIAN SECTION SURGICAL SITE INFECTION AT KAKAMEGA COUNTY GENERAL HOSPITAL </dc:title>
  <dc:creator>Kakamega County rh</dc:creator>
  <cp:revision>289</cp:revision>
  <dcterms:created xsi:type="dcterms:W3CDTF">2023-05-04T12:06:40Z</dcterms:created>
  <dcterms:modified xsi:type="dcterms:W3CDTF">2023-05-10T13:41:39Z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0x0101007B40ECF8A72FEE48A1095DED310EA555</vt:lpwstr>
  </property>
</Properties>
</file>