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3A_A354EC38.xml" ContentType="application/vnd.ms-powerpoint.comments+xml"/>
  <Override PartName="/ppt/comments/modernComment_143_40D00E6A.xml" ContentType="application/vnd.ms-powerpoint.comments+xml"/>
  <Override PartName="/ppt/comments/modernComment_141_9431D935.xml" ContentType="application/vnd.ms-powerpoint.comments+xml"/>
  <Override PartName="/ppt/comments/modernComment_137_AAB037A1.xml" ContentType="application/vnd.ms-powerpoint.comments+xml"/>
  <Override PartName="/ppt/comments/modernComment_12F_65D3E455.xml" ContentType="application/vnd.ms-powerpoint.comments+xml"/>
  <Override PartName="/ppt/comments/modernComment_132_C79F1D1D.xml" ContentType="application/vnd.ms-powerpoint.comments+xml"/>
  <Override PartName="/ppt/comments/modernComment_146_574C466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 id="2147483674" r:id="rId5"/>
  </p:sldMasterIdLst>
  <p:notesMasterIdLst>
    <p:notesMasterId r:id="rId24"/>
  </p:notesMasterIdLst>
  <p:sldIdLst>
    <p:sldId id="314" r:id="rId6"/>
    <p:sldId id="320" r:id="rId7"/>
    <p:sldId id="323" r:id="rId8"/>
    <p:sldId id="321" r:id="rId9"/>
    <p:sldId id="319" r:id="rId10"/>
    <p:sldId id="328" r:id="rId11"/>
    <p:sldId id="311" r:id="rId12"/>
    <p:sldId id="303" r:id="rId13"/>
    <p:sldId id="324" r:id="rId14"/>
    <p:sldId id="304" r:id="rId15"/>
    <p:sldId id="325" r:id="rId16"/>
    <p:sldId id="322" r:id="rId17"/>
    <p:sldId id="306" r:id="rId18"/>
    <p:sldId id="326" r:id="rId19"/>
    <p:sldId id="307" r:id="rId20"/>
    <p:sldId id="313" r:id="rId21"/>
    <p:sldId id="308" r:id="rId22"/>
    <p:sldId id="259" r:id="rId23"/>
  </p:sldIdLst>
  <p:sldSz cx="9144000" cy="5143500" type="screen16x9"/>
  <p:notesSz cx="6858000" cy="9144000"/>
  <p:embeddedFontLst>
    <p:embeddedFont>
      <p:font typeface="Century Gothic" panose="020B0502020202020204" pitchFamily="34" charset="0"/>
      <p:regular r:id="rId25"/>
      <p:bold r:id="rId26"/>
      <p:italic r:id="rId27"/>
      <p:boldItalic r:id="rId28"/>
    </p:embeddedFont>
    <p:embeddedFont>
      <p:font typeface="Arial Black" panose="020B0A04020102020204" pitchFamily="34" charset="0"/>
      <p:bold r:id="rId29"/>
    </p:embeddedFont>
    <p:embeddedFont>
      <p:font typeface="IBM Plex Sans" panose="020B0604020202020204" charset="0"/>
      <p:regular r:id="rId30"/>
      <p:bold r:id="rId31"/>
      <p:italic r:id="rId32"/>
      <p:boldItalic r:id="rId33"/>
    </p:embeddedFont>
    <p:embeddedFont>
      <p:font typeface="Merriweather" panose="020B0604020202020204" charset="0"/>
      <p:regular r:id="rId34"/>
      <p:bold r:id="rId35"/>
      <p:italic r:id="rId36"/>
      <p:boldItalic r:id="rId37"/>
    </p:embeddedFont>
    <p:embeddedFont>
      <p:font typeface="Wingdings 3" panose="05040102010807070707" pitchFamily="18" charset="2"/>
      <p:regular r:id="rId38"/>
    </p:embeddedFont>
    <p:embeddedFont>
      <p:font typeface="Colonna MT" panose="04020805060202030203" pitchFamily="82" charset="0"/>
      <p:regular r:id="rId39"/>
    </p:embeddedFont>
    <p:embeddedFont>
      <p:font typeface="IBM Plex Sans Light"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244E6D-C316-E153-27F5-9463EB4F5057}" name="USCDC" initials="DGHP" userId="USCD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cy muraya" initials="tm" lastIdx="8" clrIdx="0">
    <p:extLst>
      <p:ext uri="{19B8F6BF-5375-455C-9EA6-DF929625EA0E}">
        <p15:presenceInfo xmlns:p15="http://schemas.microsoft.com/office/powerpoint/2012/main" userId="d3ae7c48158bcf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3DE01E-45EE-4B1A-B4AA-23BBC71A313A}">
  <a:tblStyle styleId="{083DE01E-45EE-4B1A-B4AA-23BBC71A313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44576A-F971-4820-8222-A4C219A6C28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3" d="100"/>
          <a:sy n="113" d="100"/>
        </p:scale>
        <p:origin x="28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Research%20Documents\AMS_AMR%20RESEARCH\AMR_AMS%20STUDY\AMR_AMS%20Tigoi%20study%20docs\AMR_AMS%20tigoi%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mombasa%2010th%20IPNET%20conference\Obino_Tai%20AMR%20RAW%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mombasa%2010th%20IPNET%20conference\Obino_Tai%20AMR%20RAW%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mombasa%2010th%20IPNET%20conference\Obino_Tai%20AMR%20RAW%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mombasa%2010th%20IPNET%20conference\Obino_Tai%20AMR%20RAW%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Sex (%)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DEMOGRAPHICS!$B$4:$B$5</c:f>
              <c:strCache>
                <c:ptCount val="2"/>
                <c:pt idx="0">
                  <c:v>Female</c:v>
                </c:pt>
                <c:pt idx="1">
                  <c:v>Male</c:v>
                </c:pt>
              </c:strCache>
            </c:strRef>
          </c:cat>
          <c:val>
            <c:numRef>
              <c:f>DEMOGRAPHICS!$C$4:$C$5</c:f>
              <c:numCache>
                <c:formatCode>0</c:formatCode>
                <c:ptCount val="2"/>
                <c:pt idx="0">
                  <c:v>71.755725190839698</c:v>
                </c:pt>
                <c:pt idx="1">
                  <c:v>28.244274809160309</c:v>
                </c:pt>
              </c:numCache>
            </c:numRef>
          </c:val>
          <c:extLst>
            <c:ext xmlns:c16="http://schemas.microsoft.com/office/drawing/2014/chart" uri="{C3380CC4-5D6E-409C-BE32-E72D297353CC}">
              <c16:uniqueId val="{00000000-D331-47C0-824D-7385A24A4535}"/>
            </c:ext>
          </c:extLst>
        </c:ser>
        <c:dLbls>
          <c:dLblPos val="outEnd"/>
          <c:showLegendKey val="0"/>
          <c:showVal val="1"/>
          <c:showCatName val="0"/>
          <c:showSerName val="0"/>
          <c:showPercent val="0"/>
          <c:showBubbleSize val="0"/>
        </c:dLbls>
        <c:gapWidth val="219"/>
        <c:overlap val="-27"/>
        <c:axId val="501392720"/>
        <c:axId val="501443056"/>
      </c:barChart>
      <c:catAx>
        <c:axId val="50139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443056"/>
        <c:crosses val="autoZero"/>
        <c:auto val="1"/>
        <c:lblAlgn val="ctr"/>
        <c:lblOffset val="100"/>
        <c:noMultiLvlLbl val="0"/>
      </c:catAx>
      <c:valAx>
        <c:axId val="50144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392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Education</a:t>
            </a:r>
            <a:r>
              <a:rPr lang="en-US" baseline="0" dirty="0"/>
              <a:t> level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Sheet2!$A$1:$A$2</c:f>
              <c:strCache>
                <c:ptCount val="2"/>
                <c:pt idx="0">
                  <c:v>Up to primary</c:v>
                </c:pt>
                <c:pt idx="1">
                  <c:v>Up to Secondary</c:v>
                </c:pt>
              </c:strCache>
            </c:strRef>
          </c:cat>
          <c:val>
            <c:numRef>
              <c:f>Sheet2!$B$1:$B$2</c:f>
              <c:numCache>
                <c:formatCode>0</c:formatCode>
                <c:ptCount val="2"/>
                <c:pt idx="0">
                  <c:v>94.656488549618317</c:v>
                </c:pt>
                <c:pt idx="1">
                  <c:v>5.343511450381679</c:v>
                </c:pt>
              </c:numCache>
            </c:numRef>
          </c:val>
          <c:extLst>
            <c:ext xmlns:c16="http://schemas.microsoft.com/office/drawing/2014/chart" uri="{C3380CC4-5D6E-409C-BE32-E72D297353CC}">
              <c16:uniqueId val="{00000000-0DD7-4595-8121-7A232F858FDC}"/>
            </c:ext>
          </c:extLst>
        </c:ser>
        <c:dLbls>
          <c:dLblPos val="outEnd"/>
          <c:showLegendKey val="0"/>
          <c:showVal val="1"/>
          <c:showCatName val="0"/>
          <c:showSerName val="0"/>
          <c:showPercent val="0"/>
          <c:showBubbleSize val="0"/>
        </c:dLbls>
        <c:gapWidth val="150"/>
        <c:axId val="1089741632"/>
        <c:axId val="1089740800"/>
      </c:barChart>
      <c:catAx>
        <c:axId val="1089741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740800"/>
        <c:crosses val="autoZero"/>
        <c:auto val="1"/>
        <c:lblAlgn val="ctr"/>
        <c:lblOffset val="100"/>
        <c:noMultiLvlLbl val="0"/>
      </c:catAx>
      <c:valAx>
        <c:axId val="1089740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74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Dangers</a:t>
            </a:r>
            <a:r>
              <a:rPr lang="en-US" baseline="0"/>
              <a:t> of using ABs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Sheet2!$A$9:$A$11</c:f>
              <c:strCache>
                <c:ptCount val="3"/>
                <c:pt idx="0">
                  <c:v>Didnt Know %</c:v>
                </c:pt>
                <c:pt idx="1">
                  <c:v>Unsure %</c:v>
                </c:pt>
                <c:pt idx="2">
                  <c:v>Knew  %</c:v>
                </c:pt>
              </c:strCache>
            </c:strRef>
          </c:cat>
          <c:val>
            <c:numRef>
              <c:f>Sheet2!$B$9:$B$11</c:f>
              <c:numCache>
                <c:formatCode>0</c:formatCode>
                <c:ptCount val="3"/>
                <c:pt idx="0">
                  <c:v>59.541984732824424</c:v>
                </c:pt>
                <c:pt idx="1">
                  <c:v>21.374045801526716</c:v>
                </c:pt>
                <c:pt idx="2">
                  <c:v>19.083969465648856</c:v>
                </c:pt>
              </c:numCache>
            </c:numRef>
          </c:val>
          <c:extLst>
            <c:ext xmlns:c16="http://schemas.microsoft.com/office/drawing/2014/chart" uri="{C3380CC4-5D6E-409C-BE32-E72D297353CC}">
              <c16:uniqueId val="{00000000-1D40-43AB-BC84-29BE24932905}"/>
            </c:ext>
          </c:extLst>
        </c:ser>
        <c:dLbls>
          <c:dLblPos val="outEnd"/>
          <c:showLegendKey val="0"/>
          <c:showVal val="1"/>
          <c:showCatName val="0"/>
          <c:showSerName val="0"/>
          <c:showPercent val="0"/>
          <c:showBubbleSize val="0"/>
        </c:dLbls>
        <c:gapWidth val="219"/>
        <c:overlap val="-27"/>
        <c:axId val="75829488"/>
        <c:axId val="75870672"/>
      </c:barChart>
      <c:catAx>
        <c:axId val="7582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70672"/>
        <c:crosses val="autoZero"/>
        <c:auto val="1"/>
        <c:lblAlgn val="ctr"/>
        <c:lblOffset val="100"/>
        <c:noMultiLvlLbl val="0"/>
      </c:catAx>
      <c:valAx>
        <c:axId val="75870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82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Insurance</a:t>
            </a:r>
            <a:r>
              <a:rPr lang="en-US" baseline="0"/>
              <a:t> coverage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429576929893409E-2"/>
          <c:y val="0.26524614254224832"/>
          <c:w val="0.85831961921158573"/>
          <c:h val="0.497243805215016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Sheet2!$A$5:$A$6</c:f>
              <c:strCache>
                <c:ptCount val="2"/>
                <c:pt idx="0">
                  <c:v>Without Insurance Coverage %</c:v>
                </c:pt>
                <c:pt idx="1">
                  <c:v>With Insurance Coverage %</c:v>
                </c:pt>
              </c:strCache>
            </c:strRef>
          </c:cat>
          <c:val>
            <c:numRef>
              <c:f>Sheet2!$B$5:$B$6</c:f>
              <c:numCache>
                <c:formatCode>0</c:formatCode>
                <c:ptCount val="2"/>
                <c:pt idx="0">
                  <c:v>70.992366412213741</c:v>
                </c:pt>
                <c:pt idx="1">
                  <c:v>29.007633587786259</c:v>
                </c:pt>
              </c:numCache>
            </c:numRef>
          </c:val>
          <c:extLst>
            <c:ext xmlns:c16="http://schemas.microsoft.com/office/drawing/2014/chart" uri="{C3380CC4-5D6E-409C-BE32-E72D297353CC}">
              <c16:uniqueId val="{00000000-ADD1-4C56-9C57-C97327F11E85}"/>
            </c:ext>
          </c:extLst>
        </c:ser>
        <c:dLbls>
          <c:dLblPos val="outEnd"/>
          <c:showLegendKey val="0"/>
          <c:showVal val="1"/>
          <c:showCatName val="0"/>
          <c:showSerName val="0"/>
          <c:showPercent val="0"/>
          <c:showBubbleSize val="0"/>
        </c:dLbls>
        <c:gapWidth val="219"/>
        <c:overlap val="-27"/>
        <c:axId val="999860704"/>
        <c:axId val="999820768"/>
      </c:barChart>
      <c:catAx>
        <c:axId val="99986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820768"/>
        <c:crosses val="autoZero"/>
        <c:auto val="1"/>
        <c:lblAlgn val="ctr"/>
        <c:lblOffset val="100"/>
        <c:noMultiLvlLbl val="0"/>
      </c:catAx>
      <c:valAx>
        <c:axId val="999820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86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Source</a:t>
            </a:r>
            <a:r>
              <a:rPr lang="en-US" baseline="0"/>
              <a:t> of Antibiotics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Sheet2!$A$14:$A$15</c:f>
              <c:strCache>
                <c:ptCount val="2"/>
                <c:pt idx="0">
                  <c:v>Had Prescription %</c:v>
                </c:pt>
                <c:pt idx="1">
                  <c:v>No Prescription %</c:v>
                </c:pt>
              </c:strCache>
            </c:strRef>
          </c:cat>
          <c:val>
            <c:numRef>
              <c:f>Sheet2!$B$14:$B$15</c:f>
              <c:numCache>
                <c:formatCode>0</c:formatCode>
                <c:ptCount val="2"/>
                <c:pt idx="0">
                  <c:v>53.225806451612897</c:v>
                </c:pt>
                <c:pt idx="1">
                  <c:v>46.774193548387096</c:v>
                </c:pt>
              </c:numCache>
            </c:numRef>
          </c:val>
          <c:extLst>
            <c:ext xmlns:c16="http://schemas.microsoft.com/office/drawing/2014/chart" uri="{C3380CC4-5D6E-409C-BE32-E72D297353CC}">
              <c16:uniqueId val="{00000000-8994-473F-AC36-1D453CDC7460}"/>
            </c:ext>
          </c:extLst>
        </c:ser>
        <c:dLbls>
          <c:dLblPos val="outEnd"/>
          <c:showLegendKey val="0"/>
          <c:showVal val="1"/>
          <c:showCatName val="0"/>
          <c:showSerName val="0"/>
          <c:showPercent val="0"/>
          <c:showBubbleSize val="0"/>
        </c:dLbls>
        <c:gapWidth val="219"/>
        <c:overlap val="-27"/>
        <c:axId val="15691055"/>
        <c:axId val="15678991"/>
      </c:barChart>
      <c:catAx>
        <c:axId val="1569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8991"/>
        <c:crosses val="autoZero"/>
        <c:auto val="1"/>
        <c:lblAlgn val="ctr"/>
        <c:lblOffset val="100"/>
        <c:noMultiLvlLbl val="0"/>
      </c:catAx>
      <c:valAx>
        <c:axId val="15678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1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F_65D3E455.xml><?xml version="1.0" encoding="utf-8"?>
<p188:cmLst xmlns:a="http://schemas.openxmlformats.org/drawingml/2006/main" xmlns:r="http://schemas.openxmlformats.org/officeDocument/2006/relationships" xmlns:p188="http://schemas.microsoft.com/office/powerpoint/2018/8/main">
  <p188:cm id="{4365D68D-0E11-420E-92E5-CE79280711D0}" authorId="{0E244E6D-C316-E153-27F5-9463EB4F5057}" created="2023-05-07T20:22:04.736">
    <ac:txMkLst xmlns:ac="http://schemas.microsoft.com/office/drawing/2013/main/command">
      <pc:docMk xmlns:pc="http://schemas.microsoft.com/office/powerpoint/2013/main/command"/>
      <pc:sldMk xmlns:pc="http://schemas.microsoft.com/office/powerpoint/2013/main/command" cId="1708385365" sldId="303"/>
      <ac:spMk id="5" creationId="{00000000-0000-0000-0000-000000000000}"/>
      <ac:txMk cp="193" len="19">
        <ac:context len="368" hash="3612859896"/>
      </ac:txMk>
    </ac:txMkLst>
    <p188:pos x="7096133" y="2111658"/>
    <p188:txBody>
      <a:bodyPr/>
      <a:lstStyle/>
      <a:p>
        <a:r>
          <a:rPr lang="en-US"/>
          <a:t>Which hospital???</a:t>
        </a:r>
      </a:p>
    </p188:txBody>
  </p188:cm>
  <p188:cm id="{C430A769-C90F-4246-B596-DC47BAA0AAF8}" authorId="{0E244E6D-C316-E153-27F5-9463EB4F5057}" created="2023-05-07T20:23:17.031">
    <ac:txMkLst xmlns:ac="http://schemas.microsoft.com/office/drawing/2013/main/command">
      <pc:docMk xmlns:pc="http://schemas.microsoft.com/office/powerpoint/2013/main/command"/>
      <pc:sldMk xmlns:pc="http://schemas.microsoft.com/office/powerpoint/2013/main/command" cId="1708385365" sldId="303"/>
      <ac:spMk id="5" creationId="{00000000-0000-0000-0000-000000000000}"/>
      <ac:txMk cp="226" len="140">
        <ac:context len="368" hash="3612859896"/>
      </ac:txMk>
    </ac:txMkLst>
    <p188:pos x="6825200" y="2492658"/>
    <p188:txBody>
      <a:bodyPr/>
      <a:lstStyle/>
      <a:p>
        <a:r>
          <a:rPr lang="en-US"/>
          <a:t>Who were these resents and how were they selected?</a:t>
        </a:r>
      </a:p>
    </p188:txBody>
  </p188:cm>
  <p188:cm id="{C88EB9A5-60AE-44CA-9913-4CCB7CA44403}" authorId="{0E244E6D-C316-E153-27F5-9463EB4F5057}" created="2023-05-07T20:24:58.044">
    <pc:sldMkLst xmlns:pc="http://schemas.microsoft.com/office/powerpoint/2013/main/command">
      <pc:docMk/>
      <pc:sldMk cId="1708385365" sldId="303"/>
    </pc:sldMkLst>
    <p188:txBody>
      <a:bodyPr/>
      <a:lstStyle/>
      <a:p>
        <a:r>
          <a:rPr lang="en-US"/>
          <a:t>Your abstarct has a better langueage here please use that.</a:t>
        </a:r>
      </a:p>
    </p188:txBody>
  </p188:cm>
</p188:cmLst>
</file>

<file path=ppt/comments/modernComment_132_C79F1D1D.xml><?xml version="1.0" encoding="utf-8"?>
<p188:cmLst xmlns:a="http://schemas.openxmlformats.org/drawingml/2006/main" xmlns:r="http://schemas.openxmlformats.org/officeDocument/2006/relationships" xmlns:p188="http://schemas.microsoft.com/office/powerpoint/2018/8/main">
  <p188:cm id="{8E0F37B4-6708-4E71-8ED6-F20053ADD422}" authorId="{0E244E6D-C316-E153-27F5-9463EB4F5057}" created="2023-05-07T20:26:34.495">
    <ac:txMkLst xmlns:ac="http://schemas.microsoft.com/office/drawing/2013/main/command">
      <pc:docMk xmlns:pc="http://schemas.microsoft.com/office/powerpoint/2013/main/command"/>
      <pc:sldMk xmlns:pc="http://schemas.microsoft.com/office/powerpoint/2013/main/command" cId="3349093661" sldId="306"/>
      <ac:spMk id="2" creationId="{00000000-0000-0000-0000-000000000000}"/>
      <ac:txMk cp="0" len="455">
        <ac:context len="456" hash="588567841"/>
      </ac:txMk>
    </ac:txMkLst>
    <p188:pos x="7077958" y="200783"/>
    <p188:txBody>
      <a:bodyPr/>
      <a:lstStyle/>
      <a:p>
        <a:r>
          <a:rPr lang="en-US"/>
          <a:t>You are repeating what you said in slides above. You don’t need this slide on discussion. On ly intro, methods, results and conclusion. You have only 10 minues and you need only 10 slides. Each slide a minute.</a:t>
        </a:r>
      </a:p>
    </p188:txBody>
  </p188:cm>
</p188:cmLst>
</file>

<file path=ppt/comments/modernComment_137_AAB037A1.xml><?xml version="1.0" encoding="utf-8"?>
<p188:cmLst xmlns:a="http://schemas.openxmlformats.org/drawingml/2006/main" xmlns:r="http://schemas.openxmlformats.org/officeDocument/2006/relationships" xmlns:p188="http://schemas.microsoft.com/office/powerpoint/2018/8/main">
  <p188:cm id="{84E66F8F-EFF2-4295-8016-D71298ED05F0}" authorId="{0E244E6D-C316-E153-27F5-9463EB4F5057}" created="2023-05-07T20:13:59.033">
    <pc:sldMkLst xmlns:pc="http://schemas.microsoft.com/office/powerpoint/2013/main/command">
      <pc:docMk/>
      <pc:sldMk cId="2863675297" sldId="311"/>
    </pc:sldMkLst>
    <p188:txBody>
      <a:bodyPr/>
      <a:lstStyle/>
      <a:p>
        <a:r>
          <a:rPr lang="en-US"/>
          <a:t>Avoid full stops in PPT. it supposed to be short sentences of 6 words. 
Ensure your font size is good for  audience recommend 28</a:t>
        </a:r>
      </a:p>
    </p188:txBody>
  </p188:cm>
</p188:cmLst>
</file>

<file path=ppt/comments/modernComment_13A_A354EC38.xml><?xml version="1.0" encoding="utf-8"?>
<p188:cmLst xmlns:a="http://schemas.openxmlformats.org/drawingml/2006/main" xmlns:r="http://schemas.openxmlformats.org/officeDocument/2006/relationships" xmlns:p188="http://schemas.microsoft.com/office/powerpoint/2018/8/main">
  <p188:cm id="{5E83EC1A-A380-4F23-BAF3-9D3AC15A2787}" authorId="{0E244E6D-C316-E153-27F5-9463EB4F5057}" created="2023-05-07T20:07:42.906">
    <ac:txMkLst xmlns:ac="http://schemas.microsoft.com/office/drawing/2013/main/command">
      <pc:docMk xmlns:pc="http://schemas.microsoft.com/office/powerpoint/2013/main/command"/>
      <pc:sldMk xmlns:pc="http://schemas.microsoft.com/office/powerpoint/2013/main/command" cId="2740251704" sldId="314"/>
      <ac:spMk id="7" creationId="{31CBC70D-FD0B-4B59-A9EF-DA1569759958}"/>
      <ac:txMk cp="160" len="44">
        <ac:context len="206" hash="1838527994"/>
      </ac:txMk>
    </ac:txMkLst>
    <p188:pos x="4666358" y="1361176"/>
    <p188:txBody>
      <a:bodyPr/>
      <a:lstStyle/>
      <a:p>
        <a:r>
          <a:rPr lang="en-US"/>
          <a:t>This may not be necessary</a:t>
        </a:r>
      </a:p>
    </p188:txBody>
  </p188:cm>
</p188:cmLst>
</file>

<file path=ppt/comments/modernComment_141_9431D935.xml><?xml version="1.0" encoding="utf-8"?>
<p188:cmLst xmlns:a="http://schemas.openxmlformats.org/drawingml/2006/main" xmlns:r="http://schemas.openxmlformats.org/officeDocument/2006/relationships" xmlns:p188="http://schemas.microsoft.com/office/powerpoint/2018/8/main">
  <p188:cm id="{95775D17-D3AD-4B53-A86A-B935F7D34882}" authorId="{0E244E6D-C316-E153-27F5-9463EB4F5057}" created="2023-05-07T20:18:47.963">
    <ac:txMkLst xmlns:ac="http://schemas.microsoft.com/office/drawing/2013/main/command">
      <pc:docMk xmlns:pc="http://schemas.microsoft.com/office/powerpoint/2013/main/command"/>
      <pc:sldMk xmlns:pc="http://schemas.microsoft.com/office/powerpoint/2013/main/command" cId="2486294837" sldId="321"/>
      <ac:spMk id="5" creationId="{00000000-0000-0000-0000-000000000000}"/>
      <ac:txMk cp="18" len="99">
        <ac:context len="126" hash="3365550665"/>
      </ac:txMk>
    </ac:txMkLst>
    <p188:pos x="4608864" y="203392"/>
    <p188:txBody>
      <a:bodyPr/>
      <a:lstStyle/>
      <a:p>
        <a:r>
          <a:rPr lang="en-US"/>
          <a:t>What the title of this slide</a:t>
        </a:r>
      </a:p>
    </p188:txBody>
  </p188:cm>
</p188:cmLst>
</file>

<file path=ppt/comments/modernComment_143_40D00E6A.xml><?xml version="1.0" encoding="utf-8"?>
<p188:cmLst xmlns:a="http://schemas.openxmlformats.org/drawingml/2006/main" xmlns:r="http://schemas.openxmlformats.org/officeDocument/2006/relationships" xmlns:p188="http://schemas.microsoft.com/office/powerpoint/2018/8/main">
  <p188:cm id="{724AB75D-B6A7-42C3-9D80-4F40C84877EF}" authorId="{0E244E6D-C316-E153-27F5-9463EB4F5057}" created="2023-05-07T20:10:34.572">
    <ac:txMkLst xmlns:ac="http://schemas.microsoft.com/office/drawing/2013/main/command">
      <pc:docMk xmlns:pc="http://schemas.microsoft.com/office/powerpoint/2013/main/command"/>
      <pc:sldMk xmlns:pc="http://schemas.microsoft.com/office/powerpoint/2013/main/command" cId="1087377002" sldId="323"/>
      <ac:spMk id="2" creationId="{00000000-0000-0000-0000-000000000000}"/>
      <ac:txMk cp="6" len="8">
        <ac:context len="214" hash="1311171336"/>
      </ac:txMk>
    </ac:txMkLst>
    <p188:pos x="2814680" y="200347"/>
    <p188:txBody>
      <a:bodyPr/>
      <a:lstStyle/>
      <a:p>
        <a:r>
          <a:rPr lang="en-US"/>
          <a:t>What's the title of this slide?</a:t>
        </a:r>
      </a:p>
    </p188:txBody>
  </p188:cm>
</p188:cmLst>
</file>

<file path=ppt/comments/modernComment_146_574C466C.xml><?xml version="1.0" encoding="utf-8"?>
<p188:cmLst xmlns:a="http://schemas.openxmlformats.org/drawingml/2006/main" xmlns:r="http://schemas.openxmlformats.org/officeDocument/2006/relationships" xmlns:p188="http://schemas.microsoft.com/office/powerpoint/2018/8/main">
  <p188:cm id="{D0A77D11-8ECA-4134-AF69-4AAA816CB2EB}" authorId="{0E244E6D-C316-E153-27F5-9463EB4F5057}" created="2023-05-07T20:30:53.418">
    <ac:txMkLst xmlns:ac="http://schemas.microsoft.com/office/drawing/2013/main/command">
      <pc:docMk xmlns:pc="http://schemas.microsoft.com/office/powerpoint/2013/main/command"/>
      <pc:sldMk xmlns:pc="http://schemas.microsoft.com/office/powerpoint/2013/main/command" cId="1464616556" sldId="326"/>
      <ac:spMk id="4" creationId="{00000000-0000-0000-0000-000000000000}"/>
      <ac:txMk cp="0" len="14">
        <ac:context len="15" hash="1610186756"/>
      </ac:txMk>
    </ac:txMkLst>
    <p188:pos x="1862492" y="469325"/>
    <p188:txBody>
      <a:bodyPr/>
      <a:lstStyle/>
      <a:p>
        <a:r>
          <a:rPr lang="en-US"/>
          <a:t>I have done this slide for you. Using rule of 6by 6 i.e six words six statements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99076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62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51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70%</a:t>
            </a:r>
            <a:r>
              <a:rPr lang="en-GB" baseline="0" dirty="0"/>
              <a:t> of the respondents have no Health insurance cover</a:t>
            </a:r>
            <a:endParaRPr lang="en-US" dirty="0"/>
          </a:p>
        </p:txBody>
      </p:sp>
    </p:spTree>
    <p:extLst>
      <p:ext uri="{BB962C8B-B14F-4D97-AF65-F5344CB8AC3E}">
        <p14:creationId xmlns:p14="http://schemas.microsoft.com/office/powerpoint/2010/main" val="158318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Use only</a:t>
            </a:r>
            <a:r>
              <a:rPr lang="en-GB" baseline="0" dirty="0"/>
              <a:t> ABs if they is prove….giving a patient Pain killers only is not a crime, </a:t>
            </a:r>
            <a:r>
              <a:rPr lang="en-GB" baseline="0" dirty="0" err="1"/>
              <a:t>Dx</a:t>
            </a:r>
            <a:r>
              <a:rPr lang="en-GB" baseline="0" dirty="0"/>
              <a:t> should be based on </a:t>
            </a:r>
            <a:r>
              <a:rPr lang="en-GB" baseline="0" dirty="0" err="1"/>
              <a:t>Hx</a:t>
            </a:r>
            <a:r>
              <a:rPr lang="en-GB" baseline="0" dirty="0"/>
              <a:t> and lab works they way we fought Malaria management the same effort should be encouraged.</a:t>
            </a:r>
            <a:endParaRPr lang="en-US" dirty="0"/>
          </a:p>
        </p:txBody>
      </p:sp>
    </p:spTree>
    <p:extLst>
      <p:ext uri="{BB962C8B-B14F-4D97-AF65-F5344CB8AC3E}">
        <p14:creationId xmlns:p14="http://schemas.microsoft.com/office/powerpoint/2010/main" val="36331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45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08626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366374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F6EAF6E-7B45-40F7-B98E-A83474FDA2DE}"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45037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F6EAF6E-7B45-40F7-B98E-A83474FDA2DE}"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451597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878861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30444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58154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2059311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22566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23320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294807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48234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32818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86879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EAF6E-7B45-40F7-B98E-A83474FDA2DE}"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55900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EAF6E-7B45-40F7-B98E-A83474FDA2DE}"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412834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F6EAF6E-7B45-40F7-B98E-A83474FDA2DE}" type="datetimeFigureOut">
              <a:rPr lang="en-US" smtClean="0"/>
              <a:t>5/9/2023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DBA4063-3AA4-4DBA-9251-91DC022E0A4A}" type="slidenum">
              <a:rPr lang="en-US" smtClean="0"/>
              <a:t>‹#›</a:t>
            </a:fld>
            <a:endParaRPr lang="en-US"/>
          </a:p>
        </p:txBody>
      </p:sp>
    </p:spTree>
    <p:extLst>
      <p:ext uri="{BB962C8B-B14F-4D97-AF65-F5344CB8AC3E}">
        <p14:creationId xmlns:p14="http://schemas.microsoft.com/office/powerpoint/2010/main" val="1839718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image" Target="../media/image4.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5/9/2023</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358758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3A_A354EC38.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2_C79F1D1D.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46_574C466C.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43_40D00E6A.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1_9431D935.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37_AAB037A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F_65D3E45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CBC70D-FD0B-4B59-A9EF-DA1569759958}"/>
              </a:ext>
            </a:extLst>
          </p:cNvPr>
          <p:cNvSpPr>
            <a:spLocks noGrp="1"/>
          </p:cNvSpPr>
          <p:nvPr>
            <p:ph type="ctrTitle"/>
          </p:nvPr>
        </p:nvSpPr>
        <p:spPr>
          <a:xfrm>
            <a:off x="135934" y="2174895"/>
            <a:ext cx="9008065" cy="1094287"/>
          </a:xfrm>
        </p:spPr>
        <p:txBody>
          <a:bodyPr/>
          <a:lstStyle/>
          <a:p>
            <a:r>
              <a:rPr lang="en-GB" sz="1600" b="1" dirty="0">
                <a:latin typeface="Arial Black" panose="020B0A04020102020204" pitchFamily="34" charset="0"/>
              </a:rPr>
              <a:t>Evaluation Of  Upper Respiratory Tract Infection Management To Understand The Drivers Of Antimicrobial Resistance Amongst </a:t>
            </a:r>
            <a:r>
              <a:rPr lang="en-GB" sz="1600" b="1" dirty="0" err="1">
                <a:latin typeface="Arial Black" panose="020B0A04020102020204" pitchFamily="34" charset="0"/>
              </a:rPr>
              <a:t>Kitagwa</a:t>
            </a:r>
            <a:r>
              <a:rPr lang="en-GB" sz="1600" b="1" dirty="0">
                <a:latin typeface="Arial Black" panose="020B0A04020102020204" pitchFamily="34" charset="0"/>
              </a:rPr>
              <a:t> And Tigoi Community Units Residents In Hamisi Sub-county, Vihiga County, Kenya </a:t>
            </a:r>
            <a:r>
              <a:rPr lang="en-US" sz="1600" b="1" dirty="0">
                <a:latin typeface="Arial Black" panose="020B0A04020102020204" pitchFamily="34" charset="0"/>
              </a:rPr>
              <a:t/>
            </a:r>
            <a:br>
              <a:rPr lang="en-US" sz="1600" b="1" dirty="0">
                <a:latin typeface="Arial Black" panose="020B0A04020102020204" pitchFamily="34" charset="0"/>
              </a:rPr>
            </a:br>
            <a:endParaRPr lang="en-KE" sz="1600" dirty="0">
              <a:effectLst>
                <a:outerShdw blurRad="38100" dist="38100" dir="2700000" algn="tl">
                  <a:srgbClr val="000000">
                    <a:alpha val="43137"/>
                  </a:srgbClr>
                </a:outerShdw>
              </a:effectLst>
              <a:latin typeface="Arial Black" panose="020B0A04020102020204" pitchFamily="34" charset="0"/>
            </a:endParaRPr>
          </a:p>
        </p:txBody>
      </p:sp>
      <p:sp>
        <p:nvSpPr>
          <p:cNvPr id="6" name="Title 4">
            <a:extLst>
              <a:ext uri="{FF2B5EF4-FFF2-40B4-BE49-F238E27FC236}">
                <a16:creationId xmlns:a16="http://schemas.microsoft.com/office/drawing/2014/main" id="{31CBC70D-FD0B-4B59-A9EF-DA1569759958}"/>
              </a:ext>
            </a:extLst>
          </p:cNvPr>
          <p:cNvSpPr txBox="1">
            <a:spLocks/>
          </p:cNvSpPr>
          <p:nvPr/>
        </p:nvSpPr>
        <p:spPr>
          <a:xfrm>
            <a:off x="588116" y="400511"/>
            <a:ext cx="7616065" cy="2415052"/>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buFontTx/>
            </a:pPr>
            <a:r>
              <a:rPr lang="en-US" sz="900" b="1" dirty="0">
                <a:latin typeface="Colonna MT" panose="04020805060202030203" pitchFamily="82" charset="0"/>
              </a:rPr>
              <a:t/>
            </a:r>
            <a:br>
              <a:rPr lang="en-US" sz="900" b="1" dirty="0">
                <a:latin typeface="Colonna MT" panose="04020805060202030203" pitchFamily="82" charset="0"/>
              </a:rPr>
            </a:br>
            <a:endParaRPr lang="en-KE" sz="900" dirty="0">
              <a:effectLst>
                <a:outerShdw blurRad="38100" dist="38100" dir="2700000" algn="tl">
                  <a:srgbClr val="000000">
                    <a:alpha val="43137"/>
                  </a:srgbClr>
                </a:outerShdw>
              </a:effectLst>
              <a:latin typeface="IBM Plex Sans Light" panose="020B0604020202020204" charset="0"/>
            </a:endParaRPr>
          </a:p>
        </p:txBody>
      </p:sp>
      <p:sp>
        <p:nvSpPr>
          <p:cNvPr id="7" name="Title 4">
            <a:extLst>
              <a:ext uri="{FF2B5EF4-FFF2-40B4-BE49-F238E27FC236}">
                <a16:creationId xmlns:a16="http://schemas.microsoft.com/office/drawing/2014/main" id="{31CBC70D-FD0B-4B59-A9EF-DA1569759958}"/>
              </a:ext>
            </a:extLst>
          </p:cNvPr>
          <p:cNvSpPr txBox="1">
            <a:spLocks/>
          </p:cNvSpPr>
          <p:nvPr/>
        </p:nvSpPr>
        <p:spPr>
          <a:xfrm>
            <a:off x="56644" y="400512"/>
            <a:ext cx="9087356" cy="1695326"/>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pPr>
            <a:endParaRPr lang="en-GB" sz="1600" b="1" dirty="0"/>
          </a:p>
          <a:p>
            <a:pPr>
              <a:buClrTx/>
            </a:pPr>
            <a:endParaRPr lang="en-GB" sz="1600" b="1" dirty="0"/>
          </a:p>
          <a:p>
            <a:pPr>
              <a:buClrTx/>
            </a:pPr>
            <a:endParaRPr lang="en-GB" sz="1600" b="1" dirty="0"/>
          </a:p>
          <a:p>
            <a:pPr>
              <a:buClrTx/>
            </a:pPr>
            <a:endParaRPr lang="en-GB" sz="1600" b="1" dirty="0"/>
          </a:p>
          <a:p>
            <a:pPr>
              <a:buClrTx/>
            </a:pPr>
            <a:r>
              <a:rPr lang="en-GB" sz="2400" b="1" dirty="0"/>
              <a:t>10</a:t>
            </a:r>
            <a:r>
              <a:rPr lang="en-GB" sz="2400" b="1" baseline="30000" dirty="0"/>
              <a:t>TH</a:t>
            </a:r>
            <a:r>
              <a:rPr lang="en-GB" sz="2400" b="1" dirty="0"/>
              <a:t> IPNET-KENYA ANNUAL CONFERENCE, 2023 , Mombasa Kenya</a:t>
            </a:r>
          </a:p>
          <a:p>
            <a:pPr>
              <a:buClrTx/>
            </a:pPr>
            <a:r>
              <a:rPr lang="en-GB" sz="1600" b="1" dirty="0"/>
              <a:t>Theme: </a:t>
            </a:r>
            <a:r>
              <a:rPr lang="en-GB" sz="1600" dirty="0"/>
              <a:t> </a:t>
            </a:r>
            <a:r>
              <a:rPr lang="en-GB" sz="1600" b="1" dirty="0"/>
              <a:t>“3i” Innovative Integration Of IPC In Disease Outbreaks And Routine  Healthcare Services. </a:t>
            </a:r>
          </a:p>
          <a:p>
            <a:pPr>
              <a:buClrTx/>
            </a:pPr>
            <a:r>
              <a:rPr lang="en-GB" sz="1600" b="1" dirty="0"/>
              <a:t>Sub-theme: Healthcare associated infections </a:t>
            </a:r>
          </a:p>
          <a:p>
            <a:pPr>
              <a:buClrTx/>
            </a:pPr>
            <a:endParaRPr lang="en-GB" sz="1600" b="1" dirty="0"/>
          </a:p>
        </p:txBody>
      </p:sp>
      <p:sp>
        <p:nvSpPr>
          <p:cNvPr id="2" name="Content Placeholder 2">
            <a:extLst>
              <a:ext uri="{FF2B5EF4-FFF2-40B4-BE49-F238E27FC236}">
                <a16:creationId xmlns:a16="http://schemas.microsoft.com/office/drawing/2014/main" id="{C28F8AB8-57F4-4852-14EF-9950EFB3442A}"/>
              </a:ext>
            </a:extLst>
          </p:cNvPr>
          <p:cNvSpPr txBox="1">
            <a:spLocks/>
          </p:cNvSpPr>
          <p:nvPr/>
        </p:nvSpPr>
        <p:spPr>
          <a:xfrm>
            <a:off x="396510" y="3503850"/>
            <a:ext cx="8259853" cy="1239138"/>
          </a:xfrm>
          <a:prstGeom prst="rect">
            <a:avLst/>
          </a:prstGeom>
        </p:spPr>
        <p:txBody>
          <a:bodyPr vert="horz" lIns="91440" tIns="45720" rIns="91440" bIns="45720" rtlCol="0" anchor="t">
            <a:normAutofit fontScale="85000" lnSpcReduction="20000"/>
          </a:bodyPr>
          <a:lstStyle>
            <a:lvl1pPr marL="0" indent="0" algn="l" defTabSz="342900" rtl="0" eaLnBrk="1" latinLnBrk="0" hangingPunct="1">
              <a:spcBef>
                <a:spcPts val="750"/>
              </a:spcBef>
              <a:spcAft>
                <a:spcPts val="0"/>
              </a:spcAft>
              <a:buClr>
                <a:schemeClr val="bg2">
                  <a:lumMod val="40000"/>
                  <a:lumOff val="60000"/>
                </a:schemeClr>
              </a:buClr>
              <a:buSzPct val="80000"/>
              <a:buFont typeface="Wingdings 3" charset="2"/>
              <a:buNone/>
              <a:defRPr sz="1500" b="0" i="0" kern="1200" cap="all">
                <a:solidFill>
                  <a:schemeClr val="bg2">
                    <a:lumMod val="40000"/>
                    <a:lumOff val="60000"/>
                  </a:schemeClr>
                </a:solidFill>
                <a:latin typeface="+mj-lt"/>
                <a:ea typeface="+mj-ea"/>
                <a:cs typeface="+mj-cs"/>
              </a:defRPr>
            </a:lvl1pPr>
            <a:lvl2pPr marL="3429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350" b="0" i="0" kern="1200">
                <a:solidFill>
                  <a:schemeClr val="tx1">
                    <a:tint val="75000"/>
                  </a:schemeClr>
                </a:solidFill>
                <a:latin typeface="+mj-lt"/>
                <a:ea typeface="+mj-ea"/>
                <a:cs typeface="+mj-cs"/>
              </a:defRPr>
            </a:lvl2pPr>
            <a:lvl3pPr marL="6858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200" b="0" i="0" kern="1200">
                <a:solidFill>
                  <a:schemeClr val="tx1">
                    <a:tint val="75000"/>
                  </a:schemeClr>
                </a:solidFill>
                <a:latin typeface="+mj-lt"/>
                <a:ea typeface="+mj-ea"/>
                <a:cs typeface="+mj-cs"/>
              </a:defRPr>
            </a:lvl3pPr>
            <a:lvl4pPr marL="10287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050" b="0" i="0" kern="1200">
                <a:solidFill>
                  <a:schemeClr val="tx1">
                    <a:tint val="75000"/>
                  </a:schemeClr>
                </a:solidFill>
                <a:latin typeface="+mj-lt"/>
                <a:ea typeface="+mj-ea"/>
                <a:cs typeface="+mj-cs"/>
              </a:defRPr>
            </a:lvl4pPr>
            <a:lvl5pPr marL="13716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050" b="0" i="0" kern="1200">
                <a:solidFill>
                  <a:schemeClr val="tx1">
                    <a:tint val="75000"/>
                  </a:schemeClr>
                </a:solidFill>
                <a:latin typeface="+mj-lt"/>
                <a:ea typeface="+mj-ea"/>
                <a:cs typeface="+mj-cs"/>
              </a:defRPr>
            </a:lvl5pPr>
            <a:lvl6pPr marL="17145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050" b="0" i="0" kern="1200">
                <a:solidFill>
                  <a:schemeClr val="tx1">
                    <a:tint val="75000"/>
                  </a:schemeClr>
                </a:solidFill>
                <a:latin typeface="+mj-lt"/>
                <a:ea typeface="+mj-ea"/>
                <a:cs typeface="+mj-cs"/>
              </a:defRPr>
            </a:lvl6pPr>
            <a:lvl7pPr marL="20574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050" b="0" i="0" kern="1200">
                <a:solidFill>
                  <a:schemeClr val="tx1">
                    <a:tint val="75000"/>
                  </a:schemeClr>
                </a:solidFill>
                <a:latin typeface="+mj-lt"/>
                <a:ea typeface="+mj-ea"/>
                <a:cs typeface="+mj-cs"/>
              </a:defRPr>
            </a:lvl7pPr>
            <a:lvl8pPr marL="24003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050" b="0" i="0" kern="1200">
                <a:solidFill>
                  <a:schemeClr val="tx1">
                    <a:tint val="75000"/>
                  </a:schemeClr>
                </a:solidFill>
                <a:latin typeface="+mj-lt"/>
                <a:ea typeface="+mj-ea"/>
                <a:cs typeface="+mj-cs"/>
              </a:defRPr>
            </a:lvl8pPr>
            <a:lvl9pPr marL="2743200" indent="0" algn="ctr" defTabSz="342900" rtl="0" eaLnBrk="1" latinLnBrk="0" hangingPunct="1">
              <a:spcBef>
                <a:spcPts val="750"/>
              </a:spcBef>
              <a:spcAft>
                <a:spcPts val="0"/>
              </a:spcAft>
              <a:buClr>
                <a:schemeClr val="bg2">
                  <a:lumMod val="40000"/>
                  <a:lumOff val="60000"/>
                </a:schemeClr>
              </a:buClr>
              <a:buSzPct val="80000"/>
              <a:buFont typeface="Wingdings 3" charset="2"/>
              <a:buNone/>
              <a:defRPr sz="1050" b="0" i="0" kern="1200">
                <a:solidFill>
                  <a:schemeClr val="tx1">
                    <a:tint val="75000"/>
                  </a:schemeClr>
                </a:solidFill>
                <a:latin typeface="+mj-lt"/>
                <a:ea typeface="+mj-ea"/>
                <a:cs typeface="+mj-cs"/>
              </a:defRPr>
            </a:lvl9pPr>
          </a:lstStyle>
          <a:p>
            <a:r>
              <a:rPr lang="en-GB" sz="2000" b="1" dirty="0"/>
              <a:t>Authors:  </a:t>
            </a:r>
            <a:r>
              <a:rPr lang="en-GB" sz="2000" dirty="0" err="1"/>
              <a:t>Obino</a:t>
            </a:r>
            <a:r>
              <a:rPr lang="en-GB" sz="2000" dirty="0"/>
              <a:t> Tai</a:t>
            </a:r>
            <a:r>
              <a:rPr lang="en-GB" sz="2000" baseline="30000" dirty="0"/>
              <a:t>1</a:t>
            </a:r>
            <a:r>
              <a:rPr lang="en-US" sz="2000" dirty="0"/>
              <a:t>, George Agogo</a:t>
            </a:r>
            <a:r>
              <a:rPr lang="en-US" sz="2000" baseline="30000" dirty="0"/>
              <a:t>2</a:t>
            </a:r>
            <a:r>
              <a:rPr lang="en-US" sz="2000" dirty="0"/>
              <a:t>, Linus Ndegwa</a:t>
            </a:r>
            <a:r>
              <a:rPr lang="en-US" sz="2000" baseline="30000" dirty="0"/>
              <a:t>2</a:t>
            </a:r>
            <a:endParaRPr lang="en-US" sz="2000" dirty="0"/>
          </a:p>
          <a:p>
            <a:r>
              <a:rPr lang="en-US" sz="2000" b="1" dirty="0"/>
              <a:t> Affiliation:</a:t>
            </a:r>
            <a:r>
              <a:rPr lang="en-US" sz="2000" dirty="0"/>
              <a:t> 	</a:t>
            </a:r>
          </a:p>
          <a:p>
            <a:r>
              <a:rPr lang="en-US" sz="2000" baseline="30000" dirty="0"/>
              <a:t>1</a:t>
            </a:r>
            <a:r>
              <a:rPr lang="en-US" sz="2000" dirty="0"/>
              <a:t>Vihiga County, Department Of Health</a:t>
            </a:r>
          </a:p>
          <a:p>
            <a:r>
              <a:rPr lang="en-US" sz="2000" baseline="30000" dirty="0"/>
              <a:t>2</a:t>
            </a:r>
            <a:r>
              <a:rPr lang="en-US" sz="2000" dirty="0"/>
              <a:t>US Centers For Disease Control And Prevention-Kenya</a:t>
            </a:r>
          </a:p>
          <a:p>
            <a:endParaRPr lang="en-US" dirty="0"/>
          </a:p>
        </p:txBody>
      </p:sp>
    </p:spTree>
    <p:extLst>
      <p:ext uri="{BB962C8B-B14F-4D97-AF65-F5344CB8AC3E}">
        <p14:creationId xmlns:p14="http://schemas.microsoft.com/office/powerpoint/2010/main" val="274025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extLst>
    <p:ext uri="{6950BFC3-D8DA-4A85-94F7-54DA5524770B}">
      <p188:commentRel xmlns:p188="http://schemas.microsoft.com/office/powerpoint/2018/8/main" xmlns=""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 </a:t>
            </a:r>
            <a:r>
              <a:rPr lang="en" dirty="0">
                <a:latin typeface="IBM Plex Sans" panose="020B0604020202020204" charset="0"/>
              </a:rPr>
              <a:t>Results 1/3 </a:t>
            </a:r>
            <a:endParaRPr sz="3600" dirty="0">
              <a:latin typeface="IBM Plex Sans" panose="020B0604020202020204" charset="0"/>
            </a:endParaRPr>
          </a:p>
        </p:txBody>
      </p:sp>
      <p:graphicFrame>
        <p:nvGraphicFramePr>
          <p:cNvPr id="6" name="Chart 5"/>
          <p:cNvGraphicFramePr>
            <a:graphicFrameLocks/>
          </p:cNvGraphicFramePr>
          <p:nvPr>
            <p:extLst>
              <p:ext uri="{D42A27DB-BD31-4B8C-83A1-F6EECF244321}">
                <p14:modId xmlns:p14="http://schemas.microsoft.com/office/powerpoint/2010/main" val="104723946"/>
              </p:ext>
            </p:extLst>
          </p:nvPr>
        </p:nvGraphicFramePr>
        <p:xfrm>
          <a:off x="463478" y="1308875"/>
          <a:ext cx="2740309" cy="287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979525818"/>
              </p:ext>
            </p:extLst>
          </p:nvPr>
        </p:nvGraphicFramePr>
        <p:xfrm>
          <a:off x="3969174" y="1456267"/>
          <a:ext cx="2689014" cy="24451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555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Title 3"/>
          <p:cNvSpPr>
            <a:spLocks noGrp="1"/>
          </p:cNvSpPr>
          <p:nvPr>
            <p:ph type="title"/>
          </p:nvPr>
        </p:nvSpPr>
        <p:spPr/>
        <p:txBody>
          <a:bodyPr/>
          <a:lstStyle/>
          <a:p>
            <a:r>
              <a:rPr lang="en-GB" dirty="0"/>
              <a:t>Results 2/3</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591693300"/>
              </p:ext>
            </p:extLst>
          </p:nvPr>
        </p:nvGraphicFramePr>
        <p:xfrm>
          <a:off x="4119455" y="1397952"/>
          <a:ext cx="3168652" cy="2517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82174889"/>
              </p:ext>
            </p:extLst>
          </p:nvPr>
        </p:nvGraphicFramePr>
        <p:xfrm>
          <a:off x="829733" y="1571413"/>
          <a:ext cx="2895600" cy="2472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42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6" name="Title 3"/>
          <p:cNvSpPr>
            <a:spLocks noGrp="1"/>
          </p:cNvSpPr>
          <p:nvPr>
            <p:ph type="title"/>
          </p:nvPr>
        </p:nvSpPr>
        <p:spPr>
          <a:xfrm>
            <a:off x="914575" y="495875"/>
            <a:ext cx="6026700" cy="813000"/>
          </a:xfrm>
        </p:spPr>
        <p:txBody>
          <a:bodyPr/>
          <a:lstStyle/>
          <a:p>
            <a:r>
              <a:rPr lang="en" dirty="0">
                <a:latin typeface="IBM Plex Sans" panose="020B0604020202020204" charset="0"/>
              </a:rPr>
              <a:t>Results 3/3</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50876164"/>
              </p:ext>
            </p:extLst>
          </p:nvPr>
        </p:nvGraphicFramePr>
        <p:xfrm>
          <a:off x="1187450" y="1429173"/>
          <a:ext cx="3242310" cy="2829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248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575" y="1153884"/>
            <a:ext cx="6999600" cy="3635829"/>
          </a:xfrm>
        </p:spPr>
        <p:txBody>
          <a:bodyPr/>
          <a:lstStyle/>
          <a:p>
            <a:pPr marL="76200" indent="0">
              <a:buNone/>
            </a:pPr>
            <a:r>
              <a:rPr lang="en-GB" sz="2000" dirty="0"/>
              <a:t>Among 131 respondents who participated in the assessment, 94(72%) were female, 124(53%) had </a:t>
            </a:r>
            <a:r>
              <a:rPr lang="en-GB" sz="2000" dirty="0" err="1"/>
              <a:t>upto</a:t>
            </a:r>
            <a:r>
              <a:rPr lang="en-GB" sz="2000" dirty="0"/>
              <a:t> primary education level, and 7(5%) secondary. Ninety three (71%) of respondents had no insurance coverage, and 104 (79%) reported self treatment with antibiotics to manage URTI. When examining the dangers of using antibiotics 78 (60%) didn’t know, while 28 (21%) were unsure. One twenty four (94.7%) purchased </a:t>
            </a:r>
            <a:r>
              <a:rPr lang="en-GB" sz="2000" dirty="0" err="1"/>
              <a:t>antbiotics</a:t>
            </a:r>
            <a:r>
              <a:rPr lang="en-GB" sz="2000" dirty="0"/>
              <a:t> of which 66(53.2%) had a </a:t>
            </a:r>
            <a:r>
              <a:rPr lang="en-GB" sz="2000" dirty="0" err="1"/>
              <a:t>prescrption</a:t>
            </a:r>
            <a:r>
              <a:rPr lang="en-GB" sz="2000" dirty="0"/>
              <a:t>.</a:t>
            </a:r>
            <a:endParaRPr lang="en-US" sz="2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Title 3"/>
          <p:cNvSpPr>
            <a:spLocks noGrp="1"/>
          </p:cNvSpPr>
          <p:nvPr>
            <p:ph type="title"/>
          </p:nvPr>
        </p:nvSpPr>
        <p:spPr>
          <a:xfrm>
            <a:off x="914575" y="340884"/>
            <a:ext cx="6026700" cy="813000"/>
          </a:xfrm>
        </p:spPr>
        <p:txBody>
          <a:bodyPr/>
          <a:lstStyle/>
          <a:p>
            <a:r>
              <a:rPr lang="en" sz="3600" dirty="0">
                <a:latin typeface="IBM Plex Sans" panose="020B0604020202020204" charset="0"/>
              </a:rPr>
              <a:t> </a:t>
            </a:r>
            <a:r>
              <a:rPr lang="en" dirty="0">
                <a:latin typeface="IBM Plex Sans" panose="020B0604020202020204" charset="0"/>
              </a:rPr>
              <a:t>Discusions 1/2</a:t>
            </a:r>
            <a:endParaRPr lang="en-US" dirty="0"/>
          </a:p>
        </p:txBody>
      </p:sp>
    </p:spTree>
    <p:extLst>
      <p:ext uri="{BB962C8B-B14F-4D97-AF65-F5344CB8AC3E}">
        <p14:creationId xmlns:p14="http://schemas.microsoft.com/office/powerpoint/2010/main" val="3349093661"/>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709" y="1308875"/>
            <a:ext cx="8836622" cy="3222685"/>
          </a:xfrm>
        </p:spPr>
        <p:txBody>
          <a:bodyPr/>
          <a:lstStyle/>
          <a:p>
            <a:r>
              <a:rPr lang="en-GB" sz="2000" dirty="0"/>
              <a:t>Antibiotic use was highest among respondents:</a:t>
            </a:r>
          </a:p>
          <a:p>
            <a:pPr lvl="1"/>
            <a:r>
              <a:rPr lang="en-GB" sz="2000" dirty="0"/>
              <a:t>With no education (n=55, 53%, p-value &lt;0.0001)</a:t>
            </a:r>
          </a:p>
          <a:p>
            <a:pPr lvl="1"/>
            <a:r>
              <a:rPr lang="en-GB" sz="2000" dirty="0"/>
              <a:t>Without insurance coverage (n=66, 63%, p-value =0.0002)</a:t>
            </a:r>
          </a:p>
          <a:p>
            <a:pPr lvl="1"/>
            <a:r>
              <a:rPr lang="en-GB" sz="2000" dirty="0"/>
              <a:t>Female (n=86, 83%, p-value &lt;0.0001)</a:t>
            </a:r>
          </a:p>
          <a:p>
            <a:pPr lvl="1"/>
            <a:r>
              <a:rPr lang="en-GB" sz="2000" dirty="0"/>
              <a:t>Without knowledge on dangers of antibiotic use (n =78, 75%, p-value &lt; 0.0001)</a:t>
            </a:r>
          </a:p>
          <a:p>
            <a:pPr lvl="1"/>
            <a:r>
              <a:rPr lang="en-GB" sz="2000" dirty="0"/>
              <a:t>Those who perceived antibiotics to make them feel better (n=92, 89%, p-value &lt; 0.0001)</a:t>
            </a:r>
            <a:endParaRPr lang="en-US" sz="2000" dirty="0"/>
          </a:p>
          <a:p>
            <a:pPr marL="76200" indent="0">
              <a:buNone/>
            </a:pPr>
            <a:endParaRPr lang="en-US" sz="2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itle 3"/>
          <p:cNvSpPr>
            <a:spLocks noGrp="1"/>
          </p:cNvSpPr>
          <p:nvPr>
            <p:ph type="title"/>
          </p:nvPr>
        </p:nvSpPr>
        <p:spPr/>
        <p:txBody>
          <a:bodyPr/>
          <a:lstStyle/>
          <a:p>
            <a:r>
              <a:rPr lang="en" dirty="0">
                <a:latin typeface="IBM Plex Sans" panose="020B0604020202020204" charset="0"/>
              </a:rPr>
              <a:t>Discusions 2/2</a:t>
            </a:r>
            <a:endParaRPr lang="en-US" dirty="0"/>
          </a:p>
        </p:txBody>
      </p:sp>
    </p:spTree>
    <p:extLst>
      <p:ext uri="{BB962C8B-B14F-4D97-AF65-F5344CB8AC3E}">
        <p14:creationId xmlns:p14="http://schemas.microsoft.com/office/powerpoint/2010/main" val="1464616556"/>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574" y="1143000"/>
            <a:ext cx="7841007" cy="3441125"/>
          </a:xfrm>
        </p:spPr>
        <p:txBody>
          <a:bodyPr/>
          <a:lstStyle/>
          <a:p>
            <a:pPr>
              <a:buFont typeface="Wingdings" panose="05000000000000000000" pitchFamily="2" charset="2"/>
              <a:buChar char="Ø"/>
            </a:pPr>
            <a:r>
              <a:rPr lang="en-GB" sz="2000" dirty="0"/>
              <a:t>S</a:t>
            </a:r>
            <a:r>
              <a:rPr lang="en-US" sz="2000" dirty="0"/>
              <a:t>elf treatment of URTI with antibiotics is common among respondents.</a:t>
            </a:r>
          </a:p>
          <a:p>
            <a:pPr>
              <a:buFont typeface="Wingdings" panose="05000000000000000000" pitchFamily="2" charset="2"/>
              <a:buChar char="Ø"/>
            </a:pPr>
            <a:r>
              <a:rPr lang="en-US" sz="2000" dirty="0"/>
              <a:t>Knowledge on dangers of antibiotics use and medical coverage may be points of intervention. </a:t>
            </a:r>
          </a:p>
          <a:p>
            <a:pPr>
              <a:buFont typeface="Wingdings" panose="05000000000000000000" pitchFamily="2" charset="2"/>
              <a:buChar char="Ø"/>
            </a:pPr>
            <a:r>
              <a:rPr lang="en-GB" sz="2000" dirty="0"/>
              <a:t>Sustained multisector involvement  on AMR stewardship is necessary to ultimately influence behaviour change to address AMR.  </a:t>
            </a:r>
          </a:p>
          <a:p>
            <a:pPr marL="76200" indent="0">
              <a:buNone/>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4" name="Title 3"/>
          <p:cNvSpPr>
            <a:spLocks noGrp="1"/>
          </p:cNvSpPr>
          <p:nvPr>
            <p:ph type="title"/>
          </p:nvPr>
        </p:nvSpPr>
        <p:spPr/>
        <p:txBody>
          <a:bodyPr/>
          <a:lstStyle/>
          <a:p>
            <a:r>
              <a:rPr lang="en-US" dirty="0"/>
              <a:t> </a:t>
            </a:r>
            <a:r>
              <a:rPr lang="en-US" dirty="0">
                <a:latin typeface="IBM Plex Sans" panose="020B0604020202020204" charset="0"/>
              </a:rPr>
              <a:t>Conclusion </a:t>
            </a:r>
            <a:endParaRPr lang="en-US" dirty="0"/>
          </a:p>
        </p:txBody>
      </p:sp>
    </p:spTree>
    <p:extLst>
      <p:ext uri="{BB962C8B-B14F-4D97-AF65-F5344CB8AC3E}">
        <p14:creationId xmlns:p14="http://schemas.microsoft.com/office/powerpoint/2010/main" val="3500744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9157" y="1390462"/>
            <a:ext cx="6999600" cy="2999700"/>
          </a:xfrm>
        </p:spPr>
        <p:txBody>
          <a:bodyPr/>
          <a:lstStyle/>
          <a:p>
            <a:pPr marL="76200" indent="0" algn="ctr">
              <a:buNone/>
            </a:pPr>
            <a:r>
              <a:rPr lang="en-GB" sz="3200" i="1" dirty="0"/>
              <a:t>“If we use antibiotics when not needed, we may not have them when they are most needed.”  </a:t>
            </a:r>
          </a:p>
          <a:p>
            <a:pPr marL="76200" indent="0" algn="ctr">
              <a:buNone/>
            </a:pPr>
            <a:r>
              <a:rPr lang="en-GB" sz="3200" b="1" i="1" dirty="0"/>
              <a:t>Tom Frieden, MD, Former Director U.S. CDC</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Title 3"/>
          <p:cNvSpPr>
            <a:spLocks noGrp="1"/>
          </p:cNvSpPr>
          <p:nvPr>
            <p:ph type="title"/>
          </p:nvPr>
        </p:nvSpPr>
        <p:spPr/>
        <p:txBody>
          <a:bodyPr/>
          <a:lstStyle/>
          <a:p>
            <a:r>
              <a:rPr lang="en-GB" dirty="0"/>
              <a:t>Parting Shot</a:t>
            </a:r>
            <a:endParaRPr lang="en-US" dirty="0"/>
          </a:p>
        </p:txBody>
      </p:sp>
    </p:spTree>
    <p:extLst>
      <p:ext uri="{BB962C8B-B14F-4D97-AF65-F5344CB8AC3E}">
        <p14:creationId xmlns:p14="http://schemas.microsoft.com/office/powerpoint/2010/main" val="30257931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itle 3"/>
          <p:cNvSpPr>
            <a:spLocks noGrp="1"/>
          </p:cNvSpPr>
          <p:nvPr>
            <p:ph type="title"/>
          </p:nvPr>
        </p:nvSpPr>
        <p:spPr/>
        <p:txBody>
          <a:bodyPr/>
          <a:lstStyle/>
          <a:p>
            <a:r>
              <a:rPr lang="en-US" sz="3600" dirty="0"/>
              <a:t>Acknowledgements</a:t>
            </a:r>
            <a:br>
              <a:rPr lang="en-US" sz="3600" dirty="0"/>
            </a:b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087" y="2017695"/>
            <a:ext cx="3923567" cy="2953902"/>
          </a:xfrm>
          <a:prstGeom prst="rect">
            <a:avLst/>
          </a:prstGeom>
        </p:spPr>
      </p:pic>
      <p:pic>
        <p:nvPicPr>
          <p:cNvPr id="6" name="Picture 5" descr="County Logo.jpg"/>
          <p:cNvPicPr/>
          <p:nvPr/>
        </p:nvPicPr>
        <p:blipFill>
          <a:blip r:embed="rId3">
            <a:extLst>
              <a:ext uri="{28A0092B-C50C-407E-A947-70E740481C1C}">
                <a14:useLocalDpi xmlns:a14="http://schemas.microsoft.com/office/drawing/2010/main" val="0"/>
              </a:ext>
            </a:extLst>
          </a:blip>
          <a:srcRect/>
          <a:stretch>
            <a:fillRect/>
          </a:stretch>
        </p:blipFill>
        <p:spPr bwMode="auto">
          <a:xfrm>
            <a:off x="-1" y="1438463"/>
            <a:ext cx="2896949" cy="2033019"/>
          </a:xfrm>
          <a:prstGeom prst="rect">
            <a:avLst/>
          </a:prstGeom>
          <a:noFill/>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478" y="1438464"/>
            <a:ext cx="1890089" cy="1962038"/>
          </a:xfrm>
          <a:prstGeom prst="rect">
            <a:avLst/>
          </a:prstGeom>
        </p:spPr>
      </p:pic>
    </p:spTree>
    <p:extLst>
      <p:ext uri="{BB962C8B-B14F-4D97-AF65-F5344CB8AC3E}">
        <p14:creationId xmlns:p14="http://schemas.microsoft.com/office/powerpoint/2010/main" val="3077399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1790700" y="1765738"/>
            <a:ext cx="5562600" cy="1660633"/>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THANK YOU</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9" name="Text Placeholder 1"/>
          <p:cNvSpPr>
            <a:spLocks noGrp="1"/>
          </p:cNvSpPr>
          <p:nvPr>
            <p:ph type="body" idx="1"/>
          </p:nvPr>
        </p:nvSpPr>
        <p:spPr>
          <a:xfrm>
            <a:off x="89187" y="1308872"/>
            <a:ext cx="6999600" cy="3491725"/>
          </a:xfrm>
        </p:spPr>
        <p:txBody>
          <a:bodyPr/>
          <a:lstStyle/>
          <a:p>
            <a:pPr marL="76200" indent="0">
              <a:buNone/>
            </a:pPr>
            <a:r>
              <a:rPr lang="en-US" sz="2800" dirty="0">
                <a:latin typeface="IBM Plex Sans" panose="020B0604020202020204" charset="0"/>
              </a:rPr>
              <a:t>Antimicrobial resistance (AMR) is a serious global public health hidden threat. </a:t>
            </a:r>
          </a:p>
          <a:p>
            <a:pPr>
              <a:buFont typeface="Wingdings" panose="05000000000000000000" pitchFamily="2" charset="2"/>
              <a:buChar char="Ø"/>
            </a:pPr>
            <a:r>
              <a:rPr lang="en-GB" sz="2800" dirty="0">
                <a:latin typeface="IBM Plex Sans" panose="020B0604020202020204" charset="0"/>
              </a:rPr>
              <a:t>Diagnosed?</a:t>
            </a:r>
          </a:p>
          <a:p>
            <a:pPr>
              <a:buFont typeface="Wingdings" panose="05000000000000000000" pitchFamily="2" charset="2"/>
              <a:buChar char="Ø"/>
            </a:pPr>
            <a:r>
              <a:rPr lang="en-GB" sz="2800" dirty="0">
                <a:latin typeface="IBM Plex Sans" panose="020B0604020202020204" charset="0"/>
              </a:rPr>
              <a:t>Documented?</a:t>
            </a:r>
          </a:p>
          <a:p>
            <a:pPr>
              <a:buFont typeface="Wingdings" panose="05000000000000000000" pitchFamily="2" charset="2"/>
              <a:buChar char="Ø"/>
            </a:pPr>
            <a:r>
              <a:rPr lang="en-GB" sz="2800" dirty="0">
                <a:latin typeface="IBM Plex Sans" panose="020B0604020202020204" charset="0"/>
              </a:rPr>
              <a:t>Data Collected?</a:t>
            </a:r>
            <a:endParaRPr lang="en-US" sz="2800" dirty="0">
              <a:latin typeface="IBM Plex Sans" panose="020B0604020202020204" charset="0"/>
            </a:endParaRPr>
          </a:p>
        </p:txBody>
      </p:sp>
      <p:pic>
        <p:nvPicPr>
          <p:cNvPr id="10" name="Picture 9"/>
          <p:cNvPicPr/>
          <p:nvPr/>
        </p:nvPicPr>
        <p:blipFill>
          <a:blip r:embed="rId2"/>
          <a:stretch>
            <a:fillRect/>
          </a:stretch>
        </p:blipFill>
        <p:spPr>
          <a:xfrm>
            <a:off x="3813386" y="2431627"/>
            <a:ext cx="3275401" cy="2079413"/>
          </a:xfrm>
          <a:prstGeom prst="rect">
            <a:avLst/>
          </a:prstGeom>
        </p:spPr>
      </p:pic>
      <p:sp>
        <p:nvSpPr>
          <p:cNvPr id="11" name="Title 3"/>
          <p:cNvSpPr>
            <a:spLocks noGrp="1"/>
          </p:cNvSpPr>
          <p:nvPr>
            <p:ph type="title"/>
          </p:nvPr>
        </p:nvSpPr>
        <p:spPr>
          <a:xfrm>
            <a:off x="914575" y="495875"/>
            <a:ext cx="6026700" cy="813000"/>
          </a:xfrm>
        </p:spPr>
        <p:txBody>
          <a:bodyPr/>
          <a:lstStyle/>
          <a:p>
            <a:r>
              <a:rPr lang="en" dirty="0">
                <a:latin typeface="IBM Plex Sans" panose="020B0604020202020204" charset="0"/>
              </a:rPr>
              <a:t>Global burden? </a:t>
            </a:r>
            <a:endParaRPr lang="en-US" dirty="0"/>
          </a:p>
        </p:txBody>
      </p:sp>
    </p:spTree>
    <p:extLst>
      <p:ext uri="{BB962C8B-B14F-4D97-AF65-F5344CB8AC3E}">
        <p14:creationId xmlns:p14="http://schemas.microsoft.com/office/powerpoint/2010/main" val="344264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0920" y="1374453"/>
            <a:ext cx="9006436" cy="3343204"/>
          </a:xfrm>
        </p:spPr>
        <p:txBody>
          <a:bodyPr/>
          <a:lstStyle/>
          <a:p>
            <a:r>
              <a:rPr lang="en-US" sz="2800" dirty="0">
                <a:latin typeface="IBM Plex Sans" panose="020B0604020202020204" charset="0"/>
              </a:rPr>
              <a:t>Indiscriminate use of antibiotics has increasingly contributed to AMR burden:</a:t>
            </a:r>
          </a:p>
          <a:p>
            <a:pPr lvl="1">
              <a:buFont typeface="Wingdings" panose="05000000000000000000" pitchFamily="2" charset="2"/>
              <a:buChar char="Ø"/>
            </a:pPr>
            <a:r>
              <a:rPr lang="en-US" sz="2800" dirty="0">
                <a:latin typeface="IBM Plex Sans" panose="020B0604020202020204" charset="0"/>
              </a:rPr>
              <a:t>threatening effective treatment</a:t>
            </a:r>
          </a:p>
          <a:p>
            <a:pPr lvl="1">
              <a:buFont typeface="Wingdings" panose="05000000000000000000" pitchFamily="2" charset="2"/>
              <a:buChar char="Ø"/>
            </a:pPr>
            <a:r>
              <a:rPr lang="en-US" sz="2800" dirty="0">
                <a:latin typeface="IBM Plex Sans" panose="020B0604020202020204" charset="0"/>
              </a:rPr>
              <a:t>leading to prolonged duration of illness</a:t>
            </a:r>
          </a:p>
          <a:p>
            <a:pPr lvl="1">
              <a:buFont typeface="Wingdings" panose="05000000000000000000" pitchFamily="2" charset="2"/>
              <a:buChar char="Ø"/>
            </a:pPr>
            <a:r>
              <a:rPr lang="en-US" sz="2800" dirty="0">
                <a:latin typeface="IBM Plex Sans" panose="020B0604020202020204" charset="0"/>
              </a:rPr>
              <a:t>consequently increasing health care costs and mortality rates</a:t>
            </a:r>
          </a:p>
          <a:p>
            <a:pPr marL="76200" indent="0">
              <a:buNone/>
            </a:pPr>
            <a:endParaRPr lang="en-US" sz="2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087377002"/>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Google Shape;192;p20"/>
          <p:cNvSpPr txBox="1">
            <a:spLocks noGrp="1"/>
          </p:cNvSpPr>
          <p:nvPr>
            <p:ph type="body" idx="1"/>
          </p:nvPr>
        </p:nvSpPr>
        <p:spPr>
          <a:xfrm>
            <a:off x="64736" y="1286741"/>
            <a:ext cx="4572000" cy="2570018"/>
          </a:xfrm>
          <a:prstGeom prst="rect">
            <a:avLst/>
          </a:prstGeom>
        </p:spPr>
        <p:txBody>
          <a:bodyPr spcFirstLastPara="1" wrap="square" lIns="0" tIns="0" rIns="0" bIns="0" anchor="t" anchorCtr="0">
            <a:noAutofit/>
          </a:bodyPr>
          <a:lstStyle/>
          <a:p>
            <a:pPr marL="76200" indent="0" eaLnBrk="1" hangingPunct="1">
              <a:lnSpc>
                <a:spcPct val="80000"/>
              </a:lnSpc>
              <a:buNone/>
            </a:pPr>
            <a:r>
              <a:rPr lang="en-GB" altLang="en-US" sz="2800" dirty="0">
                <a:latin typeface="Times New Roman" pitchFamily="18" charset="0"/>
                <a:cs typeface="Times New Roman" pitchFamily="18" charset="0"/>
              </a:rPr>
              <a:t>2.7million deaths in 2019,were associated with AMR, 255,000 of these were recorded in sub-Saharan Africa (By Charles Murray)</a:t>
            </a:r>
          </a:p>
          <a:p>
            <a:pPr marL="76200" indent="0" eaLnBrk="1" hangingPunct="1">
              <a:lnSpc>
                <a:spcPct val="80000"/>
              </a:lnSpc>
              <a:buNone/>
            </a:pPr>
            <a:endParaRPr sz="2000" dirty="0">
              <a:latin typeface="IBM Plex Sans" panose="020B0604020202020204" charset="0"/>
            </a:endParaRPr>
          </a:p>
        </p:txBody>
      </p:sp>
      <p:pic>
        <p:nvPicPr>
          <p:cNvPr id="6" name="Picture 5"/>
          <p:cNvPicPr/>
          <p:nvPr/>
        </p:nvPicPr>
        <p:blipFill rotWithShape="1">
          <a:blip r:embed="rId2"/>
          <a:srcRect l="15086" t="8383" r="13181" b="6105"/>
          <a:stretch/>
        </p:blipFill>
        <p:spPr>
          <a:xfrm>
            <a:off x="4572000" y="2173723"/>
            <a:ext cx="4507264" cy="2969777"/>
          </a:xfrm>
          <a:prstGeom prst="rect">
            <a:avLst/>
          </a:prstGeom>
        </p:spPr>
      </p:pic>
    </p:spTree>
    <p:extLst>
      <p:ext uri="{BB962C8B-B14F-4D97-AF65-F5344CB8AC3E}">
        <p14:creationId xmlns:p14="http://schemas.microsoft.com/office/powerpoint/2010/main" val="2486294837"/>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4" name="Title 3"/>
          <p:cNvSpPr>
            <a:spLocks noGrp="1"/>
          </p:cNvSpPr>
          <p:nvPr>
            <p:ph type="title"/>
          </p:nvPr>
        </p:nvSpPr>
        <p:spPr/>
        <p:txBody>
          <a:bodyPr/>
          <a:lstStyle/>
          <a:p>
            <a:r>
              <a:rPr lang="en-US" altLang="en-US" dirty="0">
                <a:latin typeface="Times New Roman" pitchFamily="18" charset="0"/>
                <a:cs typeface="Times New Roman" pitchFamily="18" charset="0"/>
              </a:rPr>
              <a:t>Evolution of Antibiotic Resistance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228600" y="1315648"/>
            <a:ext cx="8144565" cy="3717598"/>
          </a:xfrm>
          <a:prstGeom prst="rect">
            <a:avLst/>
          </a:prstGeom>
          <a:noFill/>
          <a:ln w="9525">
            <a:noFill/>
            <a:miter lim="800000"/>
            <a:headEnd/>
            <a:tailEnd/>
          </a:ln>
        </p:spPr>
      </p:pic>
    </p:spTree>
    <p:extLst>
      <p:ext uri="{BB962C8B-B14F-4D97-AF65-F5344CB8AC3E}">
        <p14:creationId xmlns:p14="http://schemas.microsoft.com/office/powerpoint/2010/main" val="1191893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 name="Title 3"/>
          <p:cNvSpPr>
            <a:spLocks noGrp="1"/>
          </p:cNvSpPr>
          <p:nvPr>
            <p:ph type="title"/>
          </p:nvPr>
        </p:nvSpPr>
        <p:spPr>
          <a:xfrm>
            <a:off x="1795108" y="3366347"/>
            <a:ext cx="4185745" cy="809372"/>
          </a:xfrm>
        </p:spPr>
        <p:txBody>
          <a:bodyPr/>
          <a:lstStyle/>
          <a:p>
            <a:r>
              <a:rPr lang="en" dirty="0" smtClean="0">
                <a:latin typeface="IBM Plex Sans" panose="020B0604020202020204" charset="0"/>
              </a:rPr>
              <a:t>             What </a:t>
            </a:r>
            <a:r>
              <a:rPr lang="en" dirty="0">
                <a:latin typeface="IBM Plex Sans" panose="020B0604020202020204" charset="0"/>
              </a:rPr>
              <a:t>is the Challenge?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507" y="528320"/>
            <a:ext cx="4456853" cy="2431327"/>
          </a:xfrm>
          <a:prstGeom prst="rect">
            <a:avLst/>
          </a:prstGeom>
        </p:spPr>
      </p:pic>
    </p:spTree>
    <p:extLst>
      <p:ext uri="{BB962C8B-B14F-4D97-AF65-F5344CB8AC3E}">
        <p14:creationId xmlns:p14="http://schemas.microsoft.com/office/powerpoint/2010/main" val="1644585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002" y="1308875"/>
            <a:ext cx="9070997" cy="2999700"/>
          </a:xfrm>
        </p:spPr>
        <p:txBody>
          <a:bodyPr/>
          <a:lstStyle/>
          <a:p>
            <a:r>
              <a:rPr lang="en-US" sz="2000" dirty="0"/>
              <a:t>Most upper respiratory tract illnesses (URTI) are caused by viruses and diagnosis to differentiate between bacteria and virus is very difficult. </a:t>
            </a:r>
          </a:p>
          <a:p>
            <a:r>
              <a:rPr lang="en-US" sz="2000" dirty="0"/>
              <a:t>Antibiotic self treatment occurs due to easy access without a prescription. </a:t>
            </a:r>
          </a:p>
          <a:p>
            <a:pPr marL="76200" indent="0">
              <a:buNone/>
            </a:pPr>
            <a:endParaRPr lang="en-GB" sz="1600" dirty="0"/>
          </a:p>
          <a:p>
            <a:r>
              <a:rPr lang="en-US" sz="2000" dirty="0"/>
              <a:t>We assessed the perception of URTI management and antibiotics use in order to develop stewardship messages.</a:t>
            </a:r>
          </a:p>
          <a:p>
            <a:pPr marL="76200" indent="0">
              <a:buNone/>
            </a:pPr>
            <a:endParaRPr lang="en-US" sz="1600" dirty="0"/>
          </a:p>
          <a:p>
            <a:pPr marL="76200" indent="0">
              <a:buNone/>
            </a:pPr>
            <a:endParaRPr lang="en-US" sz="1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8636752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extLst mod="1">
    <p:ext uri="{6950BFC3-D8DA-4A85-94F7-54DA5524770B}">
      <p188:commentRel xmlns:p188="http://schemas.microsoft.com/office/powerpoint/2018/8/main" xmlns=""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   </a:t>
            </a:r>
            <a:r>
              <a:rPr lang="en" dirty="0">
                <a:latin typeface="IBM Plex Sans" panose="020B0604020202020204" charset="0"/>
              </a:rPr>
              <a:t>Methods 1/2</a:t>
            </a:r>
            <a:endParaRPr dirty="0">
              <a:latin typeface="IBM Plex Sans" panose="020B0604020202020204" charset="0"/>
            </a:endParaRPr>
          </a:p>
        </p:txBody>
      </p:sp>
      <p:sp>
        <p:nvSpPr>
          <p:cNvPr id="5" name="Google Shape;192;p20"/>
          <p:cNvSpPr txBox="1">
            <a:spLocks noGrp="1"/>
          </p:cNvSpPr>
          <p:nvPr>
            <p:ph type="body" idx="1"/>
          </p:nvPr>
        </p:nvSpPr>
        <p:spPr>
          <a:xfrm>
            <a:off x="439200" y="1308875"/>
            <a:ext cx="7293600" cy="3133525"/>
          </a:xfrm>
          <a:prstGeom prst="rect">
            <a:avLst/>
          </a:prstGeom>
        </p:spPr>
        <p:txBody>
          <a:bodyPr spcFirstLastPara="1" wrap="square" lIns="0" tIns="0" rIns="0" bIns="0" anchor="t" anchorCtr="0">
            <a:noAutofit/>
          </a:bodyPr>
          <a:lstStyle/>
          <a:p>
            <a:pPr>
              <a:lnSpc>
                <a:spcPct val="100000"/>
              </a:lnSpc>
              <a:spcBef>
                <a:spcPts val="0"/>
              </a:spcBef>
            </a:pPr>
            <a:r>
              <a:rPr lang="en-US" sz="2000" dirty="0"/>
              <a:t>Cross-sectional study </a:t>
            </a:r>
          </a:p>
          <a:p>
            <a:pPr>
              <a:lnSpc>
                <a:spcPct val="100000"/>
              </a:lnSpc>
              <a:spcBef>
                <a:spcPts val="0"/>
              </a:spcBef>
            </a:pPr>
            <a:r>
              <a:rPr lang="en-US" sz="2000" dirty="0"/>
              <a:t>Done Between </a:t>
            </a:r>
            <a:r>
              <a:rPr lang="en-GB" sz="2000" dirty="0"/>
              <a:t>10</a:t>
            </a:r>
            <a:r>
              <a:rPr lang="en-GB" sz="2000" baseline="30000" dirty="0"/>
              <a:t>th</a:t>
            </a:r>
            <a:r>
              <a:rPr lang="en-GB" sz="2000" dirty="0"/>
              <a:t> May-30</a:t>
            </a:r>
            <a:r>
              <a:rPr lang="en-GB" sz="2000" baseline="30000" dirty="0"/>
              <a:t>th</a:t>
            </a:r>
            <a:r>
              <a:rPr lang="en-GB" sz="2000" dirty="0"/>
              <a:t> July 2022 </a:t>
            </a:r>
          </a:p>
          <a:p>
            <a:pPr>
              <a:lnSpc>
                <a:spcPct val="100000"/>
              </a:lnSpc>
              <a:spcBef>
                <a:spcPts val="0"/>
              </a:spcBef>
            </a:pPr>
            <a:r>
              <a:rPr lang="en-GB" sz="2000" dirty="0"/>
              <a:t>Subjects:</a:t>
            </a:r>
          </a:p>
          <a:p>
            <a:pPr lvl="1">
              <a:lnSpc>
                <a:spcPct val="100000"/>
              </a:lnSpc>
            </a:pPr>
            <a:r>
              <a:rPr lang="en-US" sz="2000" dirty="0"/>
              <a:t>residents of Tigoi and </a:t>
            </a:r>
            <a:r>
              <a:rPr lang="en-US" sz="2000" dirty="0" err="1"/>
              <a:t>Kitagwa</a:t>
            </a:r>
            <a:r>
              <a:rPr lang="en-US" sz="2000" dirty="0"/>
              <a:t> (CU) </a:t>
            </a:r>
          </a:p>
          <a:p>
            <a:pPr lvl="1">
              <a:lnSpc>
                <a:spcPct val="100000"/>
              </a:lnSpc>
            </a:pPr>
            <a:r>
              <a:rPr lang="en-US" sz="2000" dirty="0"/>
              <a:t>aged 18 years and above. </a:t>
            </a:r>
          </a:p>
          <a:p>
            <a:pPr>
              <a:lnSpc>
                <a:spcPct val="100000"/>
              </a:lnSpc>
            </a:pPr>
            <a:r>
              <a:rPr lang="en-US" sz="2000" dirty="0"/>
              <a:t>Sample size of(n131)  </a:t>
            </a:r>
          </a:p>
          <a:p>
            <a:pPr>
              <a:lnSpc>
                <a:spcPct val="100000"/>
              </a:lnSpc>
            </a:pPr>
            <a:r>
              <a:rPr lang="en-US" sz="2000" dirty="0"/>
              <a:t>Received </a:t>
            </a:r>
            <a:r>
              <a:rPr lang="en-GB" sz="2000" dirty="0"/>
              <a:t>approval of the study from hospital management</a:t>
            </a:r>
            <a:endParaRPr lang="en-US" sz="2000" dirty="0"/>
          </a:p>
          <a:p>
            <a:pPr marL="76200" indent="0">
              <a:lnSpc>
                <a:spcPct val="100000"/>
              </a:lnSpc>
              <a:spcBef>
                <a:spcPts val="0"/>
              </a:spcBef>
              <a:buNone/>
            </a:pPr>
            <a:r>
              <a:rPr lang="en-US" sz="2000" dirty="0"/>
              <a:t>A structured questionnaire in English was administered on; </a:t>
            </a:r>
          </a:p>
          <a:p>
            <a:pPr>
              <a:lnSpc>
                <a:spcPct val="100000"/>
              </a:lnSpc>
              <a:spcBef>
                <a:spcPts val="0"/>
              </a:spcBef>
              <a:buFont typeface="Wingdings" panose="05000000000000000000" pitchFamily="2" charset="2"/>
              <a:buChar char="Ø"/>
            </a:pPr>
            <a:r>
              <a:rPr lang="en-US" sz="2000" dirty="0"/>
              <a:t>URTI management perceptions</a:t>
            </a:r>
          </a:p>
          <a:p>
            <a:pPr>
              <a:lnSpc>
                <a:spcPct val="100000"/>
              </a:lnSpc>
              <a:spcBef>
                <a:spcPts val="0"/>
              </a:spcBef>
              <a:buFont typeface="Wingdings" panose="05000000000000000000" pitchFamily="2" charset="2"/>
              <a:buChar char="Ø"/>
            </a:pPr>
            <a:r>
              <a:rPr lang="en-US" sz="2000" dirty="0"/>
              <a:t>Availability of health insurance</a:t>
            </a:r>
          </a:p>
          <a:p>
            <a:pPr>
              <a:lnSpc>
                <a:spcPct val="100000"/>
              </a:lnSpc>
              <a:spcBef>
                <a:spcPts val="0"/>
              </a:spcBef>
              <a:buFont typeface="Wingdings" panose="05000000000000000000" pitchFamily="2" charset="2"/>
              <a:buChar char="Ø"/>
            </a:pPr>
            <a:r>
              <a:rPr lang="en-US" sz="2000" dirty="0"/>
              <a:t>Antibiotics use and their source</a:t>
            </a:r>
          </a:p>
          <a:p>
            <a:pPr marL="76200" lvl="0" indent="0" algn="l" rtl="0">
              <a:spcBef>
                <a:spcPts val="0"/>
              </a:spcBef>
              <a:spcAft>
                <a:spcPts val="0"/>
              </a:spcAft>
              <a:buSzPts val="2400"/>
              <a:buNone/>
            </a:pPr>
            <a:endParaRPr sz="1600" dirty="0"/>
          </a:p>
        </p:txBody>
      </p:sp>
    </p:spTree>
    <p:extLst>
      <p:ext uri="{BB962C8B-B14F-4D97-AF65-F5344CB8AC3E}">
        <p14:creationId xmlns:p14="http://schemas.microsoft.com/office/powerpoint/2010/main" val="1708385365"/>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76200" indent="0">
              <a:buNone/>
            </a:pPr>
            <a:r>
              <a:rPr lang="en-US" sz="2000" dirty="0"/>
              <a:t>Respondents were picked randomly among clients at Tigoi health Centre  whose residence was Tigoi and </a:t>
            </a:r>
            <a:r>
              <a:rPr lang="en-US" sz="2000" dirty="0" err="1"/>
              <a:t>Kitagwa</a:t>
            </a:r>
            <a:r>
              <a:rPr lang="en-US" sz="2000" dirty="0"/>
              <a:t> CU. Results were presented;</a:t>
            </a:r>
          </a:p>
          <a:p>
            <a:pPr>
              <a:buFont typeface="Wingdings" panose="05000000000000000000" pitchFamily="2" charset="2"/>
              <a:buChar char="Ø"/>
            </a:pPr>
            <a:r>
              <a:rPr lang="en-US" sz="2000" dirty="0"/>
              <a:t>using frequencies and percentages </a:t>
            </a:r>
          </a:p>
          <a:p>
            <a:pPr>
              <a:buFont typeface="Wingdings" panose="05000000000000000000" pitchFamily="2" charset="2"/>
              <a:buChar char="Ø"/>
            </a:pPr>
            <a:r>
              <a:rPr lang="en-US" sz="2000" dirty="0"/>
              <a:t>chi-square statistics were used to test for significant (p&lt;0.05) differences between groups . </a:t>
            </a:r>
          </a:p>
          <a:p>
            <a:pPr>
              <a:buFont typeface="Wingdings" panose="05000000000000000000" pitchFamily="2" charset="2"/>
              <a:buChar char="Ø"/>
            </a:pPr>
            <a:endParaRPr lang="en-US" sz="2000" dirty="0"/>
          </a:p>
          <a:p>
            <a:pPr marL="76200" indent="0">
              <a:buNone/>
            </a:pP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Title 3"/>
          <p:cNvSpPr>
            <a:spLocks noGrp="1"/>
          </p:cNvSpPr>
          <p:nvPr>
            <p:ph type="title"/>
          </p:nvPr>
        </p:nvSpPr>
        <p:spPr/>
        <p:txBody>
          <a:bodyPr/>
          <a:lstStyle/>
          <a:p>
            <a:r>
              <a:rPr lang="en-GB" dirty="0"/>
              <a:t>Methods 2/2</a:t>
            </a:r>
            <a:endParaRPr lang="en-US" dirty="0"/>
          </a:p>
        </p:txBody>
      </p:sp>
    </p:spTree>
    <p:extLst>
      <p:ext uri="{BB962C8B-B14F-4D97-AF65-F5344CB8AC3E}">
        <p14:creationId xmlns:p14="http://schemas.microsoft.com/office/powerpoint/2010/main" val="615734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19DB54064A14FB996FE79FD417D36" ma:contentTypeVersion="14" ma:contentTypeDescription="Create a new document." ma:contentTypeScope="" ma:versionID="dafa446b15e632bbd38fb442c395f69b">
  <xsd:schema xmlns:xsd="http://www.w3.org/2001/XMLSchema" xmlns:xs="http://www.w3.org/2001/XMLSchema" xmlns:p="http://schemas.microsoft.com/office/2006/metadata/properties" xmlns:ns3="df5d850e-c8e7-4c05-bae0-6daf031758c3" xmlns:ns4="71558b82-b9c8-4567-9f02-f8528aea9bf1" targetNamespace="http://schemas.microsoft.com/office/2006/metadata/properties" ma:root="true" ma:fieldsID="be98aff285e374292ef8ae35d50683b5" ns3:_="" ns4:_="">
    <xsd:import namespace="df5d850e-c8e7-4c05-bae0-6daf031758c3"/>
    <xsd:import namespace="71558b82-b9c8-4567-9f02-f8528aea9b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d850e-c8e7-4c05-bae0-6daf031758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558b82-b9c8-4567-9f02-f8528aea9bf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2088F4-49B6-4C99-A9A4-0F2B7033AD43}">
  <ds:schemaRefs>
    <ds:schemaRef ds:uri="http://schemas.microsoft.com/sharepoint/v3/contenttype/forms"/>
  </ds:schemaRefs>
</ds:datastoreItem>
</file>

<file path=customXml/itemProps2.xml><?xml version="1.0" encoding="utf-8"?>
<ds:datastoreItem xmlns:ds="http://schemas.openxmlformats.org/officeDocument/2006/customXml" ds:itemID="{7B79264B-6CE8-4EAE-80CD-DE5E29B23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d850e-c8e7-4c05-bae0-6daf031758c3"/>
    <ds:schemaRef ds:uri="71558b82-b9c8-4567-9f02-f8528aea9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2E5D8D-7A61-42CF-AD18-0E9C707FA00C}">
  <ds:schemaRefs>
    <ds:schemaRef ds:uri="http://schemas.microsoft.com/office/2006/documentManagement/types"/>
    <ds:schemaRef ds:uri="http://schemas.microsoft.com/office/infopath/2007/PartnerControls"/>
    <ds:schemaRef ds:uri="71558b82-b9c8-4567-9f02-f8528aea9bf1"/>
    <ds:schemaRef ds:uri="http://schemas.microsoft.com/office/2006/metadata/properties"/>
    <ds:schemaRef ds:uri="http://purl.org/dc/dcmitype/"/>
    <ds:schemaRef ds:uri="http://purl.org/dc/elements/1.1/"/>
    <ds:schemaRef ds:uri="http://purl.org/dc/terms/"/>
    <ds:schemaRef ds:uri="http://www.w3.org/XML/1998/namespace"/>
    <ds:schemaRef ds:uri="http://schemas.openxmlformats.org/package/2006/metadata/core-properties"/>
    <ds:schemaRef ds:uri="df5d850e-c8e7-4c05-bae0-6daf031758c3"/>
  </ds:schemaRefs>
</ds:datastoreItem>
</file>

<file path=docProps/app.xml><?xml version="1.0" encoding="utf-8"?>
<Properties xmlns="http://schemas.openxmlformats.org/officeDocument/2006/extended-properties" xmlns:vt="http://schemas.openxmlformats.org/officeDocument/2006/docPropsVTypes">
  <TotalTime>1011</TotalTime>
  <Words>672</Words>
  <Application>Microsoft Office PowerPoint</Application>
  <PresentationFormat>On-screen Show (16:9)</PresentationFormat>
  <Paragraphs>87</Paragraphs>
  <Slides>18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Century Gothic</vt:lpstr>
      <vt:lpstr>Arial Black</vt:lpstr>
      <vt:lpstr>Wingdings</vt:lpstr>
      <vt:lpstr>IBM Plex Sans</vt:lpstr>
      <vt:lpstr>Arial</vt:lpstr>
      <vt:lpstr>Merriweather</vt:lpstr>
      <vt:lpstr>Wingdings 3</vt:lpstr>
      <vt:lpstr>Times New Roman</vt:lpstr>
      <vt:lpstr>Colonna MT</vt:lpstr>
      <vt:lpstr>IBM Plex Sans Light</vt:lpstr>
      <vt:lpstr>Surrey template</vt:lpstr>
      <vt:lpstr>Ion</vt:lpstr>
      <vt:lpstr>Evaluation Of  Upper Respiratory Tract Infection Management To Understand The Drivers Of Antimicrobial Resistance Amongst Kitagwa And Tigoi Community Units Residents In Hamisi Sub-county, Vihiga County, Kenya  </vt:lpstr>
      <vt:lpstr>Global burden? </vt:lpstr>
      <vt:lpstr>PowerPoint Presentation</vt:lpstr>
      <vt:lpstr>PowerPoint Presentation</vt:lpstr>
      <vt:lpstr>Evolution of Antibiotic Resistance</vt:lpstr>
      <vt:lpstr>             What is the Challenge?</vt:lpstr>
      <vt:lpstr>PowerPoint Presentation</vt:lpstr>
      <vt:lpstr>   Methods 1/2</vt:lpstr>
      <vt:lpstr>Methods 2/2</vt:lpstr>
      <vt:lpstr> Results 1/3 </vt:lpstr>
      <vt:lpstr>Results 2/3</vt:lpstr>
      <vt:lpstr>Results 3/3</vt:lpstr>
      <vt:lpstr> Discusions 1/2</vt:lpstr>
      <vt:lpstr>Discusions 2/2</vt:lpstr>
      <vt:lpstr> Conclusion </vt:lpstr>
      <vt:lpstr>Parting Shot</vt:lpstr>
      <vt:lpstr>Acknowledgements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Kasanduku</dc:creator>
  <cp:lastModifiedBy>USER</cp:lastModifiedBy>
  <cp:revision>245</cp:revision>
  <dcterms:modified xsi:type="dcterms:W3CDTF">2023-05-09T05:39:39Z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0x010100D4119DB54064A14FB996FE79FD417D36</vt:lpwstr>
  </property>
  <property fmtid="{D5CDD505-2E9C-101B-9397-08002B2CF9AE}" pid="3" name="MSIP_Label_8af03ff0-41c5-4c41-b55e-fabb8fae94be_Enabled">
    <vt:lpwstr>true</vt:lpwstr>
  </property>
  <property fmtid="{D5CDD505-2E9C-101B-9397-08002B2CF9AE}" pid="4" name="MSIP_Label_8af03ff0-41c5-4c41-b55e-fabb8fae94be_SetDate">
    <vt:lpwstr>2023-05-07T20:31:51Z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5759dfd5-58d2-4fc1-8262-1513ef7e5452</vt:lpwstr>
  </property>
  <property fmtid="{D5CDD505-2E9C-101B-9397-08002B2CF9AE}" pid="9" name="MSIP_Label_8af03ff0-41c5-4c41-b55e-fabb8fae94be_ContentBits">
    <vt:lpwstr>0</vt:lpwstr>
  </property>
</Properties>
</file>