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K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CF021-56EE-5EB5-847F-D258D83EB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E65362-7DF8-730A-C820-161AE2B1B2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5EE64-D060-7339-B448-11067544F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1E53-B514-44BB-A9EE-127988150151}" type="datetimeFigureOut">
              <a:rPr lang="en-KE" smtClean="0"/>
              <a:t>04/05/2023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724D9-30FB-0B33-D15C-BAB60A54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151D-C2E1-A49D-7AA2-B152CEEE2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07FA-A54C-4157-955A-9D24EAEBD57A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763116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1D7A6-579D-45E9-26E3-0F058818E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4FF5A-F21D-5B32-8BFE-4D42ADC66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307D1-D47E-B313-11B9-4DACDDE13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1E53-B514-44BB-A9EE-127988150151}" type="datetimeFigureOut">
              <a:rPr lang="en-KE" smtClean="0"/>
              <a:t>04/05/2023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7B3C5-74C9-835D-CB06-9AD91CE04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8A322-7179-5899-EBCE-06897B331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07FA-A54C-4157-955A-9D24EAEBD57A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0038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F2590E-B057-C8F2-FB0F-9715F067DD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C7E21C-BF05-54F7-8046-32FFFC1BA2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62CF6-8E7C-D1D7-A37E-804523DCC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1E53-B514-44BB-A9EE-127988150151}" type="datetimeFigureOut">
              <a:rPr lang="en-KE" smtClean="0"/>
              <a:t>04/05/2023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97854-C8B4-C848-5ABD-5750BCC73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F5C89-EF5E-7DB4-5972-E3F549072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07FA-A54C-4157-955A-9D24EAEBD57A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226427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48640-DBF7-BA14-2744-638D93E33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7E6F4-4512-C3F2-45AC-C04AF2597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69AD6-3C93-BB73-32B8-21358DCDA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1E53-B514-44BB-A9EE-127988150151}" type="datetimeFigureOut">
              <a:rPr lang="en-KE" smtClean="0"/>
              <a:t>04/05/2023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B3BE7-B596-158D-82AF-CAD7CFD6B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CA5F3-CB4B-F45C-CEDB-C46F613A7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07FA-A54C-4157-955A-9D24EAEBD57A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88142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510B9-ACD1-804E-4D67-964B7DD6E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E4298-3C0D-1B08-77C1-EA5AAC96A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32744-8417-8895-FDC4-45F88429E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1E53-B514-44BB-A9EE-127988150151}" type="datetimeFigureOut">
              <a:rPr lang="en-KE" smtClean="0"/>
              <a:t>04/05/2023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DA2E8-A36C-1198-B6BC-812FBEFA2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CD6B7-8F4D-6FC1-A71F-4E7435468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07FA-A54C-4157-955A-9D24EAEBD57A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63909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4AC87-DFDF-9623-61D3-3139AE3B5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51145-4DEC-4057-A17F-0DBFC0B830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65E421-31B7-AA93-464E-C166A91B1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7F42C3-8360-0249-10FC-2C92E7B67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1E53-B514-44BB-A9EE-127988150151}" type="datetimeFigureOut">
              <a:rPr lang="en-KE" smtClean="0"/>
              <a:t>04/05/2023</a:t>
            </a:fld>
            <a:endParaRPr lang="en-K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57FD2-D05B-B52C-0AB6-C5801FA07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D6DDC3-5E90-D061-BFAB-A784340E9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07FA-A54C-4157-955A-9D24EAEBD57A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750414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12710-89F1-4304-359D-47812CEA5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3E0D1-3F0A-C743-A75E-04F15E63C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22078C-D056-A34B-4545-C7E24C7E6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F46CE9-F644-F09C-526B-7CFE854585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25A988-6AD4-BDA1-38DF-FD077D28FD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9FFB16-0F9A-0937-93C6-8511B9FE8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1E53-B514-44BB-A9EE-127988150151}" type="datetimeFigureOut">
              <a:rPr lang="en-KE" smtClean="0"/>
              <a:t>04/05/2023</a:t>
            </a:fld>
            <a:endParaRPr lang="en-K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1B524C-764A-8A96-D31E-1CBF7CB5E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6CB4A8-9149-B6B3-CF9F-6697D766C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07FA-A54C-4157-955A-9D24EAEBD57A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990909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3C951-5D2C-08A5-9823-D3469BD2B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478D80-0B69-5B55-4B61-36A4AE631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1E53-B514-44BB-A9EE-127988150151}" type="datetimeFigureOut">
              <a:rPr lang="en-KE" smtClean="0"/>
              <a:t>04/05/2023</a:t>
            </a:fld>
            <a:endParaRPr lang="en-K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A6F542-6F43-D59A-87CC-54E5D1DE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7C966B-06EB-D40B-C7F9-6CB07F86D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07FA-A54C-4157-955A-9D24EAEBD57A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182110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DFEEB5-5CFA-B7E8-9937-E8EF73866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1E53-B514-44BB-A9EE-127988150151}" type="datetimeFigureOut">
              <a:rPr lang="en-KE" smtClean="0"/>
              <a:t>04/05/2023</a:t>
            </a:fld>
            <a:endParaRPr lang="en-K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52E8CE-F873-9845-66A3-E0289BEDD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77E93-82B3-749B-2C8A-BAC00D8D4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07FA-A54C-4157-955A-9D24EAEBD57A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78442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0C26E-C150-90F7-BC56-6893279E9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9E185-0A24-20F1-B862-BCB2E4C62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5B4317-89BF-0554-C044-0FB039F27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3CF4AC-C25C-CFA3-BE84-B880CD77C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1E53-B514-44BB-A9EE-127988150151}" type="datetimeFigureOut">
              <a:rPr lang="en-KE" smtClean="0"/>
              <a:t>04/05/2023</a:t>
            </a:fld>
            <a:endParaRPr lang="en-K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EF2C26-308E-A5AB-9813-38AF3AA90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BFF55-F4AF-3D3E-B600-D2A21123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07FA-A54C-4157-955A-9D24EAEBD57A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8773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B0C45-1979-7CC5-BC08-14EBA6735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521CC0-2F56-5E08-84B7-5D877EC13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K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7C191C-86FB-F6D3-B43C-6F795881E5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0FD3C-C782-1247-482B-F1D487A0B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1E53-B514-44BB-A9EE-127988150151}" type="datetimeFigureOut">
              <a:rPr lang="en-KE" smtClean="0"/>
              <a:t>04/05/2023</a:t>
            </a:fld>
            <a:endParaRPr lang="en-K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8501E7-1752-05DD-AE9B-932A01CEC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FDEB64-7AA7-B881-45EF-914404159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07FA-A54C-4157-955A-9D24EAEBD57A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255379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86877D-BEE9-CF0C-15F3-A0E48A05B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12509-FC9B-4F65-117C-CA1C86D58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E3E30-5FB5-4577-4C92-A6A9B030D2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81E53-B514-44BB-A9EE-127988150151}" type="datetimeFigureOut">
              <a:rPr lang="en-KE" smtClean="0"/>
              <a:t>04/05/2023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6255D-3322-14EA-EB78-9A6B2EA84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EFB75-AF01-9F47-A1D9-2DAFA50CE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907FA-A54C-4157-955A-9D24EAEBD57A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78107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K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83CC06-4B96-5CD3-83E4-E8E4C6DBF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614" y="1140902"/>
            <a:ext cx="6547340" cy="413577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6AAEE3A-4B3C-74E4-9A18-CA6BAF291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91432" y="0"/>
            <a:ext cx="12383432" cy="989901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Interventions and Innovations in Preventing Surgical Site Infections in Post Eye Surgery at Kitale County Hospital</a:t>
            </a:r>
            <a:endParaRPr lang="en-KE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E281B4E-D0C8-3B24-87D4-4EFF294F5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9226" y="5684260"/>
            <a:ext cx="9144000" cy="1120964"/>
          </a:xfrm>
        </p:spPr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Fidelis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Gatimu</a:t>
            </a:r>
            <a:endParaRPr lang="en-K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71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7E67F-5EA2-ADA3-9217-50CFFD691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611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Acknowledgement</a:t>
            </a:r>
            <a:endParaRPr lang="en-KE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D68F1-4D00-9138-3424-CC6B51DA8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6187"/>
            <a:ext cx="10515600" cy="4490776"/>
          </a:xfrm>
        </p:spPr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KCRH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Eye Unit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ITECH</a:t>
            </a: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K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968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C09C4-975E-3665-C455-4058979A5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 </a:t>
            </a:r>
            <a:endParaRPr lang="en-KE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21AE3-644D-FFFB-0C04-F4E10C545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696" y="1565567"/>
            <a:ext cx="6586057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 Surgical Site Infection (SSI) burden in low-income countries; 2-20% </a:t>
            </a:r>
          </a:p>
          <a:p>
            <a:pPr>
              <a:lnSpc>
                <a:spcPct val="150000"/>
              </a:lnSpc>
            </a:pPr>
            <a:r>
              <a:rPr lang="en-US" dirty="0"/>
              <a:t>Eye unit operationalized in 2010</a:t>
            </a:r>
          </a:p>
          <a:p>
            <a:pPr>
              <a:lnSpc>
                <a:spcPct val="150000"/>
              </a:lnSpc>
            </a:pPr>
            <a:r>
              <a:rPr lang="en-US" dirty="0"/>
              <a:t>One SSI post-eye surgery reported in 2021</a:t>
            </a:r>
          </a:p>
          <a:p>
            <a:pPr>
              <a:lnSpc>
                <a:spcPct val="150000"/>
              </a:lnSpc>
            </a:pPr>
            <a:endParaRPr lang="en-K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52D4A-9635-D200-7FB4-DD1B70149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753" y="1825625"/>
            <a:ext cx="4565780" cy="280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86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571B5-D902-9CC4-9771-5DD9019D9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Study Objectives</a:t>
            </a:r>
            <a:endParaRPr lang="en-KE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B5FD4-2709-66E9-0944-5E8229866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To estimate the SSI rates post-eye surgery,2019 -2022 </a:t>
            </a:r>
          </a:p>
          <a:p>
            <a:r>
              <a:rPr lang="en-US" dirty="0"/>
              <a:t>To identify interventions and innovations implemented to prevent infections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2789996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F0B5D-BFF1-0228-47A1-5D6670134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544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Methodology</a:t>
            </a:r>
            <a:endParaRPr lang="en-KE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CEE95-D4EE-5570-FA86-921EC9752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3182"/>
            <a:ext cx="10515600" cy="494378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Retrospective review; 2019 to 2022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Standardized data abstraction tool used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Variables collected:</a:t>
            </a:r>
          </a:p>
          <a:p>
            <a:pPr lvl="1">
              <a:lnSpc>
                <a:spcPct val="150000"/>
              </a:lnSpc>
            </a:pPr>
            <a:r>
              <a:rPr lang="en-US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 and types of surgeries,</a:t>
            </a:r>
          </a:p>
          <a:p>
            <a:pPr lvl="1">
              <a:lnSpc>
                <a:spcPct val="150000"/>
              </a:lnSpc>
            </a:pPr>
            <a:r>
              <a:rPr lang="en-US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SSI recorded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Interventions and innovations</a:t>
            </a:r>
          </a:p>
          <a:p>
            <a:pPr lvl="1">
              <a:lnSpc>
                <a:spcPct val="150000"/>
              </a:lnSpc>
            </a:pPr>
            <a:r>
              <a:rPr lang="en-US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Semi-structured questionnaire</a:t>
            </a:r>
          </a:p>
          <a:p>
            <a:pPr lvl="1">
              <a:lnSpc>
                <a:spcPct val="150000"/>
              </a:lnSpc>
            </a:pPr>
            <a:r>
              <a:rPr lang="en-US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observations of the eye unit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Categorical variables summarized using proportions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Qualitative data were summarized using themes</a:t>
            </a:r>
            <a:endParaRPr lang="en-K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78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F1602-0729-79E5-1F28-A77FFCE8E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532" y="209258"/>
            <a:ext cx="10515600" cy="943558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Eye Surgeries per year</a:t>
            </a:r>
            <a:endParaRPr lang="en-KE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1187555-2F69-0BB4-D3A6-DD5364370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054708"/>
              </p:ext>
            </p:extLst>
          </p:nvPr>
        </p:nvGraphicFramePr>
        <p:xfrm>
          <a:off x="662729" y="1300293"/>
          <a:ext cx="10259735" cy="4519332"/>
        </p:xfrm>
        <a:graphic>
          <a:graphicData uri="http://schemas.openxmlformats.org/drawingml/2006/table">
            <a:tbl>
              <a:tblPr/>
              <a:tblGrid>
                <a:gridCol w="2752610">
                  <a:extLst>
                    <a:ext uri="{9D8B030D-6E8A-4147-A177-3AD203B41FA5}">
                      <a16:colId xmlns:a16="http://schemas.microsoft.com/office/drawing/2014/main" val="3125266118"/>
                    </a:ext>
                  </a:extLst>
                </a:gridCol>
                <a:gridCol w="1501425">
                  <a:extLst>
                    <a:ext uri="{9D8B030D-6E8A-4147-A177-3AD203B41FA5}">
                      <a16:colId xmlns:a16="http://schemas.microsoft.com/office/drawing/2014/main" val="2900736980"/>
                    </a:ext>
                  </a:extLst>
                </a:gridCol>
                <a:gridCol w="1501425">
                  <a:extLst>
                    <a:ext uri="{9D8B030D-6E8A-4147-A177-3AD203B41FA5}">
                      <a16:colId xmlns:a16="http://schemas.microsoft.com/office/drawing/2014/main" val="955764682"/>
                    </a:ext>
                  </a:extLst>
                </a:gridCol>
                <a:gridCol w="1501425">
                  <a:extLst>
                    <a:ext uri="{9D8B030D-6E8A-4147-A177-3AD203B41FA5}">
                      <a16:colId xmlns:a16="http://schemas.microsoft.com/office/drawing/2014/main" val="2574639722"/>
                    </a:ext>
                  </a:extLst>
                </a:gridCol>
                <a:gridCol w="1501425">
                  <a:extLst>
                    <a:ext uri="{9D8B030D-6E8A-4147-A177-3AD203B41FA5}">
                      <a16:colId xmlns:a16="http://schemas.microsoft.com/office/drawing/2014/main" val="935847201"/>
                    </a:ext>
                  </a:extLst>
                </a:gridCol>
                <a:gridCol w="1501425">
                  <a:extLst>
                    <a:ext uri="{9D8B030D-6E8A-4147-A177-3AD203B41FA5}">
                      <a16:colId xmlns:a16="http://schemas.microsoft.com/office/drawing/2014/main" val="1683841097"/>
                    </a:ext>
                  </a:extLst>
                </a:gridCol>
              </a:tblGrid>
              <a:tr h="667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Type of surgery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2019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N=485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(%)</a:t>
                      </a:r>
                      <a:endParaRPr lang="en-KE" sz="20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KE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2020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N=450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(%)</a:t>
                      </a:r>
                      <a:endParaRPr lang="en-KE" sz="20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KE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2021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N=478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(%)</a:t>
                      </a:r>
                      <a:endParaRPr lang="en-KE" sz="20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KE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2022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N=492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(%)</a:t>
                      </a:r>
                      <a:endParaRPr lang="en-KE" sz="20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 N=1905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641110"/>
                  </a:ext>
                </a:extLst>
              </a:tr>
              <a:tr h="667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Cataract removal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455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(93.8)</a:t>
                      </a:r>
                      <a:endParaRPr lang="en-KE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(86.7)</a:t>
                      </a:r>
                      <a:endParaRPr lang="en-KE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409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(85.6)</a:t>
                      </a:r>
                      <a:endParaRPr lang="en-KE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453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(92.1)</a:t>
                      </a:r>
                      <a:endParaRPr lang="en-KE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1707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(89.6)</a:t>
                      </a:r>
                      <a:endParaRPr lang="en-KE" sz="2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147376"/>
                  </a:ext>
                </a:extLst>
              </a:tr>
              <a:tr h="667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Corneal repair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(4.5)</a:t>
                      </a:r>
                      <a:endParaRPr lang="en-KE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(9.6)</a:t>
                      </a:r>
                      <a:endParaRPr lang="en-KE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(8.4)</a:t>
                      </a:r>
                      <a:endParaRPr lang="en-KE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(4.1)</a:t>
                      </a:r>
                      <a:endParaRPr lang="en-KE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125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(6.6)</a:t>
                      </a:r>
                      <a:endParaRPr lang="en-KE" sz="2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837627"/>
                  </a:ext>
                </a:extLst>
              </a:tr>
              <a:tr h="667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Trabeculectomy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(1.2)</a:t>
                      </a:r>
                      <a:endParaRPr lang="en-KE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(0.4)</a:t>
                      </a:r>
                      <a:endParaRPr lang="en-KE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(0.4)</a:t>
                      </a:r>
                      <a:endParaRPr lang="en-KE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(0.6)</a:t>
                      </a:r>
                      <a:endParaRPr lang="en-KE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(0.7)</a:t>
                      </a:r>
                      <a:endParaRPr lang="en-KE" sz="2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002463"/>
                  </a:ext>
                </a:extLst>
              </a:tr>
              <a:tr h="667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Redialiang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(0.4)</a:t>
                      </a:r>
                      <a:endParaRPr lang="en-KE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(0.4)</a:t>
                      </a:r>
                      <a:endParaRPr lang="en-KE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(2.5)</a:t>
                      </a:r>
                      <a:endParaRPr lang="en-KE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(1.4)</a:t>
                      </a:r>
                      <a:endParaRPr lang="en-KE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(1.2)</a:t>
                      </a:r>
                      <a:endParaRPr lang="en-KE" sz="2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920258"/>
                  </a:ext>
                </a:extLst>
              </a:tr>
              <a:tr h="59012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Intravitreal injection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(0)</a:t>
                      </a:r>
                      <a:endParaRPr lang="en-KE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(2.9)</a:t>
                      </a:r>
                      <a:endParaRPr lang="en-KE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(3.1)</a:t>
                      </a:r>
                      <a:endParaRPr lang="en-KE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(1.8)</a:t>
                      </a:r>
                      <a:endParaRPr lang="en-KE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(1.9)</a:t>
                      </a:r>
                      <a:endParaRPr lang="en-KE" sz="2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502813"/>
                  </a:ext>
                </a:extLst>
              </a:tr>
              <a:tr h="3339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K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(0)</a:t>
                      </a:r>
                      <a:endParaRPr lang="en-KE" sz="2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K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(0)</a:t>
                      </a:r>
                      <a:endParaRPr lang="en-KE" sz="2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1(0.2)</a:t>
                      </a:r>
                      <a:endParaRPr lang="en-KE" sz="2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K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(0)</a:t>
                      </a:r>
                      <a:endParaRPr lang="en-KE" sz="2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1(0.1)</a:t>
                      </a:r>
                      <a:endParaRPr lang="en-KE" sz="2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439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7515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C376-24D5-8C44-C8EA-220C3CE6F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477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Interventions being implemented</a:t>
            </a:r>
            <a:endParaRPr lang="en-KE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56FFB-0225-A7B0-4B31-79E4F0DF3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8278"/>
            <a:ext cx="6560890" cy="495459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Surgical care bundles</a:t>
            </a:r>
          </a:p>
          <a:p>
            <a:pPr lvl="1">
              <a:lnSpc>
                <a:spcPct val="200000"/>
              </a:lnSpc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Surgical antibiotic prophylaxis</a:t>
            </a:r>
          </a:p>
          <a:p>
            <a:pPr lvl="1">
              <a:lnSpc>
                <a:spcPct val="200000"/>
              </a:lnSpc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Monitoring of blood glucose levels</a:t>
            </a:r>
          </a:p>
          <a:p>
            <a:pPr lvl="1">
              <a:lnSpc>
                <a:spcPct val="200000"/>
              </a:lnSpc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Monitoring of all vital signs </a:t>
            </a:r>
          </a:p>
          <a:p>
            <a:pPr lvl="1">
              <a:lnSpc>
                <a:spcPct val="200000"/>
              </a:lnSpc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Eye preparation before and after anesthesia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B59916-37A1-80FA-13EA-014C2240D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712" y="1538278"/>
            <a:ext cx="3317866" cy="495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34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C376-24D5-8C44-C8EA-220C3CE6F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000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Interventions being implemented</a:t>
            </a:r>
            <a:endParaRPr lang="en-KE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56FFB-0225-A7B0-4B31-79E4F0DF3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924" y="1627463"/>
            <a:ext cx="4781725" cy="446635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Adherence to IPC measures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Availability of IPC guidelines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Surgical scrubbing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Daily theatre scrubbing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Instruments reprocessing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Theatre traffic flow</a:t>
            </a:r>
            <a:endParaRPr lang="en-KE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6CF261-D9E5-CA98-8871-79DE4232C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178" y="2178947"/>
            <a:ext cx="1136414" cy="28744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E11CB7-6606-6F71-9795-1878D6C04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30" y="4133857"/>
            <a:ext cx="2480963" cy="17792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D7E1C1-5228-CF64-466E-910C55E351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8122" y="1663982"/>
            <a:ext cx="3110311" cy="42334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DEBDA2-FBE2-C266-1E88-564F0E649D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431" y="1845578"/>
            <a:ext cx="2480963" cy="209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21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C376-24D5-8C44-C8EA-220C3CE6F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000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Innovations being implemented</a:t>
            </a:r>
            <a:endParaRPr lang="en-KE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56FFB-0225-A7B0-4B31-79E4F0DF3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512" y="1960746"/>
            <a:ext cx="2969703" cy="2267305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Availability of pictorial Standard Operating Procedures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7B9E16-32B0-F469-A274-E3CFC0C57127}"/>
              </a:ext>
            </a:extLst>
          </p:cNvPr>
          <p:cNvSpPr txBox="1">
            <a:spLocks/>
          </p:cNvSpPr>
          <p:nvPr/>
        </p:nvSpPr>
        <p:spPr>
          <a:xfrm>
            <a:off x="6380528" y="1566456"/>
            <a:ext cx="5661167" cy="45662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Standardized material for: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Patient education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Staff orientation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A3ED0D-2B41-421D-E2C3-FCD60E29B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09" y="1566456"/>
            <a:ext cx="2969703" cy="42725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E57AAB-DAED-B793-FBD9-E78113232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143" y="3228696"/>
            <a:ext cx="2824263" cy="1196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D919BD-149D-406D-D299-489E7563B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5604" y="3228696"/>
            <a:ext cx="2797028" cy="239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43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7E67F-5EA2-ADA3-9217-50CFFD691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972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 and Recommendations</a:t>
            </a:r>
            <a:endParaRPr lang="en-KE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D68F1-4D00-9138-3424-CC6B51DA8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Surgical care bundle with additional Infection Prevention Innovations prevent SSIs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Consistent implementation important for sustained prevention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Recommendations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Promote consistent implementation surgical care bundles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Innovative adherence to IPC measures</a:t>
            </a:r>
            <a:endParaRPr lang="en-K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351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342</Words>
  <Application>Microsoft Office PowerPoint</Application>
  <PresentationFormat>Widescreen</PresentationFormat>
  <Paragraphs>97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Tahoma</vt:lpstr>
      <vt:lpstr>Office Theme</vt:lpstr>
      <vt:lpstr>Interventions and Innovations in Preventing Surgical Site Infections in Post Eye Surgery at Kitale County Hospital</vt:lpstr>
      <vt:lpstr>Background </vt:lpstr>
      <vt:lpstr>Study Objectives</vt:lpstr>
      <vt:lpstr>Methodology</vt:lpstr>
      <vt:lpstr>Eye Surgeries per year</vt:lpstr>
      <vt:lpstr>Interventions being implemented</vt:lpstr>
      <vt:lpstr>Interventions being implemented</vt:lpstr>
      <vt:lpstr>Innovations being implemented</vt:lpstr>
      <vt:lpstr>Conclusion and Recommendations</vt:lpstr>
      <vt:lpstr>Acknowledgement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Interventions and Innovations in Preventing Surgical Site Infections in Post Eye Surgery at Kitale County Hospital</dc:title>
  <dc:creator>User</dc:creator>
  <cp:lastModifiedBy>User</cp:lastModifiedBy>
  <cp:revision>4</cp:revision>
  <dcterms:created xsi:type="dcterms:W3CDTF">2023-05-03T14:21:01Z</dcterms:created>
  <dcterms:modified xsi:type="dcterms:W3CDTF">2023-05-04T12:38:13Z</dcterms:modified>
</cp:coreProperties>
</file>