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73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calia\Documents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calia\Documents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calia\Document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37037037037035"/>
          <c:y val="3.9442473209577521E-2"/>
          <c:w val="0.75774708118381795"/>
          <c:h val="0.87400563659050912"/>
        </c:manualLayout>
      </c:layout>
      <c:pie3DChart>
        <c:varyColors val="1"/>
        <c:ser>
          <c:idx val="0"/>
          <c:order val="0"/>
          <c:explosion val="25"/>
          <c:cat>
            <c:strRef>
              <c:f>Sheet1!$B$4:$D$4</c:f>
              <c:strCache>
                <c:ptCount val="3"/>
                <c:pt idx="0">
                  <c:v>Total Nurses </c:v>
                </c:pt>
                <c:pt idx="1">
                  <c:v>not trained</c:v>
                </c:pt>
                <c:pt idx="2">
                  <c:v>Trained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110</c:v>
                </c:pt>
                <c:pt idx="1">
                  <c:v>96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8-47BE-AACF-4D19D9B45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/>
            </a:pPr>
            <a:endParaRPr lang="en-US"/>
          </a:p>
        </c:txPr>
      </c:legendEntry>
      <c:layout>
        <c:manualLayout>
          <c:xMode val="edge"/>
          <c:yMode val="edge"/>
          <c:x val="0.51413928862340519"/>
          <c:y val="0.78620562798502669"/>
          <c:w val="0.44563082631912398"/>
          <c:h val="0.21379437201497362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Sheet1!$D$56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Sheet1!$C$57:$C$58</c:f>
              <c:strCache>
                <c:ptCount val="2"/>
                <c:pt idx="0">
                  <c:v>NEGATIVE ATTITUDE TOWARDS INJ. SAFETY</c:v>
                </c:pt>
                <c:pt idx="1">
                  <c:v>POSITIVE ATTITUDE TOWARDS INJ.SAFETY</c:v>
                </c:pt>
              </c:strCache>
            </c:strRef>
          </c:cat>
          <c:val>
            <c:numRef>
              <c:f>Sheet1!$D$57:$D$58</c:f>
              <c:numCache>
                <c:formatCode>General</c:formatCode>
                <c:ptCount val="2"/>
                <c:pt idx="0">
                  <c:v>27.2</c:v>
                </c:pt>
                <c:pt idx="1">
                  <c:v>72.8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2-40F6-AD6B-FD6C2A287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09472"/>
        <c:axId val="67215360"/>
      </c:barChart>
      <c:catAx>
        <c:axId val="67209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7215360"/>
        <c:crosses val="autoZero"/>
        <c:auto val="1"/>
        <c:lblAlgn val="ctr"/>
        <c:lblOffset val="100"/>
        <c:noMultiLvlLbl val="0"/>
      </c:catAx>
      <c:valAx>
        <c:axId val="67215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7209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Sheet1!$D$33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Sheet1!$C$34:$C$37</c:f>
              <c:strCache>
                <c:ptCount val="4"/>
                <c:pt idx="0">
                  <c:v>FIVE MOMENTS OF HH</c:v>
                </c:pt>
                <c:pt idx="1">
                  <c:v>USE APPROVED SWABS</c:v>
                </c:pt>
                <c:pt idx="2">
                  <c:v>INJ. PREPARED IN RIGHT PLACE</c:v>
                </c:pt>
                <c:pt idx="3">
                  <c:v>RECAP NEEDLES</c:v>
                </c:pt>
              </c:strCache>
            </c:strRef>
          </c:cat>
          <c:val>
            <c:numRef>
              <c:f>Sheet1!$D$34:$D$37</c:f>
              <c:numCache>
                <c:formatCode>General</c:formatCode>
                <c:ptCount val="4"/>
                <c:pt idx="0">
                  <c:v>51.2</c:v>
                </c:pt>
                <c:pt idx="1">
                  <c:v>69.900000000000006</c:v>
                </c:pt>
                <c:pt idx="2">
                  <c:v>59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7-4917-9BDF-C067C422F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7636224"/>
        <c:axId val="67650304"/>
        <c:axId val="0"/>
      </c:bar3DChart>
      <c:catAx>
        <c:axId val="6763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650304"/>
        <c:crosses val="autoZero"/>
        <c:auto val="1"/>
        <c:lblAlgn val="ctr"/>
        <c:lblOffset val="100"/>
        <c:noMultiLvlLbl val="0"/>
      </c:catAx>
      <c:valAx>
        <c:axId val="6765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636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D6619-0CD7-46BE-BB54-CE2DDC912456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8E81-F41A-479B-9A39-CD8D170A4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descriptive-analytical cross-sectional study in Bungoma County.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Practicing nurses in both public and private facilities.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Sampling technique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 multistage sampling method was used.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 size 120 Nurses: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desired sample size was arrived at using “Modified EPI” formula MOH, (2016).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 Instruments: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Structured questionnaires  and  Observation tool.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entry and analysis: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Done using and SPSS Version 25 software.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and inferential statistics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Used for analysis 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p-value of ≤ 0.05 was considered as statistical significance threshold.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8E81-F41A-479B-9A39-CD8D170A48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3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200" dirty="0"/>
              <a:t> Out of the 110 nurses (10 M 100 F ) who responded, ( 106 nurses) 96%  had not attended injection safety training.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200" dirty="0"/>
              <a:t> Trained on  injection safety was (4 nurses) 4%.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8E81-F41A-479B-9A39-CD8D170A48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9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200" dirty="0"/>
              <a:t> 72.8 % 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( 77/106 nurses) showed positive attitude 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200" dirty="0"/>
              <a:t> 27.2%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 ( 29/106 nurses)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showed negative attitude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Towards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 injection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 safety.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8E81-F41A-479B-9A39-CD8D170A48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3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200" dirty="0"/>
              <a:t> Compliance to five moments of hand washing ( 56 nurses) 51.2%.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/>
              <a:t> Use of approved antiseptic swab on the rubber septum and patient before injection (77 nurses) 69.9%.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/>
              <a:t> injection preparation done in the right place (65 nurses ) 59%.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/>
              <a:t> (12 nurses) 11% recap needles</a:t>
            </a:r>
            <a:r>
              <a:rPr lang="en-US" sz="11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8E81-F41A-479B-9A39-CD8D170A48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200" dirty="0"/>
              <a:t> Safety boxes over three quarter filled (77 Nurses ) 70%.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/>
              <a:t> Non touch technique  </a:t>
            </a:r>
          </a:p>
          <a:p>
            <a:r>
              <a:rPr lang="en-US" sz="1200" dirty="0"/>
              <a:t>( 98 nurses) 89.9%.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8E81-F41A-479B-9A39-CD8D170A48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200" dirty="0"/>
              <a:t> Correct disposal/</a:t>
            </a:r>
          </a:p>
          <a:p>
            <a:r>
              <a:rPr lang="en-US" sz="1200" dirty="0"/>
              <a:t>incineration of the hazardous waste (87 Nurses) 78.9%.</a:t>
            </a:r>
          </a:p>
          <a:p>
            <a:endParaRPr lang="en-US" sz="1200" dirty="0"/>
          </a:p>
          <a:p>
            <a:pPr>
              <a:buFont typeface="Wingdings" pitchFamily="2" charset="2"/>
              <a:buChar char="q"/>
            </a:pPr>
            <a:r>
              <a:rPr lang="en-US" sz="1200" dirty="0"/>
              <a:t> waste segregation (93 nurses)</a:t>
            </a:r>
          </a:p>
          <a:p>
            <a:r>
              <a:rPr lang="en-US" sz="1200" dirty="0"/>
              <a:t>84%.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8E81-F41A-479B-9A39-CD8D170A48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6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200" dirty="0"/>
              <a:t> Correct disposal/</a:t>
            </a:r>
          </a:p>
          <a:p>
            <a:r>
              <a:rPr lang="en-US" sz="1200" dirty="0"/>
              <a:t>incineration of the hazardous waste (87 Nurses) 78.9%.</a:t>
            </a:r>
          </a:p>
          <a:p>
            <a:endParaRPr lang="en-US" sz="1200" dirty="0"/>
          </a:p>
          <a:p>
            <a:pPr>
              <a:buFont typeface="Wingdings" pitchFamily="2" charset="2"/>
              <a:buChar char="q"/>
            </a:pPr>
            <a:r>
              <a:rPr lang="en-US" sz="1200" dirty="0"/>
              <a:t> waste segregation (93 nurses)</a:t>
            </a:r>
          </a:p>
          <a:p>
            <a:r>
              <a:rPr lang="en-US" sz="1200" dirty="0"/>
              <a:t>84%.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8E81-F41A-479B-9A39-CD8D170A48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200" dirty="0"/>
              <a:t> Correct processing </a:t>
            </a:r>
          </a:p>
          <a:p>
            <a:r>
              <a:rPr lang="en-US" sz="1200" dirty="0"/>
              <a:t>of instruments as per the WHO standards 70%,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/>
              <a:t> Occupation safety measures 70%.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8E81-F41A-479B-9A39-CD8D170A48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4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D19B-988B-47F3-B0CB-FFA95426151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7805-60CD-4E6E-BA40-AE8E81E01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3050"/>
            <a:ext cx="8229600" cy="585311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b="1" dirty="0"/>
              <a:t>SAFE INJECTION PRACTICE AMONG NURSES IN BUNGOMA COUNTY</a:t>
            </a:r>
          </a:p>
          <a:p>
            <a:pPr algn="ctr">
              <a:buNone/>
            </a:pPr>
            <a:r>
              <a:rPr lang="en-US" b="1" dirty="0"/>
              <a:t>            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b="1" dirty="0"/>
              <a:t>       BY:  PASCALIA OKOITI KISIANGANI</a:t>
            </a:r>
          </a:p>
          <a:p>
            <a:pPr algn="ctr">
              <a:buNone/>
            </a:pPr>
            <a:r>
              <a:rPr lang="en-US" b="1" dirty="0"/>
              <a:t>               KECHN,KRCHN,BSCN &amp; MANP       (COMMUNITY HEALTH)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96200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dirty="0"/>
              <a:t> High rate of unsafe injection practice were noted especially in MCH/FP, Maternity and OPD/ Casualty departments.</a:t>
            </a:r>
          </a:p>
          <a:p>
            <a:pPr>
              <a:buNone/>
            </a:pPr>
            <a:endParaRPr lang="en-US" sz="3600" dirty="0"/>
          </a:p>
          <a:p>
            <a:pPr>
              <a:buFont typeface="Wingdings" pitchFamily="2" charset="2"/>
              <a:buChar char="q"/>
            </a:pPr>
            <a:r>
              <a:rPr lang="en-US" sz="3600" dirty="0"/>
              <a:t> Positive attitude was shown among the nurses.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RECOMMENDATION FOR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4000" dirty="0"/>
              <a:t>There is need  for IPC  training in Bungoma.</a:t>
            </a:r>
          </a:p>
          <a:p>
            <a:pPr>
              <a:buFont typeface="Wingdings" pitchFamily="2" charset="2"/>
              <a:buChar char="q"/>
            </a:pPr>
            <a:endParaRPr lang="en-US" sz="4000" dirty="0"/>
          </a:p>
          <a:p>
            <a:pPr>
              <a:buNone/>
            </a:pPr>
            <a:endParaRPr lang="en-US" sz="4000" dirty="0"/>
          </a:p>
          <a:p>
            <a:pPr>
              <a:buFont typeface="Wingdings" pitchFamily="2" charset="2"/>
              <a:buChar char="q"/>
            </a:pPr>
            <a:r>
              <a:rPr lang="en-US" sz="4000" dirty="0"/>
              <a:t>The partners to incorporate IPC in their programme activities.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Adler, Patricia A. &amp; Adler, Peter (1994</a:t>
            </a:r>
            <a:r>
              <a:rPr lang="en-US" sz="2400" i="1" dirty="0"/>
              <a:t>). Observations techniques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(Safe Injection Global Network) www.safeinjection.or (accessed July, 2022).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 err="1"/>
              <a:t>Audu</a:t>
            </a:r>
            <a:r>
              <a:rPr lang="en-US" sz="2400" dirty="0"/>
              <a:t> </a:t>
            </a:r>
            <a:r>
              <a:rPr lang="en-US" sz="2400" dirty="0" err="1"/>
              <a:t>Onyemocho</a:t>
            </a:r>
            <a:r>
              <a:rPr lang="en-US" sz="2400" dirty="0"/>
              <a:t>, Joshua </a:t>
            </a:r>
            <a:r>
              <a:rPr lang="en-US" sz="2400" dirty="0" err="1"/>
              <a:t>Istifanus</a:t>
            </a:r>
            <a:r>
              <a:rPr lang="en-US" sz="2400" dirty="0"/>
              <a:t>, </a:t>
            </a:r>
            <a:r>
              <a:rPr lang="en-US" sz="2400" dirty="0" err="1"/>
              <a:t>Anekoson</a:t>
            </a:r>
            <a:r>
              <a:rPr lang="en-US" sz="2400" dirty="0"/>
              <a:t>, &amp;</a:t>
            </a:r>
            <a:r>
              <a:rPr lang="en-US" sz="2400" dirty="0" err="1"/>
              <a:t>EnokelaOnum</a:t>
            </a:r>
            <a:r>
              <a:rPr lang="en-US" sz="2400" dirty="0"/>
              <a:t> Pius (2013); </a:t>
            </a:r>
            <a:r>
              <a:rPr lang="en-US" sz="2400" i="1" dirty="0"/>
              <a:t>Knowledge and</a:t>
            </a:r>
            <a:r>
              <a:rPr lang="en-US" sz="2400" dirty="0"/>
              <a:t> </a:t>
            </a:r>
            <a:r>
              <a:rPr lang="en-US" sz="2400" i="1" dirty="0"/>
              <a:t>Practice of Injection Safety among Workers o Knowledge and Practice of Injection Safety among</a:t>
            </a:r>
            <a:endParaRPr lang="en-US" sz="2400" dirty="0"/>
          </a:p>
          <a:p>
            <a:pPr>
              <a:buNone/>
            </a:pPr>
            <a:r>
              <a:rPr lang="en-US" sz="2400" i="1" dirty="0"/>
              <a:t>     Workers of Nigerian Prison Service Health Facilities in Kaduna State</a:t>
            </a:r>
            <a:r>
              <a:rPr lang="en-US" sz="2400" dirty="0"/>
              <a:t>, American Journal of Public Health Research.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Centers for Disease Control and Prevention (2011): </a:t>
            </a:r>
            <a:r>
              <a:rPr lang="en-US" sz="2400" i="1" dirty="0"/>
              <a:t>injection</a:t>
            </a:r>
            <a:r>
              <a:rPr lang="en-US" sz="2400" dirty="0"/>
              <a:t> </a:t>
            </a:r>
            <a:r>
              <a:rPr lang="en-US" sz="2400" i="1" dirty="0" err="1"/>
              <a:t>safety</a:t>
            </a:r>
            <a:r>
              <a:rPr lang="en-US" sz="2400" dirty="0" err="1"/>
              <a:t>:www.cdc.gov</a:t>
            </a:r>
            <a:r>
              <a:rPr lang="en-US" sz="2400" dirty="0"/>
              <a:t>/</a:t>
            </a:r>
            <a:r>
              <a:rPr lang="en-US" sz="2400" dirty="0" err="1"/>
              <a:t>ncidod</a:t>
            </a:r>
            <a:r>
              <a:rPr lang="en-US" sz="2400" dirty="0"/>
              <a:t>/</a:t>
            </a:r>
            <a:r>
              <a:rPr lang="en-US" sz="2400" dirty="0" err="1"/>
              <a:t>dhap</a:t>
            </a:r>
            <a:r>
              <a:rPr lang="en-US" sz="2400" dirty="0"/>
              <a:t>/</a:t>
            </a:r>
            <a:r>
              <a:rPr lang="en-US" sz="2400" dirty="0" err="1"/>
              <a:t>bg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World Health Organization (WHO) (2010): </a:t>
            </a:r>
            <a:r>
              <a:rPr lang="en-US" sz="2400" i="1" dirty="0"/>
              <a:t>WHO best practice for injections and related</a:t>
            </a:r>
            <a:r>
              <a:rPr lang="en-US" sz="2400" dirty="0"/>
              <a:t> </a:t>
            </a:r>
            <a:r>
              <a:rPr lang="en-US" sz="2400" i="1" dirty="0"/>
              <a:t>procedures toolkit</a:t>
            </a:r>
            <a:r>
              <a:rPr lang="en-US" sz="2400" dirty="0"/>
              <a:t>?</a:t>
            </a:r>
            <a:r>
              <a:rPr lang="en-US" sz="2400" b="1" dirty="0"/>
              <a:t> www.who.int/infection-prevention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/>
              <a:t> Safe Injection practice is a set of measures taken to perform injections in an optimally safe manner for patients, healthcare personnel, and others.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 typeface="Wingdings" pitchFamily="2" charset="2"/>
              <a:buChar char="q"/>
            </a:pPr>
            <a:r>
              <a:rPr lang="en-US" sz="4000" dirty="0"/>
              <a:t> Globally, injection procedure accounts for 16-20 billion injections annually of which 50% are unsafe (CNSSN, 2000). </a:t>
            </a:r>
          </a:p>
          <a:p>
            <a:pPr>
              <a:buNone/>
            </a:pPr>
            <a:endParaRPr lang="en-US" sz="4000" dirty="0"/>
          </a:p>
          <a:p>
            <a:pPr>
              <a:buFont typeface="Wingdings" pitchFamily="2" charset="2"/>
              <a:buChar char="q"/>
            </a:pPr>
            <a:r>
              <a:rPr lang="en-US" sz="4000" dirty="0"/>
              <a:t> Developing countries,70% of injections are not safe</a:t>
            </a:r>
          </a:p>
          <a:p>
            <a:pPr>
              <a:buNone/>
            </a:pPr>
            <a:r>
              <a:rPr lang="en-US" sz="4000" dirty="0"/>
              <a:t>     (WHO,2010).</a:t>
            </a:r>
          </a:p>
          <a:p>
            <a:pPr>
              <a:buNone/>
            </a:pPr>
            <a:endParaRPr lang="en-US" sz="4000" dirty="0"/>
          </a:p>
          <a:p>
            <a:pPr>
              <a:buFont typeface="Wingdings" pitchFamily="2" charset="2"/>
              <a:buChar char="q"/>
            </a:pPr>
            <a:r>
              <a:rPr lang="en-US" sz="4000" dirty="0"/>
              <a:t> In Kenya poor leadership and lack of experience among the nurses in public hospital contribute to unsafe injections (KAIS, 2012). 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 typeface="Wingdings" pitchFamily="2" charset="2"/>
              <a:buChar char="q"/>
            </a:pPr>
            <a:r>
              <a:rPr lang="en-US" sz="4000" dirty="0"/>
              <a:t>To determine safe injection practice among nurses in Bungoma County </a:t>
            </a:r>
          </a:p>
          <a:p>
            <a:pPr>
              <a:buFont typeface="Wingdings" pitchFamily="2" charset="2"/>
              <a:buChar char="q"/>
            </a:pP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>
              <a:buNone/>
            </a:pP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RESULTS : KNOWLEDGE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289752"/>
              </p:ext>
            </p:extLst>
          </p:nvPr>
        </p:nvGraphicFramePr>
        <p:xfrm>
          <a:off x="609600" y="990600"/>
          <a:ext cx="8229600" cy="559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ATTITUDE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1981199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47685"/>
              </p:ext>
            </p:extLst>
          </p:nvPr>
        </p:nvGraphicFramePr>
        <p:xfrm>
          <a:off x="152400" y="900544"/>
          <a:ext cx="8534399" cy="572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PRACTICE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156692"/>
              </p:ext>
            </p:extLst>
          </p:nvPr>
        </p:nvGraphicFramePr>
        <p:xfrm>
          <a:off x="457200" y="9906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48895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 PRACTICE</a:t>
            </a:r>
          </a:p>
        </p:txBody>
      </p:sp>
      <p:pic>
        <p:nvPicPr>
          <p:cNvPr id="6" name="Picture 2" descr="C:\Users\Pascalia\Desktop\2021 CNNO\IPC\IPC PICTURES\IMG-20211206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3962400" cy="5715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 PRACTICE CT.</a:t>
            </a:r>
          </a:p>
        </p:txBody>
      </p:sp>
      <p:pic>
        <p:nvPicPr>
          <p:cNvPr id="5" name="Picture 3" descr="C:\Users\Pascalia\Desktop\2021 CNNO\IPC\IPC PICTURES\IMG-20211206-WA0021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914400"/>
            <a:ext cx="4481945" cy="5638800"/>
          </a:xfrm>
          <a:prstGeom prst="rect">
            <a:avLst/>
          </a:prstGeom>
          <a:noFill/>
        </p:spPr>
      </p:pic>
      <p:pic>
        <p:nvPicPr>
          <p:cNvPr id="3074" name="Picture 2" descr="C:\Users\Pascalia\Desktop\2022\IPC 2022\IMG_20220517_095737_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145" y="914400"/>
            <a:ext cx="4343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 PRACTICE CT.</a:t>
            </a:r>
          </a:p>
        </p:txBody>
      </p:sp>
      <p:pic>
        <p:nvPicPr>
          <p:cNvPr id="6" name="Picture 3" descr="C:\Users\Pascalia\Desktop\2021 CNNO\IPC\IPC PICTURES\IMG-20211207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4114800" cy="5715000"/>
          </a:xfrm>
          <a:prstGeom prst="rect">
            <a:avLst/>
          </a:prstGeom>
          <a:noFill/>
        </p:spPr>
      </p:pic>
      <p:pic>
        <p:nvPicPr>
          <p:cNvPr id="7" name="Picture 2" descr="C:\Users\Pascalia\Desktop\2021 CNNO\IPC\IPC PICTURES\IMG-20211207-WA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636" y="955964"/>
            <a:ext cx="4114800" cy="5749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76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64135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 PRACTICE CT.</a:t>
            </a:r>
          </a:p>
        </p:txBody>
      </p:sp>
      <p:pic>
        <p:nvPicPr>
          <p:cNvPr id="5" name="Content Placeholder 3" descr="IMG_20220517_135905_8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67224" y="914400"/>
            <a:ext cx="3886200" cy="2438400"/>
          </a:xfrm>
        </p:spPr>
      </p:pic>
      <p:pic>
        <p:nvPicPr>
          <p:cNvPr id="2050" name="Picture 2" descr="C:\Users\Pascalia\Desktop\IMG_20220726_114306_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14400"/>
            <a:ext cx="3857624" cy="2438400"/>
          </a:xfrm>
          <a:prstGeom prst="rect">
            <a:avLst/>
          </a:prstGeom>
          <a:noFill/>
        </p:spPr>
      </p:pic>
      <p:pic>
        <p:nvPicPr>
          <p:cNvPr id="2051" name="Picture 3" descr="C:\Users\Pascalia\Desktop\2022\IPC 2022\IMG_20220517_095018_5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3352800"/>
            <a:ext cx="3857624" cy="3124200"/>
          </a:xfrm>
          <a:prstGeom prst="rect">
            <a:avLst/>
          </a:prstGeom>
          <a:noFill/>
        </p:spPr>
      </p:pic>
      <p:pic>
        <p:nvPicPr>
          <p:cNvPr id="1026" name="Picture 2" descr="C:\Users\Pascalia\Desktop\2022\IPC 2022\IMG_20220517_110725_7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7223" y="3352800"/>
            <a:ext cx="3914777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654</Words>
  <Application>Microsoft Office PowerPoint</Application>
  <PresentationFormat>On-screen Show (4:3)</PresentationFormat>
  <Paragraphs>96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PowerPoint Presentation</vt:lpstr>
      <vt:lpstr>INTRODUCTION</vt:lpstr>
      <vt:lpstr>RESULTS : KNOWLEDGE</vt:lpstr>
      <vt:lpstr>ATTITUDE</vt:lpstr>
      <vt:lpstr>PRACTICE</vt:lpstr>
      <vt:lpstr> PRACTICE</vt:lpstr>
      <vt:lpstr> PRACTICE CT.</vt:lpstr>
      <vt:lpstr> PRACTICE CT.</vt:lpstr>
      <vt:lpstr> PRACTICE CT.</vt:lpstr>
      <vt:lpstr>CONCLUSION</vt:lpstr>
      <vt:lpstr>RECOMMENDATION FOR PRACTICE</vt:lpstr>
      <vt:lpstr>REFERENCE</vt:lpstr>
    </vt:vector>
  </TitlesOfParts>
  <Company>Columbia University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Pascalia okoiti kisiangani</dc:creator>
  <cp:lastModifiedBy>Pascalia</cp:lastModifiedBy>
  <cp:revision>58</cp:revision>
  <dcterms:created xsi:type="dcterms:W3CDTF">2022-08-26T05:23:01Z</dcterms:created>
  <dcterms:modified xsi:type="dcterms:W3CDTF">2023-05-05T15:42:03Z</dcterms:modified>
</cp:coreProperties>
</file>