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  <p:sldId id="265" r:id="rId6"/>
    <p:sldId id="266" r:id="rId7"/>
    <p:sldId id="267" r:id="rId8"/>
    <p:sldId id="257" r:id="rId9"/>
    <p:sldId id="272" r:id="rId10"/>
    <p:sldId id="273" r:id="rId11"/>
    <p:sldId id="274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85" d="100"/>
          <a:sy n="85" d="100"/>
        </p:scale>
        <p:origin x="-85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133350"/>
            <a:ext cx="6096000" cy="110251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seth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4254-3281-4699-BA9A-03C4E12D566F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0C27-4F3F-4E06-B7FF-3512456E1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4254-3281-4699-BA9A-03C4E12D566F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0C27-4F3F-4E06-B7FF-3512456E1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4254-3281-4699-BA9A-03C4E12D566F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0C27-4F3F-4E06-B7FF-3512456E1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4254-3281-4699-BA9A-03C4E12D566F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0C27-4F3F-4E06-B7FF-3512456E1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4254-3281-4699-BA9A-03C4E12D566F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0C27-4F3F-4E06-B7FF-3512456E1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4254-3281-4699-BA9A-03C4E12D566F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0C27-4F3F-4E06-B7FF-3512456E1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4254-3281-4699-BA9A-03C4E12D566F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0C27-4F3F-4E06-B7FF-3512456E1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4254-3281-4699-BA9A-03C4E12D566F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0C27-4F3F-4E06-B7FF-3512456E1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4254-3281-4699-BA9A-03C4E12D566F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0C27-4F3F-4E06-B7FF-3512456E1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4254-3281-4699-BA9A-03C4E12D566F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0C27-4F3F-4E06-B7FF-3512456E1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4254-3281-4699-BA9A-03C4E12D566F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0C27-4F3F-4E06-B7FF-3512456E1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7400" y="205979"/>
            <a:ext cx="6629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200151"/>
            <a:ext cx="66294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E4254-3281-4699-BA9A-03C4E12D566F}" type="datetimeFigureOut">
              <a:rPr lang="en-US" smtClean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E0C27-4F3F-4E06-B7FF-3512456E18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Bacteria, Microbiology, Organis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133350"/>
            <a:ext cx="1905000" cy="1295400"/>
          </a:xfrm>
          <a:prstGeom prst="rect">
            <a:avLst/>
          </a:prstGeom>
          <a:noFill/>
        </p:spPr>
      </p:pic>
      <p:pic>
        <p:nvPicPr>
          <p:cNvPr id="8" name="Picture 7" descr="Hand, Wound, Blood, Halloween, Costume"/>
          <p:cNvPicPr/>
          <p:nvPr userDrawn="1"/>
        </p:nvPicPr>
        <p:blipFill>
          <a:blip r:embed="rId14" cstate="print"/>
          <a:srcRect l="30981" t="20588" r="35686" b="37353"/>
          <a:stretch>
            <a:fillRect/>
          </a:stretch>
        </p:blipFill>
        <p:spPr bwMode="auto">
          <a:xfrm>
            <a:off x="152400" y="1428751"/>
            <a:ext cx="1905000" cy="220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Koli Bacteria, Escherichia Coli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3638550"/>
            <a:ext cx="1896035" cy="1371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61950"/>
            <a:ext cx="6096000" cy="3810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Common source outbreak of Multi-Drug Resistant </a:t>
            </a:r>
            <a:r>
              <a:rPr lang="en-US" b="1" i="1" dirty="0" smtClean="0"/>
              <a:t>Acinetobacter </a:t>
            </a:r>
            <a:r>
              <a:rPr lang="en-US" b="1" i="1" dirty="0" err="1" smtClean="0"/>
              <a:t>baumanni</a:t>
            </a:r>
            <a:r>
              <a:rPr lang="en-US" b="1" i="1" dirty="0" smtClean="0"/>
              <a:t> </a:t>
            </a:r>
            <a:r>
              <a:rPr lang="en-US" b="1" dirty="0" smtClean="0"/>
              <a:t>associated with surgical site infections at Kitale County Hospital Female Surgical Ward.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324350"/>
            <a:ext cx="5334000" cy="628650"/>
          </a:xfrm>
        </p:spPr>
        <p:txBody>
          <a:bodyPr>
            <a:normAutofit/>
          </a:bodyPr>
          <a:lstStyle/>
          <a:p>
            <a:r>
              <a:rPr lang="en-US" dirty="0" smtClean="0"/>
              <a:t>OGARO M. HENRY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85750"/>
            <a:ext cx="6728883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410200" y="104775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SAM(</a:t>
            </a:r>
            <a:r>
              <a:rPr lang="en-US" dirty="0" err="1" smtClean="0"/>
              <a:t>Ampicillin</a:t>
            </a:r>
            <a:r>
              <a:rPr lang="en-US" dirty="0" smtClean="0"/>
              <a:t>/ </a:t>
            </a:r>
            <a:r>
              <a:rPr lang="en-US" dirty="0" err="1" smtClean="0"/>
              <a:t>sulbactam</a:t>
            </a:r>
            <a:r>
              <a:rPr lang="en-US" dirty="0" smtClean="0"/>
              <a:t>)</a:t>
            </a:r>
          </a:p>
          <a:p>
            <a:pPr marL="342900" indent="-342900">
              <a:buAutoNum type="arabicPeriod"/>
            </a:pPr>
            <a:r>
              <a:rPr lang="en-US" dirty="0" smtClean="0"/>
              <a:t>MNO (</a:t>
            </a:r>
            <a:r>
              <a:rPr lang="en-US" dirty="0" err="1" smtClean="0"/>
              <a:t>Minocyclin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047750"/>
            <a:ext cx="6629400" cy="354687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Staff from </a:t>
            </a:r>
          </a:p>
          <a:p>
            <a:pPr marL="1200150" lvl="1"/>
            <a:r>
              <a:rPr lang="en-US" dirty="0" smtClean="0">
                <a:solidFill>
                  <a:srgbClr val="FF0000"/>
                </a:solidFill>
              </a:rPr>
              <a:t>theater, </a:t>
            </a:r>
          </a:p>
          <a:p>
            <a:pPr marL="1200150" lvl="1"/>
            <a:r>
              <a:rPr lang="en-US" dirty="0" smtClean="0">
                <a:solidFill>
                  <a:srgbClr val="FF0000"/>
                </a:solidFill>
              </a:rPr>
              <a:t>wards, </a:t>
            </a:r>
          </a:p>
          <a:p>
            <a:pPr marL="1200150" lvl="1"/>
            <a:r>
              <a:rPr lang="en-US" dirty="0" smtClean="0">
                <a:solidFill>
                  <a:srgbClr val="FF0000"/>
                </a:solidFill>
              </a:rPr>
              <a:t>Central Sterile Supply Department (CSSD) </a:t>
            </a:r>
          </a:p>
          <a:p>
            <a:pPr marL="1200150" lvl="1"/>
            <a:r>
              <a:rPr lang="en-US" dirty="0" smtClean="0">
                <a:solidFill>
                  <a:srgbClr val="FF0000"/>
                </a:solidFill>
              </a:rPr>
              <a:t>and laundry </a:t>
            </a:r>
          </a:p>
          <a:p>
            <a:r>
              <a:rPr lang="en-US" dirty="0" smtClean="0"/>
              <a:t>were informed and sensitized on;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infection prevention and surgical bundles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Root cause analysis was performed on the fifth patient. </a:t>
            </a:r>
          </a:p>
          <a:p>
            <a:r>
              <a:rPr lang="en-US" dirty="0" smtClean="0"/>
              <a:t>Patient and ward cleanness was emphasized and</a:t>
            </a:r>
          </a:p>
          <a:p>
            <a:pPr lvl="1"/>
            <a:r>
              <a:rPr lang="en-US" dirty="0" smtClean="0"/>
              <a:t> rodents, insects and vermin were eliminated in the wards.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Discussion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895350"/>
            <a:ext cx="6629400" cy="3886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complex nature of hospital environment</a:t>
            </a:r>
          </a:p>
          <a:p>
            <a:r>
              <a:rPr lang="en-US" dirty="0" smtClean="0"/>
              <a:t>Investigation of common source outbreaks in healthcare facilities requires a multi-disciplinary approach to detect the source of the pathogen of concern. </a:t>
            </a:r>
          </a:p>
          <a:p>
            <a:r>
              <a:rPr lang="en-US" dirty="0" smtClean="0"/>
              <a:t>Detection of the first case is important to prevent outbreak status of hospital-acquired infections. </a:t>
            </a:r>
          </a:p>
          <a:p>
            <a:r>
              <a:rPr lang="en-US" dirty="0" smtClean="0"/>
              <a:t>Insect and rodent elimination disrupts the source and chain of infection.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047750"/>
            <a:ext cx="6629400" cy="3546873"/>
          </a:xfrm>
        </p:spPr>
        <p:txBody>
          <a:bodyPr>
            <a:normAutofit/>
          </a:bodyPr>
          <a:lstStyle/>
          <a:p>
            <a:r>
              <a:rPr lang="en-US" dirty="0" smtClean="0"/>
              <a:t>There is a relationship between the demographic characteristics of the patients, the environment, the isolate, and its antimicrobial susceptibility characteristics.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Genomic sequencing is required to confirm single-source isolate relatedness.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047750"/>
            <a:ext cx="6629400" cy="3886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MINISTRY OF HEALTH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COUNTY GOVERNMENT OF TRANS NZOIA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KITALE COUNTY HOSPITAL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KITALE COUNTY HOSPITAL LABORATORY STAFF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INFECTION PREVENTION </a:t>
            </a:r>
            <a:r>
              <a:rPr lang="en-US" smtClean="0"/>
              <a:t>NETWORK KENYA</a:t>
            </a: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ITEC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971550"/>
            <a:ext cx="6629400" cy="3809999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Background information</a:t>
            </a:r>
          </a:p>
          <a:p>
            <a:pPr lvl="0"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Objective</a:t>
            </a:r>
          </a:p>
          <a:p>
            <a:pPr lvl="0"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Materials and methods</a:t>
            </a:r>
          </a:p>
          <a:p>
            <a:pPr lvl="0"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Results</a:t>
            </a:r>
          </a:p>
          <a:p>
            <a:pPr lvl="0"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Discussion </a:t>
            </a:r>
          </a:p>
          <a:p>
            <a:pPr lvl="0"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</a:t>
            </a:r>
          </a:p>
          <a:p>
            <a:pPr lvl="0"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Recommendation </a:t>
            </a:r>
          </a:p>
          <a:p>
            <a:pPr lvl="0">
              <a:buNone/>
              <a:defRPr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047750"/>
            <a:ext cx="6629400" cy="3733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Common source multi-drug resistant </a:t>
            </a:r>
            <a:r>
              <a:rPr lang="en-US" i="1" dirty="0" smtClean="0"/>
              <a:t>Acinetobacter </a:t>
            </a:r>
            <a:r>
              <a:rPr lang="en-US" i="1" dirty="0" err="1" smtClean="0"/>
              <a:t>baumanni</a:t>
            </a:r>
            <a:r>
              <a:rPr lang="en-US" i="1" dirty="0" smtClean="0"/>
              <a:t> </a:t>
            </a:r>
            <a:r>
              <a:rPr lang="en-US" dirty="0" smtClean="0"/>
              <a:t>outbreak poses a great challenge in healthcare epidemiology in terms of;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prevention and control of the etiological agent and management of patients with multi-drug resistant organisms.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047750"/>
            <a:ext cx="6629400" cy="3546873"/>
          </a:xfrm>
        </p:spPr>
        <p:txBody>
          <a:bodyPr/>
          <a:lstStyle/>
          <a:p>
            <a:r>
              <a:rPr lang="en-US" dirty="0" smtClean="0"/>
              <a:t>The study sort to trace the pathogen to the possible source.</a:t>
            </a:r>
          </a:p>
          <a:p>
            <a:r>
              <a:rPr lang="en-US" dirty="0" smtClean="0"/>
              <a:t>To stop the outbreak.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cross sectional retrospective analysis of archived Laboratory data of pus swabs samples </a:t>
            </a:r>
            <a:r>
              <a:rPr lang="en-US" dirty="0" smtClean="0">
                <a:solidFill>
                  <a:srgbClr val="FF0000"/>
                </a:solidFill>
              </a:rPr>
              <a:t>(deep subcutaneous tissues)</a:t>
            </a:r>
            <a:r>
              <a:rPr lang="en-US" dirty="0" smtClean="0"/>
              <a:t> collected between November to December 2021: performed using standardized culture method using blood and </a:t>
            </a:r>
            <a:r>
              <a:rPr lang="en-US" dirty="0" err="1" smtClean="0"/>
              <a:t>MacConkey</a:t>
            </a:r>
            <a:r>
              <a:rPr lang="en-US" dirty="0" smtClean="0"/>
              <a:t> Agar,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047750"/>
            <a:ext cx="6629400" cy="354687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Isolate identification done using ;</a:t>
            </a:r>
          </a:p>
          <a:p>
            <a:pPr lvl="1"/>
            <a:r>
              <a:rPr lang="en-US" dirty="0" smtClean="0"/>
              <a:t>Gram stain -Negative</a:t>
            </a:r>
          </a:p>
          <a:p>
            <a:pPr lvl="1"/>
            <a:r>
              <a:rPr lang="en-US" dirty="0" smtClean="0"/>
              <a:t>Analytical Profile Index 20NE (API) Non-</a:t>
            </a:r>
            <a:r>
              <a:rPr lang="en-US" dirty="0" err="1" smtClean="0"/>
              <a:t>Enterobactereciae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Kirby Bauer disk diffusion method for Antimicrobial Susceptibility Testing (AST),</a:t>
            </a:r>
          </a:p>
          <a:p>
            <a:r>
              <a:rPr lang="en-US" dirty="0" smtClean="0"/>
              <a:t>Patient demographics and medical data was obtained from medical files.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6629400" cy="85725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09800" y="666750"/>
          <a:ext cx="6629399" cy="428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071"/>
                <a:gridCol w="1183821"/>
                <a:gridCol w="1499507"/>
              </a:tblGrid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 surgical Patients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=8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12-29 years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22.5 years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22.1 years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Emergency</a:t>
                      </a:r>
                      <a:r>
                        <a:rPr lang="en-US" baseline="0" dirty="0" smtClean="0"/>
                        <a:t> surgery (8)                                                           100%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Re-admission to</a:t>
                      </a:r>
                      <a:r>
                        <a:rPr lang="en-US" baseline="0" dirty="0" smtClean="0"/>
                        <a:t> hospital after surgery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6±1 days 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Hospital stay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8-15 days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days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Pus swabs  (deep subcutaneous tissue)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85750"/>
            <a:ext cx="6728883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09800" y="4497169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AMP- </a:t>
            </a:r>
            <a:r>
              <a:rPr lang="en-US" dirty="0" err="1" smtClean="0"/>
              <a:t>Ampicilin</a:t>
            </a:r>
            <a:r>
              <a:rPr lang="en-US" dirty="0" smtClean="0"/>
              <a:t>, 2. TZP- </a:t>
            </a:r>
            <a:r>
              <a:rPr lang="en-US" dirty="0" err="1" smtClean="0"/>
              <a:t>Tobramycin</a:t>
            </a:r>
            <a:r>
              <a:rPr lang="en-US" dirty="0" smtClean="0"/>
              <a:t>, 3. CAZ-</a:t>
            </a:r>
            <a:r>
              <a:rPr lang="en-US" dirty="0" err="1" smtClean="0"/>
              <a:t>Ceftazidime</a:t>
            </a:r>
            <a:r>
              <a:rPr lang="en-US" dirty="0" smtClean="0"/>
              <a:t>, 4. FEP- </a:t>
            </a:r>
            <a:r>
              <a:rPr lang="en-US" dirty="0" err="1" smtClean="0"/>
              <a:t>Cefepime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85750"/>
            <a:ext cx="677286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76600" y="1123950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AMK (</a:t>
            </a:r>
            <a:r>
              <a:rPr lang="en-US" dirty="0" err="1" smtClean="0"/>
              <a:t>Amikacin</a:t>
            </a:r>
            <a:r>
              <a:rPr lang="en-US" dirty="0" smtClean="0"/>
              <a:t>) 100%</a:t>
            </a:r>
          </a:p>
          <a:p>
            <a:pPr marL="342900" indent="-342900">
              <a:buAutoNum type="arabicPeriod"/>
            </a:pPr>
            <a:r>
              <a:rPr lang="en-US" dirty="0" smtClean="0"/>
              <a:t>MEM (</a:t>
            </a:r>
            <a:r>
              <a:rPr lang="en-US" dirty="0" err="1" smtClean="0"/>
              <a:t>Meropenem</a:t>
            </a:r>
            <a:r>
              <a:rPr lang="en-US" dirty="0" smtClean="0"/>
              <a:t>)</a:t>
            </a:r>
          </a:p>
          <a:p>
            <a:pPr marL="342900" indent="-342900">
              <a:buAutoNum type="arabicPeriod"/>
            </a:pPr>
            <a:r>
              <a:rPr lang="en-US" dirty="0" smtClean="0"/>
              <a:t>TOB (</a:t>
            </a:r>
            <a:r>
              <a:rPr lang="en-US" dirty="0" err="1" smtClean="0"/>
              <a:t>Tobramycin</a:t>
            </a:r>
            <a:r>
              <a:rPr lang="en-US" dirty="0" smtClean="0"/>
              <a:t>)</a:t>
            </a:r>
          </a:p>
          <a:p>
            <a:pPr marL="342900" indent="-342900">
              <a:buAutoNum type="arabicPeriod"/>
            </a:pPr>
            <a:r>
              <a:rPr lang="en-US" dirty="0" smtClean="0"/>
              <a:t>MNO (</a:t>
            </a:r>
            <a:r>
              <a:rPr lang="en-US" dirty="0" err="1" smtClean="0"/>
              <a:t>Minocycline</a:t>
            </a:r>
            <a:r>
              <a:rPr lang="en-US" dirty="0" smtClean="0"/>
              <a:t>)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357</TotalTime>
  <Words>437</Words>
  <Application>Microsoft Office PowerPoint</Application>
  <PresentationFormat>On-screen Show (16:9)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Common source outbreak of Multi-Drug Resistant Acinetobacter baumanni associated with surgical site infections at Kitale County Hospital Female Surgical Ward.</vt:lpstr>
      <vt:lpstr>Outline</vt:lpstr>
      <vt:lpstr>BACKGROUND</vt:lpstr>
      <vt:lpstr>Objective</vt:lpstr>
      <vt:lpstr>Materials and methods </vt:lpstr>
      <vt:lpstr>Materials and methods</vt:lpstr>
      <vt:lpstr>Results</vt:lpstr>
      <vt:lpstr>Slide 8</vt:lpstr>
      <vt:lpstr>Slide 9</vt:lpstr>
      <vt:lpstr>Slide 10</vt:lpstr>
      <vt:lpstr>What was done</vt:lpstr>
      <vt:lpstr> Discussion  </vt:lpstr>
      <vt:lpstr>Conclusion </vt:lpstr>
      <vt:lpstr>Recommendation </vt:lpstr>
      <vt:lpstr>ACKNOWLEDGEMENT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41</cp:revision>
  <dcterms:created xsi:type="dcterms:W3CDTF">2022-04-12T10:07:22Z</dcterms:created>
  <dcterms:modified xsi:type="dcterms:W3CDTF">2023-05-10T13:11:17Z</dcterms:modified>
</cp:coreProperties>
</file>