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431463591886129E-2"/>
          <c:y val="2.8664495114006514E-2"/>
          <c:w val="0.92367477627870065"/>
          <c:h val="0.79859385980661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Sheet1!$O$3</c:f>
              <c:strCache>
                <c:ptCount val="1"/>
                <c:pt idx="0">
                  <c:v>Before patients contact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Sheet1!$N$4:$N$8</c:f>
              <c:strCache>
                <c:ptCount val="5"/>
                <c:pt idx="0">
                  <c:v>February</c:v>
                </c:pt>
                <c:pt idx="1">
                  <c:v>March</c:v>
                </c:pt>
                <c:pt idx="2">
                  <c:v>April</c:v>
                </c:pt>
                <c:pt idx="3">
                  <c:v>May</c:v>
                </c:pt>
                <c:pt idx="4">
                  <c:v>June</c:v>
                </c:pt>
              </c:strCache>
            </c:strRef>
          </c:cat>
          <c:val>
            <c:numRef>
              <c:f>Sheet1!$O$4:$O$8</c:f>
              <c:numCache>
                <c:formatCode>General</c:formatCode>
                <c:ptCount val="5"/>
                <c:pt idx="0">
                  <c:v>39</c:v>
                </c:pt>
                <c:pt idx="1">
                  <c:v>18</c:v>
                </c:pt>
                <c:pt idx="2">
                  <c:v>35</c:v>
                </c:pt>
                <c:pt idx="3">
                  <c:v>31</c:v>
                </c:pt>
                <c:pt idx="4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4E-4548-BC51-07DBA244A207}"/>
            </c:ext>
          </c:extLst>
        </c:ser>
        <c:ser>
          <c:idx val="1"/>
          <c:order val="1"/>
          <c:tx>
            <c:strRef>
              <c:f>Sheet1!$P$3</c:f>
              <c:strCache>
                <c:ptCount val="1"/>
                <c:pt idx="0">
                  <c:v>Before asceptic procedure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Sheet1!$N$4:$N$8</c:f>
              <c:strCache>
                <c:ptCount val="5"/>
                <c:pt idx="0">
                  <c:v>February</c:v>
                </c:pt>
                <c:pt idx="1">
                  <c:v>March</c:v>
                </c:pt>
                <c:pt idx="2">
                  <c:v>April</c:v>
                </c:pt>
                <c:pt idx="3">
                  <c:v>May</c:v>
                </c:pt>
                <c:pt idx="4">
                  <c:v>June</c:v>
                </c:pt>
              </c:strCache>
            </c:strRef>
          </c:cat>
          <c:val>
            <c:numRef>
              <c:f>Sheet1!$P$4:$P$8</c:f>
              <c:numCache>
                <c:formatCode>General</c:formatCode>
                <c:ptCount val="5"/>
                <c:pt idx="0">
                  <c:v>31</c:v>
                </c:pt>
                <c:pt idx="1">
                  <c:v>59</c:v>
                </c:pt>
                <c:pt idx="2">
                  <c:v>76</c:v>
                </c:pt>
                <c:pt idx="3">
                  <c:v>88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4E-4548-BC51-07DBA244A207}"/>
            </c:ext>
          </c:extLst>
        </c:ser>
        <c:ser>
          <c:idx val="2"/>
          <c:order val="2"/>
          <c:tx>
            <c:strRef>
              <c:f>Sheet1!$Q$3</c:f>
              <c:strCache>
                <c:ptCount val="1"/>
                <c:pt idx="0">
                  <c:v>After body fluid contact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Sheet1!$N$4:$N$8</c:f>
              <c:strCache>
                <c:ptCount val="5"/>
                <c:pt idx="0">
                  <c:v>February</c:v>
                </c:pt>
                <c:pt idx="1">
                  <c:v>March</c:v>
                </c:pt>
                <c:pt idx="2">
                  <c:v>April</c:v>
                </c:pt>
                <c:pt idx="3">
                  <c:v>May</c:v>
                </c:pt>
                <c:pt idx="4">
                  <c:v>June</c:v>
                </c:pt>
              </c:strCache>
            </c:strRef>
          </c:cat>
          <c:val>
            <c:numRef>
              <c:f>Sheet1!$Q$4:$Q$8</c:f>
              <c:numCache>
                <c:formatCode>General</c:formatCode>
                <c:ptCount val="5"/>
                <c:pt idx="0">
                  <c:v>5</c:v>
                </c:pt>
                <c:pt idx="1">
                  <c:v>61</c:v>
                </c:pt>
                <c:pt idx="2">
                  <c:v>86</c:v>
                </c:pt>
                <c:pt idx="3">
                  <c:v>83</c:v>
                </c:pt>
                <c:pt idx="4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4E-4548-BC51-07DBA244A207}"/>
            </c:ext>
          </c:extLst>
        </c:ser>
        <c:ser>
          <c:idx val="3"/>
          <c:order val="3"/>
          <c:tx>
            <c:strRef>
              <c:f>Sheet1!$R$3</c:f>
              <c:strCache>
                <c:ptCount val="1"/>
                <c:pt idx="0">
                  <c:v>After patient contact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Sheet1!$N$4:$N$8</c:f>
              <c:strCache>
                <c:ptCount val="5"/>
                <c:pt idx="0">
                  <c:v>February</c:v>
                </c:pt>
                <c:pt idx="1">
                  <c:v>March</c:v>
                </c:pt>
                <c:pt idx="2">
                  <c:v>April</c:v>
                </c:pt>
                <c:pt idx="3">
                  <c:v>May</c:v>
                </c:pt>
                <c:pt idx="4">
                  <c:v>June</c:v>
                </c:pt>
              </c:strCache>
            </c:strRef>
          </c:cat>
          <c:val>
            <c:numRef>
              <c:f>Sheet1!$R$4:$R$8</c:f>
              <c:numCache>
                <c:formatCode>General</c:formatCode>
                <c:ptCount val="5"/>
                <c:pt idx="0">
                  <c:v>15</c:v>
                </c:pt>
                <c:pt idx="1">
                  <c:v>36</c:v>
                </c:pt>
                <c:pt idx="2">
                  <c:v>33</c:v>
                </c:pt>
                <c:pt idx="3">
                  <c:v>53</c:v>
                </c:pt>
                <c:pt idx="4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4E-4548-BC51-07DBA244A207}"/>
            </c:ext>
          </c:extLst>
        </c:ser>
        <c:ser>
          <c:idx val="4"/>
          <c:order val="4"/>
          <c:tx>
            <c:strRef>
              <c:f>Sheet1!$S$3</c:f>
              <c:strCache>
                <c:ptCount val="1"/>
                <c:pt idx="0">
                  <c:v>After touching surrounding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Sheet1!$N$4:$N$8</c:f>
              <c:strCache>
                <c:ptCount val="5"/>
                <c:pt idx="0">
                  <c:v>February</c:v>
                </c:pt>
                <c:pt idx="1">
                  <c:v>March</c:v>
                </c:pt>
                <c:pt idx="2">
                  <c:v>April</c:v>
                </c:pt>
                <c:pt idx="3">
                  <c:v>May</c:v>
                </c:pt>
                <c:pt idx="4">
                  <c:v>June</c:v>
                </c:pt>
              </c:strCache>
            </c:strRef>
          </c:cat>
          <c:val>
            <c:numRef>
              <c:f>Sheet1!$S$4:$S$8</c:f>
              <c:numCache>
                <c:formatCode>General</c:formatCode>
                <c:ptCount val="5"/>
                <c:pt idx="0">
                  <c:v>8</c:v>
                </c:pt>
                <c:pt idx="1">
                  <c:v>26</c:v>
                </c:pt>
                <c:pt idx="2">
                  <c:v>35</c:v>
                </c:pt>
                <c:pt idx="3">
                  <c:v>28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4E-4548-BC51-07DBA244A2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4591520"/>
        <c:axId val="734592000"/>
      </c:barChart>
      <c:catAx>
        <c:axId val="73459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4592000"/>
        <c:crosses val="autoZero"/>
        <c:auto val="1"/>
        <c:lblAlgn val="ctr"/>
        <c:lblOffset val="100"/>
        <c:noMultiLvlLbl val="0"/>
      </c:catAx>
      <c:valAx>
        <c:axId val="734592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4591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C65-495D-8577-E81E241B600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65-495D-8577-E81E241B600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C65-495D-8577-E81E241B600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C65-495D-8577-E81E241B600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C65-495D-8577-E81E241B6007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Sheet1!$B$14:$F$14</c:f>
              <c:strCache>
                <c:ptCount val="5"/>
                <c:pt idx="1">
                  <c:v>Nurses</c:v>
                </c:pt>
                <c:pt idx="2">
                  <c:v>Medical Doctor</c:v>
                </c:pt>
                <c:pt idx="3">
                  <c:v>Auxillary</c:v>
                </c:pt>
                <c:pt idx="4">
                  <c:v>Others</c:v>
                </c:pt>
              </c:strCache>
            </c:strRef>
          </c:cat>
          <c:val>
            <c:numRef>
              <c:f>Sheet1!$B$15:$F$15</c:f>
              <c:numCache>
                <c:formatCode>0.00%</c:formatCode>
                <c:ptCount val="5"/>
                <c:pt idx="1">
                  <c:v>0.42799999999999999</c:v>
                </c:pt>
                <c:pt idx="2">
                  <c:v>0.27400000000000002</c:v>
                </c:pt>
                <c:pt idx="3">
                  <c:v>1.7999999999999999E-2</c:v>
                </c:pt>
                <c:pt idx="4" formatCode="0%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C65-495D-8577-E81E241B60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07436210040104"/>
          <c:y val="0.16306635373538902"/>
          <c:w val="0.38188931244859803"/>
          <c:h val="0.6956074005483857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693-4472-87E3-D4CF78C768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693-4472-87E3-D4CF78C768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693-4472-87E3-D4CF78C7685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693-4472-87E3-D4CF78C768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Sheet2!$D$4:$G$4</c:f>
              <c:strCache>
                <c:ptCount val="4"/>
                <c:pt idx="0">
                  <c:v>Hand washing</c:v>
                </c:pt>
                <c:pt idx="1">
                  <c:v>Alcohol Handrub</c:v>
                </c:pt>
                <c:pt idx="2">
                  <c:v>Missed</c:v>
                </c:pt>
                <c:pt idx="3">
                  <c:v>Gloves</c:v>
                </c:pt>
              </c:strCache>
            </c:strRef>
          </c:cat>
          <c:val>
            <c:numRef>
              <c:f>Sheet2!$D$5:$G$5</c:f>
              <c:numCache>
                <c:formatCode>0.00%</c:formatCode>
                <c:ptCount val="4"/>
                <c:pt idx="0">
                  <c:v>0.14699999999999999</c:v>
                </c:pt>
                <c:pt idx="1">
                  <c:v>0.214</c:v>
                </c:pt>
                <c:pt idx="2" formatCode="0%">
                  <c:v>0.47</c:v>
                </c:pt>
                <c:pt idx="3">
                  <c:v>0.16900000000000001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693-4472-87E3-D4CF78C768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65979715498526"/>
          <c:y val="7.5804560260586337E-2"/>
          <c:w val="0.74770341207349078"/>
          <c:h val="0.86374392777450049"/>
        </c:manualLayout>
      </c:layout>
      <c:barChart>
        <c:barDir val="bar"/>
        <c:grouping val="clustered"/>
        <c:varyColors val="0"/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Sheet3!$C$6:$C$12</c:f>
              <c:strCache>
                <c:ptCount val="7"/>
                <c:pt idx="0">
                  <c:v>Surgical Wards</c:v>
                </c:pt>
                <c:pt idx="1">
                  <c:v>Medical wards</c:v>
                </c:pt>
                <c:pt idx="2">
                  <c:v>casualty</c:v>
                </c:pt>
                <c:pt idx="3">
                  <c:v>ICU</c:v>
                </c:pt>
                <c:pt idx="4">
                  <c:v>Maternity</c:v>
                </c:pt>
                <c:pt idx="5">
                  <c:v>Pediatrics</c:v>
                </c:pt>
                <c:pt idx="6">
                  <c:v>Laboratory</c:v>
                </c:pt>
              </c:strCache>
            </c:strRef>
          </c:cat>
          <c:val>
            <c:numRef>
              <c:f>Sheet3!$E$6:$E$12</c:f>
              <c:numCache>
                <c:formatCode>0%</c:formatCode>
                <c:ptCount val="7"/>
                <c:pt idx="0">
                  <c:v>0.27500000000000002</c:v>
                </c:pt>
                <c:pt idx="1">
                  <c:v>0.23</c:v>
                </c:pt>
                <c:pt idx="2">
                  <c:v>9.5000000000000001E-2</c:v>
                </c:pt>
                <c:pt idx="3">
                  <c:v>0.377</c:v>
                </c:pt>
                <c:pt idx="4">
                  <c:v>0.14000000000000001</c:v>
                </c:pt>
                <c:pt idx="5">
                  <c:v>0.24</c:v>
                </c:pt>
                <c:pt idx="6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E6-4042-82C1-1387A61034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31507520"/>
        <c:axId val="7315080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Sheet3!$C$6:$C$12</c15:sqref>
                        </c15:formulaRef>
                      </c:ext>
                    </c:extLst>
                    <c:strCache>
                      <c:ptCount val="7"/>
                      <c:pt idx="0">
                        <c:v>Surgical Wards</c:v>
                      </c:pt>
                      <c:pt idx="1">
                        <c:v>Medical wards</c:v>
                      </c:pt>
                      <c:pt idx="2">
                        <c:v>casualty</c:v>
                      </c:pt>
                      <c:pt idx="3">
                        <c:v>ICU</c:v>
                      </c:pt>
                      <c:pt idx="4">
                        <c:v>Maternity</c:v>
                      </c:pt>
                      <c:pt idx="5">
                        <c:v>Pediatrics</c:v>
                      </c:pt>
                      <c:pt idx="6">
                        <c:v>Laboratory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Sheet3!$D$6:$D$12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6E6-4042-82C1-1387A61034B4}"/>
                  </c:ext>
                </c:extLst>
              </c15:ser>
            </c15:filteredBarSeries>
          </c:ext>
        </c:extLst>
      </c:barChart>
      <c:catAx>
        <c:axId val="731507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1508000"/>
        <c:crosses val="autoZero"/>
        <c:auto val="1"/>
        <c:lblAlgn val="ctr"/>
        <c:lblOffset val="100"/>
        <c:noMultiLvlLbl val="0"/>
      </c:catAx>
      <c:valAx>
        <c:axId val="731508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1507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7030A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59BA5-4895-C2A7-85AC-3C78CCA81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EE366D-5A83-BD80-0E83-45B214F804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5457A-5D87-D27E-0C0B-1420247E6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D2E7-9B9C-491F-82CE-57472F52376E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5B433-1E4F-7D9B-4D83-25BB33D0E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C95D7-DB50-A588-9BB3-D1759A924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5E75-E45A-48B9-9854-50DC5129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33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B6BBE-DE34-89D3-E603-79D78295C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39521A-34FB-2BCE-B073-171161B1A5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9C4AF-514E-E7B1-D62C-FBBA7DE3C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D2E7-9B9C-491F-82CE-57472F52376E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AC2AD-9164-8032-1E47-A6C955EDD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B21C2-911A-EA80-E626-986AAA56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5E75-E45A-48B9-9854-50DC5129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1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7DF3FA-4E4D-47F3-7DAA-4C5CF3B5F5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631B7B-8BD8-849F-E0AD-DE5D699580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296D0-7A3D-49A1-F5CE-D8E133B31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D2E7-9B9C-491F-82CE-57472F52376E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33EA5-598E-4EFA-B9E7-96F0CA20B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70083-EA7D-AC0D-1E21-96204546F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5E75-E45A-48B9-9854-50DC5129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11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97AC4-2644-A775-CB9F-D3CEC0E6E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24E6B-3405-FDDC-A6D5-1AEF8DC97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CC383-326F-CB01-8F41-227FDEE92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D2E7-9B9C-491F-82CE-57472F52376E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6011E-85E3-1826-FD1E-6F43B699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9D0EA-07CB-DD25-0011-0C10828C3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5E75-E45A-48B9-9854-50DC5129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28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B99C4-FD9E-3DFA-45A3-A132C0599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932EB-3F7C-6A5A-ACA5-9DAFEC8EA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6852B-FD17-18D9-A872-D0BEAA2FD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D2E7-9B9C-491F-82CE-57472F52376E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C9FCB-B022-4C1A-62B8-BCFF48967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E7497-AEAC-CE1D-95AD-79667AB4C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5E75-E45A-48B9-9854-50DC5129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2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05BF9-739E-ADC6-27AD-2CFDEFC6B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BBE2A-4C24-5E43-566F-DF7CF0A7C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F9F541-89D3-1381-B16B-DC8DABBEC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AA2AF-0617-1D22-7C97-271CB4CE1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D2E7-9B9C-491F-82CE-57472F52376E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EC3C53-51E3-AE8B-6B0C-3BBAB1996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7E8034-173C-C70A-0600-A5A8D9302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5E75-E45A-48B9-9854-50DC5129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4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533AD-A5B1-C9E5-41D1-CFE88CF3D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5B5BA-8A49-540E-15F5-E3628311E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FCD688-B0AE-E09D-6EA5-4D66E9302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F9C0D8-4258-592D-FB8F-767A48C89C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3F4BB1-43BB-75BB-CF90-E77436439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3F5450-7E35-1C91-8D03-F507D1DA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D2E7-9B9C-491F-82CE-57472F52376E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B46336-295C-9CC0-0520-E51CF801D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C79FD5-F849-E3AE-0BA8-8CD19E472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5E75-E45A-48B9-9854-50DC5129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14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7C5BC-8F00-85DD-FECB-69D663E9B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C270AD-987B-B74B-D131-C3A6C83DC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D2E7-9B9C-491F-82CE-57472F52376E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E79637-A47E-9AAE-8FCF-01A751C4E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9451EF-CDC0-9B48-EB22-C398850D4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5E75-E45A-48B9-9854-50DC5129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54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9B7070-F133-9F83-B301-BA62CA54A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D2E7-9B9C-491F-82CE-57472F52376E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E7B815-0517-E1A2-E44B-C7E12045D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62C4D-44E1-A4E7-6536-C058DBBE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5E75-E45A-48B9-9854-50DC5129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6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7801A-6C0B-3185-1192-005D3935B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04542-81B4-D4B7-A09C-251B7C021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229C47-DD3F-6F0D-1E65-EA350C5CD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4EA08-BBF8-6A51-686B-2822F6025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D2E7-9B9C-491F-82CE-57472F52376E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B919A1-80FF-C57C-2F7F-325DF21BE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DDEAF9-01C1-21A2-A14B-3E24321B1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5E75-E45A-48B9-9854-50DC5129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67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7342D-70C4-D15A-14EE-12F11C2C2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641396-0390-89A6-B4E3-430083920C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FAF911-3C1B-7EBC-D691-E0143D5C6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EF6400-38AC-778F-F501-D5A7162A7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D2E7-9B9C-491F-82CE-57472F52376E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4E362E-12BA-685C-9C67-00F8A2ECB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207C0F-C64F-AA5E-554D-95D78EF4D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5E75-E45A-48B9-9854-50DC5129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77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790B1A-3ABF-A6AD-B6B8-730CD53FF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E8A9B-5894-4BED-3E07-C94945A17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3565A-7D52-5381-1121-223B5B4520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ED2E7-9B9C-491F-82CE-57472F52376E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D0B1B-196D-0F0C-572B-EA0042ECE7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EEA21-1134-60D3-C2F7-5014D295DF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F5E75-E45A-48B9-9854-50DC5129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16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C69FA-F203-AFAE-6EF3-4EEE99424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9304" y="1122363"/>
            <a:ext cx="7288696" cy="273402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HAND HYGIENE COMPLIANCE AMONG HEALTH CARE WORKERS IN KAKAMEGA COUNTY GENERAL HOSPITAL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9D39E-6F30-AF21-28D8-726438BF04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Presenter: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Jophinus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Musundi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County IPC Coordinator</a:t>
            </a:r>
            <a:endParaRPr lang="it-IT" sz="3200" baseline="30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en-US" dirty="0"/>
          </a:p>
        </p:txBody>
      </p:sp>
      <p:pic>
        <p:nvPicPr>
          <p:cNvPr id="1026" name="Picture 1" descr="C:\Users\User\Desktop\COAT OF ARMS 7 JULY2015\kakamega log.jpg">
            <a:extLst>
              <a:ext uri="{FF2B5EF4-FFF2-40B4-BE49-F238E27FC236}">
                <a16:creationId xmlns:a16="http://schemas.microsoft.com/office/drawing/2014/main" id="{602E6707-D8F3-8BE9-B13F-7074A0657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3"/>
            <a:ext cx="3586577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63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A96E0-8719-D330-9BF5-31A2D42F9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1D234-6B36-AD72-E59E-617060605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Ministry of Health(MOH)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County Health Management Team and IPC committee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County General Hospital Management Team and IPC Committee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Center for Disease Control(CDC)</a:t>
            </a:r>
          </a:p>
          <a:p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International Training and Education Center for Heath, Kenya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Washington States University(WSU)</a:t>
            </a:r>
          </a:p>
        </p:txBody>
      </p:sp>
    </p:spTree>
    <p:extLst>
      <p:ext uri="{BB962C8B-B14F-4D97-AF65-F5344CB8AC3E}">
        <p14:creationId xmlns:p14="http://schemas.microsoft.com/office/powerpoint/2010/main" val="881301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7C538-2B74-2BDE-3620-E16A9F04F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571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Background:</a:t>
            </a:r>
            <a:r>
              <a:rPr lang="en-US" sz="4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4AA3B-5E9F-D509-8243-4E707BE73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8626"/>
            <a:ext cx="10515600" cy="5408337"/>
          </a:xfrm>
        </p:spPr>
        <p:txBody>
          <a:bodyPr>
            <a:normAutofit fontScale="775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3C42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WHO multimodal hand hygiene improvement strategy has proved to be: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100" dirty="0">
                <a:solidFill>
                  <a:srgbClr val="3C42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3100" dirty="0">
                <a:solidFill>
                  <a:srgbClr val="3C42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ighly effective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100" dirty="0">
                <a:solidFill>
                  <a:srgbClr val="3C42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leading to a significant improvement in key hand hygiene indicators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100" dirty="0">
                <a:solidFill>
                  <a:srgbClr val="3C42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100" dirty="0">
                <a:solidFill>
                  <a:srgbClr val="3C42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leading in </a:t>
            </a:r>
            <a:r>
              <a:rPr lang="en-US" sz="3100" dirty="0">
                <a:solidFill>
                  <a:srgbClr val="3C42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reduction of health care-associated infections (HAIs) and antimicrobial resistance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100" dirty="0">
                <a:solidFill>
                  <a:srgbClr val="3C42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substantially helping to stop outbreaks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Hand 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hygiene (HH) among healthcare workers is the main preventive measure to control healthcare associated infections.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study aimed at assessing the compliance to hand hygiene moments by health care workers in Kakamega County General Hospital. 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533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6810D-D8FE-2AEF-47D4-E78957DD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Method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A49FC-5326-5BCE-85AE-E6C17A96E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was a cross-sectional observational study using direct observation technique.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Observers collected all Hand hygiene (HH) data.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During this analysis, 1,102 HH opportunities were observed. HH compliance was tested for all 5 moments as per WHO guidelines.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Observations were done in medical wards, surgical wards, pediatric wards, maternity wards, Casualty and outpatient.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552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3EFB0-D3A0-CBB2-6710-77E7A15DF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729824" cy="1033975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Hand hygiene compliance per indication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01A65AE-592F-E14E-CBD0-603E1C4709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4037042"/>
              </p:ext>
            </p:extLst>
          </p:nvPr>
        </p:nvGraphicFramePr>
        <p:xfrm>
          <a:off x="569007" y="1817419"/>
          <a:ext cx="10814609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2352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B7AD2-7C7F-3C7A-1189-2D5427F6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HH moments compliance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976A7CE-75CF-1386-0439-65B227EF71F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84377451"/>
              </p:ext>
            </p:extLst>
          </p:nvPr>
        </p:nvGraphicFramePr>
        <p:xfrm>
          <a:off x="251790" y="1404730"/>
          <a:ext cx="10840278" cy="3763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6713">
                  <a:extLst>
                    <a:ext uri="{9D8B030D-6E8A-4147-A177-3AD203B41FA5}">
                      <a16:colId xmlns:a16="http://schemas.microsoft.com/office/drawing/2014/main" val="4186216437"/>
                    </a:ext>
                  </a:extLst>
                </a:gridCol>
                <a:gridCol w="1806713">
                  <a:extLst>
                    <a:ext uri="{9D8B030D-6E8A-4147-A177-3AD203B41FA5}">
                      <a16:colId xmlns:a16="http://schemas.microsoft.com/office/drawing/2014/main" val="3721978203"/>
                    </a:ext>
                  </a:extLst>
                </a:gridCol>
                <a:gridCol w="1806713">
                  <a:extLst>
                    <a:ext uri="{9D8B030D-6E8A-4147-A177-3AD203B41FA5}">
                      <a16:colId xmlns:a16="http://schemas.microsoft.com/office/drawing/2014/main" val="250607091"/>
                    </a:ext>
                  </a:extLst>
                </a:gridCol>
                <a:gridCol w="1806713">
                  <a:extLst>
                    <a:ext uri="{9D8B030D-6E8A-4147-A177-3AD203B41FA5}">
                      <a16:colId xmlns:a16="http://schemas.microsoft.com/office/drawing/2014/main" val="63700249"/>
                    </a:ext>
                  </a:extLst>
                </a:gridCol>
                <a:gridCol w="1806713">
                  <a:extLst>
                    <a:ext uri="{9D8B030D-6E8A-4147-A177-3AD203B41FA5}">
                      <a16:colId xmlns:a16="http://schemas.microsoft.com/office/drawing/2014/main" val="1751255388"/>
                    </a:ext>
                  </a:extLst>
                </a:gridCol>
                <a:gridCol w="1806713">
                  <a:extLst>
                    <a:ext uri="{9D8B030D-6E8A-4147-A177-3AD203B41FA5}">
                      <a16:colId xmlns:a16="http://schemas.microsoft.com/office/drawing/2014/main" val="772126143"/>
                    </a:ext>
                  </a:extLst>
                </a:gridCol>
              </a:tblGrid>
              <a:tr h="1745142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Before patients contact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Before </a:t>
                      </a:r>
                      <a:r>
                        <a:rPr lang="en-US" sz="2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asceptic</a:t>
                      </a:r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procedure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After body fluid contact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After patient contact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After touching surrounding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5354496"/>
                  </a:ext>
                </a:extLst>
              </a:tr>
              <a:tr h="720884">
                <a:tc>
                  <a:txBody>
                    <a:bodyPr/>
                    <a:lstStyle/>
                    <a:p>
                      <a:r>
                        <a:rPr lang="en-US" sz="2400" dirty="0"/>
                        <a:t>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6739849"/>
                  </a:ext>
                </a:extLst>
              </a:tr>
              <a:tr h="1297592">
                <a:tc>
                  <a:txBody>
                    <a:bodyPr/>
                    <a:lstStyle/>
                    <a:p>
                      <a:r>
                        <a:rPr lang="en-US" sz="2400" dirty="0"/>
                        <a:t>Percentage compliance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2888647"/>
                  </a:ext>
                </a:extLst>
              </a:tr>
            </a:tbl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B2143B-B614-62DF-9D15-51150D0E0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1790" y="4996070"/>
            <a:ext cx="10840278" cy="5103536"/>
          </a:xfrm>
        </p:spPr>
        <p:txBody>
          <a:bodyPr/>
          <a:lstStyle/>
          <a:p>
            <a:endParaRPr lang="en-US" dirty="0"/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Compliance highest before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asceptic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procedures(32%) and lower after touching patients surrounding(11%)</a:t>
            </a:r>
          </a:p>
        </p:txBody>
      </p:sp>
    </p:spTree>
    <p:extLst>
      <p:ext uri="{BB962C8B-B14F-4D97-AF65-F5344CB8AC3E}">
        <p14:creationId xmlns:p14="http://schemas.microsoft.com/office/powerpoint/2010/main" val="3581656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354F9-5844-0B68-D2A2-A2BE9C74D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88504"/>
          </a:xfrm>
        </p:spPr>
        <p:txBody>
          <a:bodyPr/>
          <a:lstStyle/>
          <a:p>
            <a:r>
              <a:rPr lang="en-US" dirty="0"/>
              <a:t>Compliance per cadre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72E113-E6E2-F2A9-3C90-864AA7D1389F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244391238"/>
              </p:ext>
            </p:extLst>
          </p:nvPr>
        </p:nvGraphicFramePr>
        <p:xfrm>
          <a:off x="328061" y="1245704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B8DC3D-FBB4-F4FD-A0C0-CC92C7D8F3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65844" y="967409"/>
            <a:ext cx="4533486" cy="436738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Nurses had highest compliance (43%)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Auxillary</a:t>
            </a:r>
            <a:r>
              <a:rPr lang="en-US" sz="2400" dirty="0"/>
              <a:t> staff were the least compliant</a:t>
            </a:r>
          </a:p>
        </p:txBody>
      </p:sp>
    </p:spTree>
    <p:extLst>
      <p:ext uri="{BB962C8B-B14F-4D97-AF65-F5344CB8AC3E}">
        <p14:creationId xmlns:p14="http://schemas.microsoft.com/office/powerpoint/2010/main" val="2589175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1AA58-53AA-D7AC-8F10-371B2F862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369"/>
            <a:ext cx="10515600" cy="1325563"/>
          </a:xfrm>
        </p:spPr>
        <p:txBody>
          <a:bodyPr/>
          <a:lstStyle/>
          <a:p>
            <a:r>
              <a:rPr lang="en-US" dirty="0"/>
              <a:t>Percentage HH actions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E02652D-F02F-FD4A-AC87-02D5AA720B0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29443967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8D72A5E-5E09-563E-5E60-66A92ECA8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547592"/>
          </a:xfrm>
        </p:spPr>
        <p:txBody>
          <a:bodyPr>
            <a:normAutofit/>
          </a:bodyPr>
          <a:lstStyle/>
          <a:p>
            <a:r>
              <a:rPr lang="en-US" sz="3200" dirty="0"/>
              <a:t>Alcohol Hand rub was most preferred for Hand hygiene</a:t>
            </a:r>
          </a:p>
          <a:p>
            <a:r>
              <a:rPr lang="en-US" sz="3200" dirty="0"/>
              <a:t>Gloves misuse as alternative for hand hygiene noted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A780BCE-4B03-0B8D-6FB3-0C314D810C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7938956"/>
              </p:ext>
            </p:extLst>
          </p:nvPr>
        </p:nvGraphicFramePr>
        <p:xfrm>
          <a:off x="43070" y="681037"/>
          <a:ext cx="9024730" cy="5114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4196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8D82E-21DB-ECD3-C748-9F1D57142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6" y="457200"/>
            <a:ext cx="4374460" cy="1066800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Compliance per department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ED5308A-CBB9-ED85-A654-CBD0817053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5437564"/>
              </p:ext>
            </p:extLst>
          </p:nvPr>
        </p:nvGraphicFramePr>
        <p:xfrm>
          <a:off x="4772027" y="987425"/>
          <a:ext cx="7274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198573-090B-3B1B-9628-04F399337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005" y="1616765"/>
            <a:ext cx="3932237" cy="4244285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ICU and Laboratory had high compliance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Casualty and maternity had lowest compliance rate to HH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Overall facility  compliance is 29.5%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5223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4873D-5F15-5CA2-763A-4941A025C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 and recommendations</a:t>
            </a:r>
            <a:b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A797C-6456-2756-B2D2-5EDC8CC21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957763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verall low compliance noted.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HH moments adherence is noted to be low especially before procedures.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Inappropriate use of gloves was also observed.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recommend 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access and adequate supply of hand hygiene infrastructures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pc="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ontinuous training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pc="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performance feedback and verbal </a:t>
            </a:r>
            <a:r>
              <a:rPr lang="en-US" spc="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reminders to improve and sustain adherence to HH.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057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397</Words>
  <Application>Microsoft Office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HAND HYGIENE COMPLIANCE AMONG HEALTH CARE WORKERS IN KAKAMEGA COUNTY GENERAL HOSPITAL </vt:lpstr>
      <vt:lpstr>Background:  </vt:lpstr>
      <vt:lpstr>Method</vt:lpstr>
      <vt:lpstr>Hand hygiene compliance per indication</vt:lpstr>
      <vt:lpstr>HH moments compliance</vt:lpstr>
      <vt:lpstr>Compliance per cadre</vt:lpstr>
      <vt:lpstr>Percentage HH actions</vt:lpstr>
      <vt:lpstr>Compliance per department</vt:lpstr>
      <vt:lpstr>Conclusion and recommendations 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 HYGIENE COMPLIANCE AMONG HEALTH CARE WORKERS IN KAKAMEGA COUNTY GENERAL HOSPITAL</dc:title>
  <dc:creator>Kakamega County rh</dc:creator>
  <cp:lastModifiedBy>Kakamega County rh</cp:lastModifiedBy>
  <cp:revision>5</cp:revision>
  <dcterms:created xsi:type="dcterms:W3CDTF">2023-05-04T16:00:21Z</dcterms:created>
  <dcterms:modified xsi:type="dcterms:W3CDTF">2023-05-11T14:38:46Z</dcterms:modified>
</cp:coreProperties>
</file>